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0"/>
    <p:restoredTop sz="94712"/>
  </p:normalViewPr>
  <p:slideViewPr>
    <p:cSldViewPr>
      <p:cViewPr varScale="1">
        <p:scale>
          <a:sx n="138" d="100"/>
          <a:sy n="138" d="100"/>
        </p:scale>
        <p:origin x="285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fld id="{2E48963D-94B0-4C73-9121-ABAD1C16C76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B1BA9A-7A89-4210-AA6E-F77CD158DFD7}" type="slidenum">
              <a:rPr lang="it-IT"/>
              <a:pPr/>
              <a:t>1</a:t>
            </a:fld>
            <a:endParaRPr lang="it-IT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2571A8-BC94-42BD-A7D5-C60FF744DABB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3CBCF4-90F9-40C4-86EA-F972A4F3FA28}" type="slidenum">
              <a:rPr lang="it-IT"/>
              <a:pPr/>
              <a:t>10</a:t>
            </a:fld>
            <a:endParaRPr lang="it-IT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C4BB62-9F60-4192-95FD-329118803FF7}" type="slidenum">
              <a:rPr lang="it-IT"/>
              <a:pPr/>
              <a:t>11</a:t>
            </a:fld>
            <a:endParaRPr lang="it-IT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C82301-B133-4071-B8FA-577E96CB3948}" type="slidenum">
              <a:rPr lang="it-IT"/>
              <a:pPr/>
              <a:t>12</a:t>
            </a:fld>
            <a:endParaRPr lang="it-IT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F80E5C8-B83C-4FEB-89A2-925D6B8566E2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307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B7F87F-07CE-41E5-BD79-DDFCB58EE92B}" type="slidenum">
              <a:rPr lang="it-IT"/>
              <a:pPr/>
              <a:t>13</a:t>
            </a:fld>
            <a:endParaRPr lang="it-IT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B008C2-2930-4135-95B8-8655472FC6EF}" type="slidenum">
              <a:rPr lang="it-IT"/>
              <a:pPr/>
              <a:t>2</a:t>
            </a:fld>
            <a:endParaRPr lang="it-IT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375B45D-02BF-415C-A972-DC2349463F9D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04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2325F4-FD26-4AA3-956F-1215EEB22227}" type="slidenum">
              <a:rPr lang="it-IT"/>
              <a:pPr/>
              <a:t>3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F74EC2-A06F-49CE-8CF0-F631A7F1C3FF}" type="slidenum">
              <a:rPr lang="it-IT"/>
              <a:pPr/>
              <a:t>4</a:t>
            </a:fld>
            <a:endParaRPr lang="it-IT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CD4B8E-7377-4F36-B30B-BDCB3B39E033}" type="slidenum">
              <a:rPr lang="it-IT"/>
              <a:pPr/>
              <a:t>5</a:t>
            </a:fld>
            <a:endParaRPr lang="it-IT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548DE2-7578-4417-943C-271EC9D0C582}" type="slidenum">
              <a:rPr lang="it-IT"/>
              <a:pPr/>
              <a:t>6</a:t>
            </a:fld>
            <a:endParaRPr lang="it-IT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34916-C6CB-422D-AE46-5EEC8202EC46}" type="slidenum">
              <a:rPr lang="it-IT"/>
              <a:pPr/>
              <a:t>7</a:t>
            </a:fld>
            <a:endParaRPr lang="it-IT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3990BAC-3561-4400-B0F4-D9FB5B437E08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56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E912D7-9084-4231-A452-DB4E5C4F0984}" type="slidenum">
              <a:rPr lang="it-IT"/>
              <a:pPr/>
              <a:t>8</a:t>
            </a:fld>
            <a:endParaRPr lang="it-IT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F755D0-4ACA-49A7-86BF-5BCD5CEA6C94}" type="slidenum">
              <a:rPr lang="it-IT"/>
              <a:pPr/>
              <a:t>9</a:t>
            </a:fld>
            <a:endParaRPr lang="it-IT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49F8A5C-1A2F-4F27-BB0E-4C9059AA04EC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76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840-4076-4FD8-88C1-214401E99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DCAD-076F-489B-BA68-8DA8445F05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7C2B-D157-4814-9B48-1F2765CE4E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CA43-F309-438E-BAB1-2505803DE6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E547-E112-4607-99C5-D15C154952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A5BE-B4A0-45B3-ABC5-4BEC0C5CE6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D1F-1564-44C0-BF0A-0C1F2CF617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3582-E129-494D-97EA-222DFA5F40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9567-0F2C-44DE-8A9E-B0CEDFF20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DAFA-7D98-4C82-AB62-02FE9E3E6A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06/10/12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0ADF-6E4E-44A4-80C2-FEA0593D80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7473B-8942-49AC-AFC3-9D8647C4270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0C9C7F4-C6B0-4512-B072-D9229DC8BDA8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Lezione 9: Obiettivi</a:t>
            </a:r>
            <a:br>
              <a:rPr lang="it-IT" sz="3200" b="1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</a:br>
            <a:endParaRPr lang="it-IT" sz="3200" b="1">
              <a:solidFill>
                <a:srgbClr val="000000"/>
              </a:solidFill>
              <a:latin typeface="Arial" charset="0"/>
              <a:ea typeface="MS Gothic" pitchFamily="49" charset="0"/>
              <a:cs typeface="MS Gothic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2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 Il circuito dei finanziamenti</a:t>
            </a:r>
          </a:p>
          <a:p>
            <a:pPr marL="339725" indent="-339725">
              <a:spcBef>
                <a:spcPts val="9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320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2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 Le fonti di finanziamento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8" y="347663"/>
            <a:ext cx="8710612" cy="61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8" y="366713"/>
            <a:ext cx="8685212" cy="6110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9C8135B-176A-40CD-BADA-AE07EB2BEB66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7088" y="152400"/>
            <a:ext cx="80883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equivoci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676400" y="213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124200" y="2057400"/>
            <a:ext cx="53340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le dilazioni di pagamento concesse dai fornitori sono da considerarsi dei debiti di finanziamento?</a:t>
            </a: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 </a:t>
            </a:r>
            <a:r>
              <a:rPr lang="it-IT" b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NO!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717925" y="4689475"/>
            <a:ext cx="45116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8288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25750" y="3846513"/>
            <a:ext cx="454342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il capitale sociale è una fonte di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finanziamento interna?</a:t>
            </a:r>
            <a:r>
              <a:rPr lang="it-IT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 </a:t>
            </a:r>
            <a:r>
              <a:rPr lang="it-IT" b="1">
                <a:solidFill>
                  <a:srgbClr val="FF0000"/>
                </a:solidFill>
                <a:latin typeface="Arial" charset="0"/>
                <a:ea typeface="SimSun" charset="0"/>
                <a:cs typeface="SimSun" charset="0"/>
              </a:rPr>
              <a:t>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06/10/12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E40B5EC-1A85-48F8-9381-FEB020A8DA88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domande di esame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Fonti </a:t>
            </a:r>
            <a:r>
              <a:rPr lang="it-IT" sz="28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di finanziamento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L’andamento del circuito dei finanziamenti attinti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L’andamento del circuito dei finanziamenti concessi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r:id="rId3" imgW="1142857" imgH="857143" progId="">
                  <p:embed/>
                </p:oleObj>
              </mc:Choice>
              <mc:Fallback>
                <p:oleObj r:id="rId3" imgW="1142857" imgH="857143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C1FC884-8893-4C8B-8051-60EEAC9E514B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152400"/>
            <a:ext cx="80883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Il circuito della produzione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225" y="1341438"/>
            <a:ext cx="8362950" cy="483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352800" y="6340475"/>
            <a:ext cx="25146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università Parthenope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304800"/>
            <a:ext cx="8920162" cy="630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0988" y="228600"/>
            <a:ext cx="8761412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Le fonti di finanziamento esterne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35150" y="1371600"/>
            <a:ext cx="5937250" cy="304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Le fonti esterne si distinguono in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>
              <a:spcBef>
                <a:spcPts val="1500"/>
              </a:spcBef>
              <a:buClr>
                <a:srgbClr val="010000"/>
              </a:buClr>
              <a:buFont typeface="Times New Roman" pitchFamily="16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Finanziamento a titolo di capitale proprio</a:t>
            </a:r>
          </a:p>
          <a:p>
            <a:pPr>
              <a:spcBef>
                <a:spcPts val="1500"/>
              </a:spcBef>
              <a:buClr>
                <a:srgbClr val="010000"/>
              </a:buClr>
              <a:buFont typeface="Times New Roman" pitchFamily="16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Finanziamento a titolo di credito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138613" y="20605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822325" y="3860800"/>
            <a:ext cx="731838" cy="1216025"/>
          </a:xfrm>
          <a:prstGeom prst="curvedRight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54163" y="4468813"/>
            <a:ext cx="6618287" cy="228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Le due categorie si differenziano per :</a:t>
            </a:r>
          </a:p>
          <a:p>
            <a:pPr>
              <a:buClr>
                <a:srgbClr val="FF0000"/>
              </a:buClr>
              <a:buFont typeface="Wingdings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Vincolo di restituzione</a:t>
            </a:r>
          </a:p>
          <a:p>
            <a:pPr>
              <a:buClr>
                <a:srgbClr val="FF0000"/>
              </a:buClr>
              <a:buFont typeface="Wingdings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Scadenza</a:t>
            </a:r>
          </a:p>
          <a:p>
            <a:pPr>
              <a:buClr>
                <a:srgbClr val="FF0000"/>
              </a:buClr>
              <a:buFont typeface="Wingdings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Soggetti finanziatori</a:t>
            </a:r>
          </a:p>
          <a:p>
            <a:pPr>
              <a:buClr>
                <a:srgbClr val="FF0000"/>
              </a:buClr>
              <a:buFont typeface="Wingdings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Rischio remunerazione per i soggetti finanziatori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343150" y="304800"/>
            <a:ext cx="4700588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Le fonti esterne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219200" y="1371600"/>
          <a:ext cx="6935788" cy="4848226"/>
        </p:xfrm>
        <a:graphic>
          <a:graphicData uri="http://schemas.openxmlformats.org/drawingml/2006/table">
            <a:tbl>
              <a:tblPr/>
              <a:tblGrid>
                <a:gridCol w="231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CAPITALE PROPRIO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CAPITALE DI CREDITO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VINCOLO DI RESTITUZIONE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Soltanto eventuale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Giuridicamente previsto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SCADENZA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Non prefissata( finanziamento permanente)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Prefissata (finanziamento temporaneo)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SOGGETTI FINANZIATORI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Sono proprietari per definizione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Possono essere anche i proprietari, ma in genere sono soggetti differenti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RISCHIO/REMUNERAZIONE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Elevato rischio reddituale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(capitale di rischio)Remunerazione variabile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Rischio normale più basso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Remunerazione fissa</a:t>
                      </a:r>
                    </a:p>
                  </a:txBody>
                  <a:tcPr marL="90000" marR="90000" marT="92124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0EBA38D-0915-4972-93CC-7E6170B770A8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0"/>
            <a:ext cx="8610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Il circuito dei finanziamenti attinti con il “vincolo”di capitale di proprietà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763" y="1371600"/>
            <a:ext cx="8631237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BF1EDDE-003C-4F17-A183-3852A7BCE227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50800"/>
            <a:ext cx="8458200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Il circuito dei finanziamenti attinti con il “vincolo”di capitale di prestito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1600200"/>
            <a:ext cx="8072437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D9ED10-EDE7-461A-B0BC-C03509CEA4F7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0"/>
            <a:ext cx="87487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Il circuito dei finanziamenti concessi come prestito a terzi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8" y="1600200"/>
            <a:ext cx="7818437" cy="412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AB06FBA-AF74-4CF4-8E60-55CBE70D8DF9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Crediti e debiti di funzionamento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2954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DEBITI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248400" y="12954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CREDITI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752600" y="2590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1752600" y="2590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6858000" y="2667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82625" y="3733800"/>
            <a:ext cx="26003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Impegni a pagare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1828800" y="4343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900113" y="5357813"/>
            <a:ext cx="2484437" cy="762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Uscite di denaro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745163" y="3886200"/>
            <a:ext cx="27670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Diritto a riscuotere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6858000" y="4419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6119813" y="5614988"/>
            <a:ext cx="2879725" cy="685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Entrate di denaro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657600" y="5219700"/>
            <a:ext cx="2643188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HANNO NATURA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MONETARIA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251200" y="1712913"/>
            <a:ext cx="261302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Di funzionamento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 o di regolamento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379788" y="3694113"/>
            <a:ext cx="27432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Sostituiscono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temporaneamente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270</Words>
  <Application>Microsoft Macintosh PowerPoint</Application>
  <PresentationFormat>Presentazione su schermo (4:3)</PresentationFormat>
  <Paragraphs>86</Paragraphs>
  <Slides>13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Concetta Metallo</cp:lastModifiedBy>
  <cp:revision>52</cp:revision>
  <cp:lastPrinted>1601-01-01T00:00:00Z</cp:lastPrinted>
  <dcterms:created xsi:type="dcterms:W3CDTF">1601-01-01T00:00:00Z</dcterms:created>
  <dcterms:modified xsi:type="dcterms:W3CDTF">2022-10-03T13:52:08Z</dcterms:modified>
</cp:coreProperties>
</file>