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84" r:id="rId1"/>
  </p:sldMasterIdLst>
  <p:notesMasterIdLst>
    <p:notesMasterId r:id="rId16"/>
  </p:notesMasterIdLst>
  <p:sldIdLst>
    <p:sldId id="270" r:id="rId2"/>
    <p:sldId id="271" r:id="rId3"/>
    <p:sldId id="300" r:id="rId4"/>
    <p:sldId id="301" r:id="rId5"/>
    <p:sldId id="272" r:id="rId6"/>
    <p:sldId id="273" r:id="rId7"/>
    <p:sldId id="297" r:id="rId8"/>
    <p:sldId id="274" r:id="rId9"/>
    <p:sldId id="298" r:id="rId10"/>
    <p:sldId id="299" r:id="rId11"/>
    <p:sldId id="294" r:id="rId12"/>
    <p:sldId id="295" r:id="rId13"/>
    <p:sldId id="277" r:id="rId14"/>
    <p:sldId id="287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CC00"/>
    <a:srgbClr val="00CC66"/>
    <a:srgbClr val="33CC33"/>
    <a:srgbClr val="FF0000"/>
    <a:srgbClr val="A50021"/>
    <a:srgbClr val="0000FF"/>
    <a:srgbClr val="FF00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fld id="{7C16EAC1-3D75-4C49-ACCE-F1B2BF0AEFA2}" type="slidenum">
              <a:rPr lang="it-IT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74FEF-98C3-4DC8-94FC-7D4F123260C0}" type="slidenum">
              <a:rPr lang="it-IT"/>
              <a:pPr/>
              <a:t>1</a:t>
            </a:fld>
            <a:endParaRPr lang="it-IT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D606EA-80BE-4303-9938-18E78514E0FB}" type="slidenum">
              <a:rPr lang="it-IT"/>
              <a:pPr/>
              <a:t>10</a:t>
            </a:fld>
            <a:endParaRPr lang="it-IT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3D337-23CC-468E-A7AE-2BCDB7DD15B5}" type="slidenum">
              <a:rPr lang="it-IT"/>
              <a:pPr/>
              <a:t>11</a:t>
            </a:fld>
            <a:endParaRPr lang="it-IT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A933B-23CE-4DCC-9F3A-489E7A0BC0DF}" type="slidenum">
              <a:rPr lang="it-IT"/>
              <a:pPr/>
              <a:t>12</a:t>
            </a:fld>
            <a:endParaRPr lang="it-IT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BFAB5C-F1E0-4B85-9BF1-E57A0E402086}" type="slidenum">
              <a:rPr lang="it-IT"/>
              <a:pPr/>
              <a:t>13</a:t>
            </a:fld>
            <a:endParaRPr lang="it-IT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9208B-47EC-4407-B2E5-A8A9BA58108E}" type="slidenum">
              <a:rPr lang="it-IT"/>
              <a:pPr/>
              <a:t>14</a:t>
            </a:fld>
            <a:endParaRPr lang="it-IT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CF4EE-B9E1-49D8-8942-160383F6C882}" type="slidenum">
              <a:rPr lang="it-IT"/>
              <a:pPr/>
              <a:t>2</a:t>
            </a:fld>
            <a:endParaRPr lang="it-IT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AB156-7470-4FC8-A023-7B13ED30F623}" type="slidenum">
              <a:rPr lang="it-IT"/>
              <a:pPr/>
              <a:t>3</a:t>
            </a:fld>
            <a:endParaRPr lang="it-IT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DA5DF-D54A-491B-A0DA-90A6C462F1E8}" type="slidenum">
              <a:rPr lang="it-IT"/>
              <a:pPr/>
              <a:t>4</a:t>
            </a:fld>
            <a:endParaRPr lang="it-IT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77593-3B2B-46DF-BC2E-6AD9482A6D15}" type="slidenum">
              <a:rPr lang="it-IT"/>
              <a:pPr/>
              <a:t>5</a:t>
            </a:fld>
            <a:endParaRPr lang="it-IT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60BC3-BCAC-423E-9072-5FF99B94F4E3}" type="slidenum">
              <a:rPr lang="it-IT"/>
              <a:pPr/>
              <a:t>6</a:t>
            </a:fld>
            <a:endParaRPr lang="it-IT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18BBC-2B38-4A4D-A191-54A4DA943BE6}" type="slidenum">
              <a:rPr lang="it-IT"/>
              <a:pPr/>
              <a:t>7</a:t>
            </a:fld>
            <a:endParaRPr lang="it-IT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255EF-DFFA-403D-AB05-33B271AB233B}" type="slidenum">
              <a:rPr lang="it-IT"/>
              <a:pPr/>
              <a:t>8</a:t>
            </a:fld>
            <a:endParaRPr lang="it-IT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C5166A-7AA7-4992-934B-C352FEBFF733}" type="slidenum">
              <a:rPr lang="it-IT"/>
              <a:pPr/>
              <a:t>9</a:t>
            </a:fld>
            <a:endParaRPr lang="it-IT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2564-45F7-452C-8D4F-0AF7B514B25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3FE7-1374-4CC6-92FE-8975D4549AD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50B0-5293-4DF8-AC31-9E7FD73CABB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EFA3-3953-42E5-974F-FE944B33AAD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613D-BD5A-4839-B03C-1A282F75B4B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05E2-5DAB-40FE-A7C1-E9685B184AB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2371-B24E-4E4E-91B8-5F222DE391C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BC9C5-1323-48FA-BF8F-4B4DCF0F050F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744E-DF89-4432-AC32-5238913D58A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6640-F508-43AB-8245-D7CAD9F7154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7BC0-02EE-406D-83E3-5EA8E2AE78E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96911-55D5-4832-B12A-44ADEEE4BB9C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27584" y="764704"/>
            <a:ext cx="7561263" cy="453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576" y="980728"/>
            <a:ext cx="7239000" cy="577850"/>
          </a:xfrm>
        </p:spPr>
        <p:txBody>
          <a:bodyPr>
            <a:normAutofit lnSpcReduction="10000"/>
          </a:bodyPr>
          <a:lstStyle/>
          <a:p>
            <a:r>
              <a:rPr lang="it-IT" sz="3200" b="1" dirty="0" smtClean="0"/>
              <a:t>Obiettivi</a:t>
            </a:r>
            <a:endParaRPr lang="it-IT" sz="3200" b="1" dirty="0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827584" y="2060848"/>
            <a:ext cx="7705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 b="1" u="none"/>
              <a:t> - Il Circuito della Produzione delle Imprese</a:t>
            </a:r>
          </a:p>
          <a:p>
            <a:pPr>
              <a:buFontTx/>
              <a:buChar char="-"/>
            </a:pPr>
            <a:endParaRPr lang="it-IT" sz="2400" b="1" u="none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827584" y="3068960"/>
            <a:ext cx="797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 u="none" dirty="0"/>
              <a:t> - L’Aspetto Economico e l’Aspetto Monetario </a:t>
            </a:r>
          </a:p>
          <a:p>
            <a:r>
              <a:rPr lang="it-IT" sz="2400" b="1" u="none" dirty="0"/>
              <a:t>   del Circuito della Produzione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1187450" y="1773238"/>
            <a:ext cx="7488238" cy="453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2967038" y="2508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u="none"/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187450" y="2781300"/>
            <a:ext cx="741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000" b="1" u="none">
                <a:solidFill>
                  <a:srgbClr val="0000FF"/>
                </a:solidFill>
              </a:rPr>
              <a:t>Il </a:t>
            </a:r>
            <a:r>
              <a:rPr lang="it-IT" sz="2000" b="1">
                <a:solidFill>
                  <a:srgbClr val="0000FF"/>
                </a:solidFill>
              </a:rPr>
              <a:t>ricavo</a:t>
            </a:r>
            <a:r>
              <a:rPr lang="it-IT" sz="2000" b="1" u="none">
                <a:solidFill>
                  <a:srgbClr val="0000FF"/>
                </a:solidFill>
              </a:rPr>
              <a:t> è misurato</a:t>
            </a:r>
            <a:r>
              <a:rPr lang="it-IT" sz="2000" u="none"/>
              <a:t>, cioè determinato nel suo ammontare, </a:t>
            </a:r>
            <a:r>
              <a:rPr lang="it-IT" sz="2000" b="1" u="none">
                <a:solidFill>
                  <a:srgbClr val="0000FF"/>
                </a:solidFill>
              </a:rPr>
              <a:t>dalla quantità di denaro che</a:t>
            </a:r>
            <a:r>
              <a:rPr lang="it-IT" sz="2000">
                <a:solidFill>
                  <a:srgbClr val="0000FF"/>
                </a:solidFill>
              </a:rPr>
              <a:t> </a:t>
            </a:r>
            <a:r>
              <a:rPr lang="it-IT" sz="2000" b="1">
                <a:solidFill>
                  <a:srgbClr val="0000FF"/>
                </a:solidFill>
              </a:rPr>
              <a:t>affluisce nell’impresa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4140200" y="4005263"/>
            <a:ext cx="1600200" cy="485775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u="none"/>
              <a:t>VENDITA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5435600" y="4724400"/>
            <a:ext cx="1223963" cy="395288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u="none"/>
              <a:t>RICAVI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5775325" y="5027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u="none"/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2339975" y="4724400"/>
            <a:ext cx="2735263" cy="395288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u="none"/>
              <a:t>ENTRATE MONETARIE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219700" y="5229225"/>
            <a:ext cx="2314575" cy="654050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/>
              <a:t>Recupero di</a:t>
            </a:r>
          </a:p>
          <a:p>
            <a:pPr algn="ctr"/>
            <a:r>
              <a:rPr lang="it-IT"/>
              <a:t>ricchezza investita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2339975" y="5373688"/>
            <a:ext cx="2541588" cy="379412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Moneta che affluisce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2493963" y="5892800"/>
            <a:ext cx="2274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Aspetto Monetario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5219700" y="5876925"/>
            <a:ext cx="2365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Aspetto Economico</a:t>
            </a:r>
          </a:p>
        </p:txBody>
      </p:sp>
      <p:sp>
        <p:nvSpPr>
          <p:cNvPr id="118804" name="AutoShape 20"/>
          <p:cNvSpPr>
            <a:spLocks noChangeArrowheads="1"/>
          </p:cNvSpPr>
          <p:nvPr/>
        </p:nvSpPr>
        <p:spPr bwMode="auto">
          <a:xfrm>
            <a:off x="1187450" y="4868863"/>
            <a:ext cx="935038" cy="792162"/>
          </a:xfrm>
          <a:prstGeom prst="curvedRightArrow">
            <a:avLst>
              <a:gd name="adj1" fmla="val 20000"/>
              <a:gd name="adj2" fmla="val 40000"/>
              <a:gd name="adj3" fmla="val 393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8805" name="AutoShape 21"/>
          <p:cNvSpPr>
            <a:spLocks noChangeArrowheads="1"/>
          </p:cNvSpPr>
          <p:nvPr/>
        </p:nvSpPr>
        <p:spPr bwMode="auto">
          <a:xfrm>
            <a:off x="7596188" y="4797425"/>
            <a:ext cx="936625" cy="936625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8808" name="Rectangle 24"/>
          <p:cNvSpPr>
            <a:spLocks noChangeArrowheads="1"/>
          </p:cNvSpPr>
          <p:nvPr/>
        </p:nvSpPr>
        <p:spPr bwMode="auto">
          <a:xfrm>
            <a:off x="1331913" y="1916113"/>
            <a:ext cx="75612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sz="2800" b="1" u="none">
                <a:solidFill>
                  <a:srgbClr val="0000FF"/>
                </a:solidFill>
              </a:rPr>
              <a:t>Collocamento dei Prodotti Finiti (II)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755650" y="184467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18810" name="Line 26"/>
          <p:cNvSpPr>
            <a:spLocks noChangeShapeType="1"/>
          </p:cNvSpPr>
          <p:nvPr/>
        </p:nvSpPr>
        <p:spPr bwMode="auto">
          <a:xfrm flipH="1">
            <a:off x="4356100" y="45085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8811" name="Line 27"/>
          <p:cNvSpPr>
            <a:spLocks noChangeShapeType="1"/>
          </p:cNvSpPr>
          <p:nvPr/>
        </p:nvSpPr>
        <p:spPr bwMode="auto">
          <a:xfrm>
            <a:off x="5364163" y="4508500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187450" y="1773238"/>
            <a:ext cx="7488238" cy="453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844675"/>
            <a:ext cx="7561262" cy="577850"/>
          </a:xfrm>
        </p:spPr>
        <p:txBody>
          <a:bodyPr>
            <a:normAutofit lnSpcReduction="10000"/>
          </a:bodyPr>
          <a:lstStyle/>
          <a:p>
            <a:r>
              <a:rPr lang="it-IT" sz="3400" b="1">
                <a:solidFill>
                  <a:srgbClr val="FF00FF"/>
                </a:solidFill>
              </a:rPr>
              <a:t>Circuito della Produzione (I)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2967038" y="2508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u="none"/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1196975" y="2565400"/>
            <a:ext cx="2532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/>
              <a:t>Mercati di</a:t>
            </a:r>
          </a:p>
          <a:p>
            <a:pPr algn="ctr"/>
            <a:r>
              <a:rPr lang="it-IT"/>
              <a:t>approvvigionamento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6634163" y="2565400"/>
            <a:ext cx="1306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/>
              <a:t>Mercati di</a:t>
            </a:r>
          </a:p>
          <a:p>
            <a:pPr algn="ctr"/>
            <a:r>
              <a:rPr lang="it-IT"/>
              <a:t>sbocco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1692275" y="3573463"/>
            <a:ext cx="1355725" cy="38576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u="none"/>
              <a:t>ACQUISTI</a:t>
            </a: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6804025" y="3573463"/>
            <a:ext cx="1233488" cy="385762"/>
          </a:xfrm>
          <a:prstGeom prst="rect">
            <a:avLst/>
          </a:prstGeom>
          <a:noFill/>
          <a:ln w="1905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u="none"/>
              <a:t>VENDITE</a:t>
            </a: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3708400" y="3573463"/>
            <a:ext cx="23717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u="none"/>
              <a:t>TRASFORMAZIONE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1187450" y="4221163"/>
            <a:ext cx="927100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u="none"/>
              <a:t>COSTI</a:t>
            </a: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2335213" y="4221163"/>
            <a:ext cx="1577975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u="none"/>
              <a:t>USCITE </a:t>
            </a:r>
          </a:p>
          <a:p>
            <a:pPr algn="ctr"/>
            <a:r>
              <a:rPr lang="it-IT" u="none"/>
              <a:t>MONETARIE</a:t>
            </a:r>
          </a:p>
        </p:txBody>
      </p:sp>
      <p:sp>
        <p:nvSpPr>
          <p:cNvPr id="108570" name="Text Box 26"/>
          <p:cNvSpPr txBox="1">
            <a:spLocks noChangeArrowheads="1"/>
          </p:cNvSpPr>
          <p:nvPr/>
        </p:nvSpPr>
        <p:spPr bwMode="auto">
          <a:xfrm>
            <a:off x="5503863" y="4221163"/>
            <a:ext cx="1577975" cy="650875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u="none"/>
              <a:t>ENTRATE</a:t>
            </a:r>
          </a:p>
          <a:p>
            <a:pPr algn="ctr"/>
            <a:r>
              <a:rPr lang="it-IT" u="none"/>
              <a:t>MONETARIE</a:t>
            </a:r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7524750" y="4292600"/>
            <a:ext cx="1017588" cy="376238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u="none"/>
              <a:t>RICAVI</a:t>
            </a:r>
          </a:p>
        </p:txBody>
      </p:sp>
      <p:sp>
        <p:nvSpPr>
          <p:cNvPr id="108572" name="Text Box 28"/>
          <p:cNvSpPr txBox="1">
            <a:spLocks noChangeArrowheads="1"/>
          </p:cNvSpPr>
          <p:nvPr/>
        </p:nvSpPr>
        <p:spPr bwMode="auto">
          <a:xfrm>
            <a:off x="1116013" y="5013325"/>
            <a:ext cx="1368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400" b="1" u="none">
                <a:solidFill>
                  <a:srgbClr val="FF0000"/>
                </a:solidFill>
              </a:rPr>
              <a:t>Sacrificio</a:t>
            </a:r>
            <a:r>
              <a:rPr lang="it-IT" sz="1400" b="1" u="none"/>
              <a:t> di</a:t>
            </a:r>
          </a:p>
          <a:p>
            <a:pPr algn="ctr"/>
            <a:r>
              <a:rPr lang="it-IT" sz="1400" b="1" u="none"/>
              <a:t>ricchezza investita</a:t>
            </a:r>
          </a:p>
        </p:txBody>
      </p:sp>
      <p:sp>
        <p:nvSpPr>
          <p:cNvPr id="108573" name="Text Box 29"/>
          <p:cNvSpPr txBox="1">
            <a:spLocks noChangeArrowheads="1"/>
          </p:cNvSpPr>
          <p:nvPr/>
        </p:nvSpPr>
        <p:spPr bwMode="auto">
          <a:xfrm>
            <a:off x="2484438" y="5084763"/>
            <a:ext cx="1223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400" b="1" u="none"/>
              <a:t>Cessione di moneta</a:t>
            </a:r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5867400" y="5084763"/>
            <a:ext cx="13668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400" b="1" u="none"/>
              <a:t>Moneta che affluisce</a:t>
            </a: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7235825" y="5084763"/>
            <a:ext cx="14398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400" b="1" u="none">
                <a:solidFill>
                  <a:srgbClr val="33CC33"/>
                </a:solidFill>
              </a:rPr>
              <a:t>Recupero</a:t>
            </a:r>
            <a:r>
              <a:rPr lang="it-IT" sz="1400" b="1" u="none"/>
              <a:t> di</a:t>
            </a:r>
          </a:p>
          <a:p>
            <a:pPr algn="ctr"/>
            <a:r>
              <a:rPr lang="it-IT" sz="1400" b="1" u="none"/>
              <a:t>ricchezza investita</a:t>
            </a:r>
          </a:p>
        </p:txBody>
      </p:sp>
      <p:sp>
        <p:nvSpPr>
          <p:cNvPr id="108576" name="AutoShape 32"/>
          <p:cNvSpPr>
            <a:spLocks noChangeArrowheads="1"/>
          </p:cNvSpPr>
          <p:nvPr/>
        </p:nvSpPr>
        <p:spPr bwMode="auto">
          <a:xfrm>
            <a:off x="3132138" y="3716338"/>
            <a:ext cx="431800" cy="217487"/>
          </a:xfrm>
          <a:prstGeom prst="righ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8577" name="AutoShape 33"/>
          <p:cNvSpPr>
            <a:spLocks noChangeArrowheads="1"/>
          </p:cNvSpPr>
          <p:nvPr/>
        </p:nvSpPr>
        <p:spPr bwMode="auto">
          <a:xfrm>
            <a:off x="6227763" y="3644900"/>
            <a:ext cx="431800" cy="217488"/>
          </a:xfrm>
          <a:prstGeom prst="righ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8579" name="AutoShape 35"/>
          <p:cNvSpPr>
            <a:spLocks noChangeArrowheads="1"/>
          </p:cNvSpPr>
          <p:nvPr/>
        </p:nvSpPr>
        <p:spPr bwMode="auto">
          <a:xfrm>
            <a:off x="2124075" y="3213100"/>
            <a:ext cx="485775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8580" name="AutoShape 36"/>
          <p:cNvSpPr>
            <a:spLocks noChangeArrowheads="1"/>
          </p:cNvSpPr>
          <p:nvPr/>
        </p:nvSpPr>
        <p:spPr bwMode="auto">
          <a:xfrm>
            <a:off x="7092950" y="3213100"/>
            <a:ext cx="485775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8581" name="Line 37"/>
          <p:cNvSpPr>
            <a:spLocks noChangeShapeType="1"/>
          </p:cNvSpPr>
          <p:nvPr/>
        </p:nvSpPr>
        <p:spPr bwMode="auto">
          <a:xfrm flipH="1">
            <a:off x="1763713" y="3933825"/>
            <a:ext cx="3603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582" name="Line 38"/>
          <p:cNvSpPr>
            <a:spLocks noChangeShapeType="1"/>
          </p:cNvSpPr>
          <p:nvPr/>
        </p:nvSpPr>
        <p:spPr bwMode="auto">
          <a:xfrm>
            <a:off x="2555875" y="3933825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583" name="Line 39"/>
          <p:cNvSpPr>
            <a:spLocks noChangeShapeType="1"/>
          </p:cNvSpPr>
          <p:nvPr/>
        </p:nvSpPr>
        <p:spPr bwMode="auto">
          <a:xfrm flipH="1">
            <a:off x="6948488" y="4005263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584" name="Line 40"/>
          <p:cNvSpPr>
            <a:spLocks noChangeShapeType="1"/>
          </p:cNvSpPr>
          <p:nvPr/>
        </p:nvSpPr>
        <p:spPr bwMode="auto">
          <a:xfrm>
            <a:off x="7524750" y="4005263"/>
            <a:ext cx="5032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3851275" y="5229225"/>
            <a:ext cx="2039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400" b="1" i="1" u="none">
                <a:solidFill>
                  <a:srgbClr val="0000FF"/>
                </a:solidFill>
              </a:rPr>
              <a:t>Aspetto monetario</a:t>
            </a:r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3924300" y="6021388"/>
            <a:ext cx="208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400" b="1" i="1" u="none">
                <a:solidFill>
                  <a:srgbClr val="0000FF"/>
                </a:solidFill>
              </a:rPr>
              <a:t>Aspetto economico</a:t>
            </a:r>
          </a:p>
        </p:txBody>
      </p:sp>
      <p:sp>
        <p:nvSpPr>
          <p:cNvPr id="108589" name="Line 45"/>
          <p:cNvSpPr>
            <a:spLocks noChangeShapeType="1"/>
          </p:cNvSpPr>
          <p:nvPr/>
        </p:nvSpPr>
        <p:spPr bwMode="auto">
          <a:xfrm flipH="1">
            <a:off x="5940425" y="5661025"/>
            <a:ext cx="15843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>
            <a:off x="2268538" y="5516563"/>
            <a:ext cx="17272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593" name="Line 49"/>
          <p:cNvSpPr>
            <a:spLocks noChangeShapeType="1"/>
          </p:cNvSpPr>
          <p:nvPr/>
        </p:nvSpPr>
        <p:spPr bwMode="auto">
          <a:xfrm>
            <a:off x="3563938" y="53736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594" name="Line 50"/>
          <p:cNvSpPr>
            <a:spLocks noChangeShapeType="1"/>
          </p:cNvSpPr>
          <p:nvPr/>
        </p:nvSpPr>
        <p:spPr bwMode="auto">
          <a:xfrm>
            <a:off x="5867400" y="53736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595" name="Text Box 51"/>
          <p:cNvSpPr txBox="1">
            <a:spLocks noChangeArrowheads="1"/>
          </p:cNvSpPr>
          <p:nvPr/>
        </p:nvSpPr>
        <p:spPr bwMode="auto">
          <a:xfrm>
            <a:off x="4335463" y="5532438"/>
            <a:ext cx="123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MISURA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1116013" y="1628775"/>
            <a:ext cx="7848600" cy="467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967038" y="2508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u="none"/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1187450" y="1844675"/>
            <a:ext cx="79565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sz="3400" b="1" u="none">
                <a:solidFill>
                  <a:srgbClr val="FF00FF"/>
                </a:solidFill>
              </a:rPr>
              <a:t>Circuito della Produzione (II)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3924300" y="2781300"/>
            <a:ext cx="2532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/>
              <a:t>Mercati di</a:t>
            </a:r>
          </a:p>
          <a:p>
            <a:pPr algn="ctr"/>
            <a:r>
              <a:rPr lang="it-IT"/>
              <a:t>approvvigionamento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1835150" y="2781300"/>
            <a:ext cx="1693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/>
              <a:t>Mercati di</a:t>
            </a:r>
          </a:p>
          <a:p>
            <a:pPr algn="ctr"/>
            <a:r>
              <a:rPr lang="it-IT"/>
              <a:t>collocamento</a:t>
            </a:r>
          </a:p>
        </p:txBody>
      </p:sp>
      <p:sp>
        <p:nvSpPr>
          <p:cNvPr id="110614" name="Text Box 22"/>
          <p:cNvSpPr txBox="1">
            <a:spLocks noChangeArrowheads="1"/>
          </p:cNvSpPr>
          <p:nvPr/>
        </p:nvSpPr>
        <p:spPr bwMode="auto">
          <a:xfrm>
            <a:off x="1547813" y="3644900"/>
            <a:ext cx="218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/>
              <a:t>Entrate di denaro</a:t>
            </a: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4356100" y="3644900"/>
            <a:ext cx="204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/>
              <a:t>Uscite di denaro</a:t>
            </a:r>
          </a:p>
        </p:txBody>
      </p:sp>
      <p:sp>
        <p:nvSpPr>
          <p:cNvPr id="110618" name="Text Box 26"/>
          <p:cNvSpPr txBox="1">
            <a:spLocks noChangeArrowheads="1"/>
          </p:cNvSpPr>
          <p:nvPr/>
        </p:nvSpPr>
        <p:spPr bwMode="auto">
          <a:xfrm>
            <a:off x="6659563" y="2924175"/>
            <a:ext cx="2160587" cy="33210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0000FF"/>
                </a:solidFill>
              </a:rPr>
              <a:t>I mezzi monetari</a:t>
            </a:r>
          </a:p>
          <a:p>
            <a:r>
              <a:rPr lang="it-IT" sz="1400" b="1" u="none">
                <a:solidFill>
                  <a:srgbClr val="0000FF"/>
                </a:solidFill>
              </a:rPr>
              <a:t>tramontano o si immergono</a:t>
            </a:r>
            <a:r>
              <a:rPr lang="it-IT" sz="1400" b="1" u="none"/>
              <a:t> </a:t>
            </a:r>
            <a:r>
              <a:rPr lang="it-IT" sz="1400" u="none"/>
              <a:t>nell’attività </a:t>
            </a:r>
          </a:p>
          <a:p>
            <a:r>
              <a:rPr lang="it-IT" sz="1400" u="none"/>
              <a:t>produttiva trasformandosi </a:t>
            </a:r>
          </a:p>
          <a:p>
            <a:r>
              <a:rPr lang="it-IT" sz="1400" u="none"/>
              <a:t>in “fattori specifici”;</a:t>
            </a:r>
          </a:p>
          <a:p>
            <a:r>
              <a:rPr lang="it-IT" sz="1400" u="none"/>
              <a:t>e </a:t>
            </a:r>
            <a:r>
              <a:rPr lang="it-IT" sz="1400" b="1" u="none">
                <a:solidFill>
                  <a:srgbClr val="0000FF"/>
                </a:solidFill>
              </a:rPr>
              <a:t>risorgono</a:t>
            </a:r>
            <a:r>
              <a:rPr lang="it-IT" sz="1400" b="1" u="none"/>
              <a:t>, </a:t>
            </a:r>
            <a:r>
              <a:rPr lang="it-IT" sz="1400" u="none"/>
              <a:t>in forma monetaria, con la vendita dei prodotti ottenuti attraverso </a:t>
            </a:r>
          </a:p>
          <a:p>
            <a:r>
              <a:rPr lang="it-IT" sz="1400" u="none"/>
              <a:t>la combinazione produttiva</a:t>
            </a:r>
          </a:p>
          <a:p>
            <a:endParaRPr lang="it-IT" sz="1400" u="none"/>
          </a:p>
        </p:txBody>
      </p:sp>
      <p:sp>
        <p:nvSpPr>
          <p:cNvPr id="110619" name="Line 27"/>
          <p:cNvSpPr>
            <a:spLocks noChangeShapeType="1"/>
          </p:cNvSpPr>
          <p:nvPr/>
        </p:nvSpPr>
        <p:spPr bwMode="auto">
          <a:xfrm>
            <a:off x="1187450" y="4292600"/>
            <a:ext cx="54721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0620" name="Text Box 28"/>
          <p:cNvSpPr txBox="1">
            <a:spLocks noChangeArrowheads="1"/>
          </p:cNvSpPr>
          <p:nvPr/>
        </p:nvSpPr>
        <p:spPr bwMode="auto">
          <a:xfrm rot="-1941396">
            <a:off x="-323850" y="3068638"/>
            <a:ext cx="3103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Andamento del denaro</a:t>
            </a:r>
          </a:p>
        </p:txBody>
      </p:sp>
      <p:sp>
        <p:nvSpPr>
          <p:cNvPr id="110621" name="Rectangle 29"/>
          <p:cNvSpPr>
            <a:spLocks noChangeArrowheads="1"/>
          </p:cNvSpPr>
          <p:nvPr/>
        </p:nvSpPr>
        <p:spPr bwMode="auto">
          <a:xfrm rot="-24018376">
            <a:off x="-252413" y="4868863"/>
            <a:ext cx="245110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b="1"/>
              <a:t>Andamento della produzione</a:t>
            </a:r>
          </a:p>
        </p:txBody>
      </p:sp>
      <p:sp>
        <p:nvSpPr>
          <p:cNvPr id="110622" name="Text Box 30"/>
          <p:cNvSpPr txBox="1">
            <a:spLocks noChangeArrowheads="1"/>
          </p:cNvSpPr>
          <p:nvPr/>
        </p:nvSpPr>
        <p:spPr bwMode="auto">
          <a:xfrm>
            <a:off x="3203575" y="5157788"/>
            <a:ext cx="1944688" cy="808037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i="1" u="none"/>
              <a:t>Combinazione</a:t>
            </a:r>
          </a:p>
          <a:p>
            <a:pPr algn="ctr">
              <a:spcBef>
                <a:spcPct val="50000"/>
              </a:spcBef>
            </a:pPr>
            <a:r>
              <a:rPr lang="it-IT" i="1" u="none"/>
              <a:t>produttiva</a:t>
            </a:r>
          </a:p>
        </p:txBody>
      </p:sp>
      <p:sp>
        <p:nvSpPr>
          <p:cNvPr id="110623" name="Text Box 31"/>
          <p:cNvSpPr txBox="1">
            <a:spLocks noChangeArrowheads="1"/>
          </p:cNvSpPr>
          <p:nvPr/>
        </p:nvSpPr>
        <p:spPr bwMode="auto">
          <a:xfrm>
            <a:off x="4932363" y="4581525"/>
            <a:ext cx="16494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1400"/>
              <a:t>Acquisizione </a:t>
            </a:r>
          </a:p>
          <a:p>
            <a:pPr algn="ctr"/>
            <a:r>
              <a:rPr lang="it-IT" sz="1400"/>
              <a:t>fattori produttivi</a:t>
            </a:r>
          </a:p>
        </p:txBody>
      </p:sp>
      <p:sp>
        <p:nvSpPr>
          <p:cNvPr id="110624" name="Text Box 32"/>
          <p:cNvSpPr txBox="1">
            <a:spLocks noChangeArrowheads="1"/>
          </p:cNvSpPr>
          <p:nvPr/>
        </p:nvSpPr>
        <p:spPr bwMode="auto">
          <a:xfrm>
            <a:off x="1931988" y="4652963"/>
            <a:ext cx="8874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1400"/>
              <a:t>Vendita</a:t>
            </a:r>
          </a:p>
          <a:p>
            <a:pPr algn="ctr"/>
            <a:r>
              <a:rPr lang="it-IT" sz="1400"/>
              <a:t>prodotti</a:t>
            </a:r>
          </a:p>
        </p:txBody>
      </p:sp>
      <p:sp>
        <p:nvSpPr>
          <p:cNvPr id="110628" name="AutoShape 36"/>
          <p:cNvSpPr>
            <a:spLocks noChangeArrowheads="1"/>
          </p:cNvSpPr>
          <p:nvPr/>
        </p:nvSpPr>
        <p:spPr bwMode="auto">
          <a:xfrm>
            <a:off x="5219700" y="3429000"/>
            <a:ext cx="28892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0629" name="AutoShape 37"/>
          <p:cNvSpPr>
            <a:spLocks noChangeArrowheads="1"/>
          </p:cNvSpPr>
          <p:nvPr/>
        </p:nvSpPr>
        <p:spPr bwMode="auto">
          <a:xfrm>
            <a:off x="5292725" y="4005263"/>
            <a:ext cx="28892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0630" name="AutoShape 38"/>
          <p:cNvSpPr>
            <a:spLocks noChangeArrowheads="1"/>
          </p:cNvSpPr>
          <p:nvPr/>
        </p:nvSpPr>
        <p:spPr bwMode="auto">
          <a:xfrm>
            <a:off x="5508625" y="4365625"/>
            <a:ext cx="28892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0631" name="AutoShape 39"/>
          <p:cNvSpPr>
            <a:spLocks noChangeArrowheads="1"/>
          </p:cNvSpPr>
          <p:nvPr/>
        </p:nvSpPr>
        <p:spPr bwMode="auto">
          <a:xfrm>
            <a:off x="5508625" y="5157788"/>
            <a:ext cx="431800" cy="576262"/>
          </a:xfrm>
          <a:prstGeom prst="curvedLeftArrow">
            <a:avLst>
              <a:gd name="adj1" fmla="val 26691"/>
              <a:gd name="adj2" fmla="val 533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0632" name="AutoShape 40"/>
          <p:cNvSpPr>
            <a:spLocks noChangeArrowheads="1"/>
          </p:cNvSpPr>
          <p:nvPr/>
        </p:nvSpPr>
        <p:spPr bwMode="auto">
          <a:xfrm>
            <a:off x="2339975" y="4365625"/>
            <a:ext cx="288925" cy="2873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0633" name="AutoShape 41"/>
          <p:cNvSpPr>
            <a:spLocks noChangeArrowheads="1"/>
          </p:cNvSpPr>
          <p:nvPr/>
        </p:nvSpPr>
        <p:spPr bwMode="auto">
          <a:xfrm>
            <a:off x="2339975" y="3959225"/>
            <a:ext cx="288925" cy="2873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0634" name="AutoShape 42"/>
          <p:cNvSpPr>
            <a:spLocks noChangeArrowheads="1"/>
          </p:cNvSpPr>
          <p:nvPr/>
        </p:nvSpPr>
        <p:spPr bwMode="auto">
          <a:xfrm>
            <a:off x="2339975" y="3429000"/>
            <a:ext cx="288925" cy="2873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0635" name="Line 43"/>
          <p:cNvSpPr>
            <a:spLocks noChangeShapeType="1"/>
          </p:cNvSpPr>
          <p:nvPr/>
        </p:nvSpPr>
        <p:spPr bwMode="auto">
          <a:xfrm flipH="1">
            <a:off x="2555875" y="55895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0637" name="Line 45"/>
          <p:cNvSpPr>
            <a:spLocks noChangeShapeType="1"/>
          </p:cNvSpPr>
          <p:nvPr/>
        </p:nvSpPr>
        <p:spPr bwMode="auto">
          <a:xfrm flipV="1">
            <a:off x="2555875" y="50847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0638" name="Text Box 46"/>
          <p:cNvSpPr txBox="1">
            <a:spLocks noChangeArrowheads="1"/>
          </p:cNvSpPr>
          <p:nvPr/>
        </p:nvSpPr>
        <p:spPr bwMode="auto">
          <a:xfrm>
            <a:off x="2987675" y="5949950"/>
            <a:ext cx="2517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 i="1" u="none"/>
              <a:t>Atti di gestione interna</a:t>
            </a:r>
          </a:p>
        </p:txBody>
      </p:sp>
      <p:sp>
        <p:nvSpPr>
          <p:cNvPr id="110639" name="Text Box 47"/>
          <p:cNvSpPr txBox="1">
            <a:spLocks noChangeArrowheads="1"/>
          </p:cNvSpPr>
          <p:nvPr/>
        </p:nvSpPr>
        <p:spPr bwMode="auto">
          <a:xfrm>
            <a:off x="6948488" y="2565400"/>
            <a:ext cx="160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00FF"/>
                </a:solidFill>
              </a:rPr>
              <a:t>A. Amaduzzi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187450" y="1773238"/>
            <a:ext cx="7488238" cy="453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844675"/>
            <a:ext cx="7561262" cy="577850"/>
          </a:xfrm>
        </p:spPr>
        <p:txBody>
          <a:bodyPr>
            <a:normAutofit fontScale="92500" lnSpcReduction="10000"/>
          </a:bodyPr>
          <a:lstStyle/>
          <a:p>
            <a:r>
              <a:rPr lang="it-IT" sz="3600" b="1">
                <a:solidFill>
                  <a:srgbClr val="FF0000"/>
                </a:solidFill>
              </a:rPr>
              <a:t>Possibili equivoci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255713" y="2708275"/>
            <a:ext cx="7564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b="1" u="none"/>
              <a:t>Il denaro è sempre un fattore produttivo generico? 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2555875" y="3573463"/>
            <a:ext cx="475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E’ specifico per aziende come le banche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1320800" y="4076700"/>
            <a:ext cx="74993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900" b="1" u="none"/>
              <a:t>La Combinazione Produttiva comporta sempre </a:t>
            </a:r>
          </a:p>
          <a:p>
            <a:r>
              <a:rPr lang="it-IT" sz="1900" b="1" u="none"/>
              <a:t>un processo  di trasformazione fisico-chimico-tecnica </a:t>
            </a:r>
          </a:p>
          <a:p>
            <a:r>
              <a:rPr lang="it-IT" sz="1900" b="1" u="none"/>
              <a:t>dei fattori produttivi in prodotti?</a:t>
            </a:r>
          </a:p>
          <a:p>
            <a:endParaRPr lang="it-IT" sz="2000" b="1" u="none"/>
          </a:p>
          <a:p>
            <a:endParaRPr lang="it-IT" sz="2000" b="1" u="none"/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4284663" y="3068638"/>
            <a:ext cx="9144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b="1"/>
              <a:t>NO</a:t>
            </a:r>
          </a:p>
        </p:txBody>
      </p:sp>
      <p:sp>
        <p:nvSpPr>
          <p:cNvPr id="70679" name="Oval 23"/>
          <p:cNvSpPr>
            <a:spLocks noChangeArrowheads="1"/>
          </p:cNvSpPr>
          <p:nvPr/>
        </p:nvSpPr>
        <p:spPr bwMode="auto">
          <a:xfrm>
            <a:off x="4356100" y="5084763"/>
            <a:ext cx="9144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b="1"/>
              <a:t>NO</a:t>
            </a: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1187450" y="5661025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b="1" u="none"/>
              <a:t>Le aziende mercantili compiono una “trasformazione </a:t>
            </a:r>
          </a:p>
          <a:p>
            <a:r>
              <a:rPr lang="it-IT" b="1" u="none"/>
              <a:t>spazio-temporale”</a:t>
            </a:r>
          </a:p>
        </p:txBody>
      </p:sp>
      <p:pic>
        <p:nvPicPr>
          <p:cNvPr id="70681" name="Picture 25" descr="BD1029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2852738"/>
            <a:ext cx="142875" cy="142875"/>
          </a:xfrm>
          <a:prstGeom prst="rect">
            <a:avLst/>
          </a:prstGeom>
          <a:noFill/>
        </p:spPr>
      </p:pic>
      <p:pic>
        <p:nvPicPr>
          <p:cNvPr id="70682" name="Picture 26" descr="BD1029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4221163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116013" y="1844675"/>
            <a:ext cx="77057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800" b="1" u="none">
                <a:solidFill>
                  <a:srgbClr val="FF0000"/>
                </a:solidFill>
              </a:rPr>
              <a:t>Possibili domande di esame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116013" y="1773238"/>
            <a:ext cx="7777162" cy="4608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1187450" y="3009900"/>
            <a:ext cx="76993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100" b="1" u="none"/>
              <a:t> Cosa è il Circuito della Produzione delle Imprese?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1187450" y="4221163"/>
            <a:ext cx="77422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100" b="1" u="none"/>
              <a:t>Attraverso quali aspetti possono essere analizzate</a:t>
            </a:r>
          </a:p>
          <a:p>
            <a:r>
              <a:rPr lang="it-IT" sz="2100" b="1" u="none"/>
              <a:t>le operazioni aziendali?</a:t>
            </a:r>
          </a:p>
        </p:txBody>
      </p:sp>
      <p:pic>
        <p:nvPicPr>
          <p:cNvPr id="90127" name="Picture 15" descr="BD1029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141663"/>
            <a:ext cx="142875" cy="142875"/>
          </a:xfrm>
          <a:prstGeom prst="rect">
            <a:avLst/>
          </a:prstGeom>
          <a:noFill/>
        </p:spPr>
      </p:pic>
      <p:pic>
        <p:nvPicPr>
          <p:cNvPr id="90128" name="Picture 16" descr="BD1029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4365625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0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2"/>
      <p:bldP spid="90124" grpId="0"/>
      <p:bldP spid="90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827584" y="692696"/>
            <a:ext cx="78628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b="1" u="none" dirty="0"/>
              <a:t>CIRCUITO DELLA PRODUZIONE DELLE IMPRESE (I)</a:t>
            </a:r>
            <a:endParaRPr lang="it-IT" sz="2000" u="none" dirty="0"/>
          </a:p>
          <a:p>
            <a:pPr algn="ctr"/>
            <a:r>
              <a:rPr lang="it-IT" sz="2000" i="1" dirty="0"/>
              <a:t>complesso di azioni coordinate</a:t>
            </a:r>
            <a:r>
              <a:rPr lang="it-IT" sz="2000" i="1" u="none" dirty="0"/>
              <a:t> che</a:t>
            </a:r>
          </a:p>
          <a:p>
            <a:pPr algn="ctr"/>
            <a:r>
              <a:rPr lang="it-IT" sz="2000" i="1" u="none" dirty="0"/>
              <a:t>consentono la trasformazione di fattori produttivi in prodotti</a:t>
            </a:r>
          </a:p>
          <a:p>
            <a:pPr algn="ctr"/>
            <a:r>
              <a:rPr lang="it-IT" sz="2000" i="1" u="none" dirty="0"/>
              <a:t>da  collocare sui mercati di sbocco a prezzi </a:t>
            </a:r>
            <a:r>
              <a:rPr lang="it-IT" sz="2000" i="1" u="none" dirty="0" err="1"/>
              <a:t>remuneratori</a:t>
            </a:r>
            <a:r>
              <a:rPr lang="it-IT" sz="2000" u="none" dirty="0"/>
              <a:t> </a:t>
            </a:r>
          </a:p>
          <a:p>
            <a:pPr algn="ctr"/>
            <a:endParaRPr lang="it-IT" sz="2000" u="none" dirty="0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1187450" y="2636838"/>
            <a:ext cx="2447925" cy="230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/>
              <a:t>Acquisizione</a:t>
            </a:r>
            <a:r>
              <a:rPr lang="it-IT" b="1" u="none"/>
              <a:t> di</a:t>
            </a:r>
          </a:p>
          <a:p>
            <a:pPr>
              <a:spcBef>
                <a:spcPct val="50000"/>
              </a:spcBef>
            </a:pPr>
            <a:r>
              <a:rPr lang="it-IT" b="1" u="none"/>
              <a:t>Fattori Produttivi</a:t>
            </a:r>
          </a:p>
          <a:p>
            <a:pPr>
              <a:spcBef>
                <a:spcPct val="50000"/>
              </a:spcBef>
            </a:pPr>
            <a:r>
              <a:rPr lang="it-IT" u="none"/>
              <a:t>        </a:t>
            </a:r>
            <a:r>
              <a:rPr lang="it-IT" sz="1600" i="1" u="none"/>
              <a:t>Materie prime</a:t>
            </a:r>
          </a:p>
          <a:p>
            <a:pPr>
              <a:spcBef>
                <a:spcPct val="50000"/>
              </a:spcBef>
            </a:pPr>
            <a:r>
              <a:rPr lang="it-IT" sz="1600" i="1" u="none"/>
              <a:t>         Impianti</a:t>
            </a:r>
          </a:p>
          <a:p>
            <a:pPr>
              <a:spcBef>
                <a:spcPct val="50000"/>
              </a:spcBef>
            </a:pPr>
            <a:r>
              <a:rPr lang="it-IT" sz="1600" i="1" u="none"/>
              <a:t>         Lavoro e servizi</a:t>
            </a:r>
          </a:p>
          <a:p>
            <a:pPr>
              <a:spcBef>
                <a:spcPct val="50000"/>
              </a:spcBef>
            </a:pPr>
            <a:r>
              <a:rPr lang="it-IT" sz="1600" i="1" u="none"/>
              <a:t>         Denaro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6588125" y="2636838"/>
            <a:ext cx="2232025" cy="234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b="1" u="none"/>
          </a:p>
          <a:p>
            <a:pPr algn="ctr">
              <a:spcBef>
                <a:spcPct val="50000"/>
              </a:spcBef>
            </a:pPr>
            <a:endParaRPr lang="it-IT" b="1" u="none"/>
          </a:p>
          <a:p>
            <a:pPr algn="ctr">
              <a:spcBef>
                <a:spcPct val="50000"/>
              </a:spcBef>
            </a:pPr>
            <a:r>
              <a:rPr lang="it-IT" b="1" i="1"/>
              <a:t>Vendite</a:t>
            </a:r>
            <a:r>
              <a:rPr lang="it-IT" b="1" i="1" u="none"/>
              <a:t> </a:t>
            </a:r>
            <a:r>
              <a:rPr lang="it-IT" b="1" u="none"/>
              <a:t>di </a:t>
            </a:r>
          </a:p>
          <a:p>
            <a:pPr algn="ctr">
              <a:spcBef>
                <a:spcPct val="50000"/>
              </a:spcBef>
            </a:pPr>
            <a:r>
              <a:rPr lang="it-IT" b="1" u="none"/>
              <a:t>Beni e Servizi</a:t>
            </a:r>
          </a:p>
          <a:p>
            <a:pPr algn="ctr">
              <a:spcBef>
                <a:spcPct val="50000"/>
              </a:spcBef>
            </a:pPr>
            <a:endParaRPr lang="it-IT" sz="1600" u="none"/>
          </a:p>
          <a:p>
            <a:pPr algn="ctr">
              <a:spcBef>
                <a:spcPct val="50000"/>
              </a:spcBef>
            </a:pPr>
            <a:endParaRPr lang="it-IT" sz="1600" u="none"/>
          </a:p>
        </p:txBody>
      </p:sp>
      <p:sp>
        <p:nvSpPr>
          <p:cNvPr id="57366" name="Oval 22"/>
          <p:cNvSpPr>
            <a:spLocks noChangeArrowheads="1"/>
          </p:cNvSpPr>
          <p:nvPr/>
        </p:nvSpPr>
        <p:spPr bwMode="auto">
          <a:xfrm>
            <a:off x="3851275" y="2997200"/>
            <a:ext cx="2447925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u="none"/>
              <a:t>Combinazione</a:t>
            </a:r>
          </a:p>
          <a:p>
            <a:pPr algn="ctr"/>
            <a:r>
              <a:rPr lang="it-IT" u="none"/>
              <a:t>Produttiva</a:t>
            </a:r>
          </a:p>
        </p:txBody>
      </p:sp>
      <p:sp>
        <p:nvSpPr>
          <p:cNvPr id="57369" name="AutoShape 25"/>
          <p:cNvSpPr>
            <a:spLocks noChangeArrowheads="1"/>
          </p:cNvSpPr>
          <p:nvPr/>
        </p:nvSpPr>
        <p:spPr bwMode="auto">
          <a:xfrm>
            <a:off x="3635375" y="3573463"/>
            <a:ext cx="2159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70" name="AutoShape 26"/>
          <p:cNvSpPr>
            <a:spLocks noChangeArrowheads="1"/>
          </p:cNvSpPr>
          <p:nvPr/>
        </p:nvSpPr>
        <p:spPr bwMode="auto">
          <a:xfrm>
            <a:off x="6300788" y="3552825"/>
            <a:ext cx="287337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1116013" y="5013325"/>
            <a:ext cx="3735387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Mercati di approvvigionamento</a:t>
            </a:r>
          </a:p>
          <a:p>
            <a:endParaRPr lang="it-IT" sz="800" u="none"/>
          </a:p>
          <a:p>
            <a:r>
              <a:rPr lang="it-IT" u="none"/>
              <a:t>Beni e servizi</a:t>
            </a:r>
          </a:p>
          <a:p>
            <a:r>
              <a:rPr lang="it-IT" u="none"/>
              <a:t>Lavoro</a:t>
            </a:r>
          </a:p>
          <a:p>
            <a:endParaRPr lang="it-IT" sz="800" u="none"/>
          </a:p>
          <a:p>
            <a:r>
              <a:rPr lang="it-IT" u="none"/>
              <a:t>Mercato dei capitali</a:t>
            </a: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6138863" y="5084763"/>
            <a:ext cx="2897187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Mercati di collocamento</a:t>
            </a:r>
          </a:p>
          <a:p>
            <a:endParaRPr lang="it-IT" sz="800" u="none"/>
          </a:p>
          <a:p>
            <a:pPr>
              <a:buFontTx/>
              <a:buChar char="-"/>
            </a:pPr>
            <a:r>
              <a:rPr lang="it-IT" u="none"/>
              <a:t>Soci</a:t>
            </a:r>
          </a:p>
          <a:p>
            <a:pPr>
              <a:buFontTx/>
              <a:buChar char="-"/>
            </a:pPr>
            <a:r>
              <a:rPr lang="it-IT" u="none"/>
              <a:t>Clienti</a:t>
            </a:r>
          </a:p>
          <a:p>
            <a:pPr>
              <a:buFontTx/>
              <a:buChar char="-"/>
            </a:pPr>
            <a:r>
              <a:rPr lang="it-IT" u="none"/>
              <a:t>Collettività</a:t>
            </a:r>
          </a:p>
        </p:txBody>
      </p:sp>
      <p:sp>
        <p:nvSpPr>
          <p:cNvPr id="57373" name="AutoShape 29"/>
          <p:cNvSpPr>
            <a:spLocks noChangeArrowheads="1"/>
          </p:cNvSpPr>
          <p:nvPr/>
        </p:nvSpPr>
        <p:spPr bwMode="auto">
          <a:xfrm>
            <a:off x="2124075" y="4941888"/>
            <a:ext cx="431800" cy="1428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>
            <a:off x="7451725" y="5013325"/>
            <a:ext cx="431800" cy="1428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75" name="AutoShape 31"/>
          <p:cNvSpPr>
            <a:spLocks noChangeArrowheads="1"/>
          </p:cNvSpPr>
          <p:nvPr/>
        </p:nvSpPr>
        <p:spPr bwMode="auto">
          <a:xfrm>
            <a:off x="3635375" y="2565400"/>
            <a:ext cx="1441450" cy="10795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CFFFF">
              <a:alpha val="8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3563938" y="2708275"/>
            <a:ext cx="248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400" b="1"/>
              <a:t>Vincolo di destinazione</a:t>
            </a:r>
          </a:p>
        </p:txBody>
      </p:sp>
      <p:sp>
        <p:nvSpPr>
          <p:cNvPr id="57378" name="AutoShape 34"/>
          <p:cNvSpPr>
            <a:spLocks noChangeArrowheads="1"/>
          </p:cNvSpPr>
          <p:nvPr/>
        </p:nvSpPr>
        <p:spPr bwMode="auto">
          <a:xfrm>
            <a:off x="4284663" y="4076700"/>
            <a:ext cx="1727200" cy="576263"/>
          </a:xfrm>
          <a:prstGeom prst="flowChartTerminator">
            <a:avLst/>
          </a:prstGeom>
          <a:solidFill>
            <a:srgbClr val="66FFFF">
              <a:alpha val="7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i="1"/>
              <a:t>impiego</a:t>
            </a:r>
            <a:r>
              <a:rPr lang="it-IT"/>
              <a:t> f.p.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1116013" y="1196975"/>
            <a:ext cx="7848600" cy="525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1116013" y="1412875"/>
            <a:ext cx="7623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b="1" u="none"/>
              <a:t>CIRCUITO DELLA PRODUZIONE DELLE IMPRESE (II)</a:t>
            </a:r>
            <a:endParaRPr lang="it-IT" sz="2000" u="none"/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3059113" y="2420938"/>
            <a:ext cx="4125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0000FF"/>
                </a:solidFill>
              </a:rPr>
              <a:t>Fattori Produttivi (f.p.)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1304925" y="3284538"/>
            <a:ext cx="721201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u="none">
                <a:solidFill>
                  <a:srgbClr val="0000FF"/>
                </a:solidFill>
              </a:rPr>
              <a:t>tutti i beni e tutti i servizi</a:t>
            </a:r>
            <a:r>
              <a:rPr lang="it-IT" u="none"/>
              <a:t>, </a:t>
            </a:r>
          </a:p>
          <a:p>
            <a:pPr algn="ctr"/>
            <a:r>
              <a:rPr lang="it-IT" u="none"/>
              <a:t>- </a:t>
            </a:r>
            <a:r>
              <a:rPr lang="it-IT" sz="1600"/>
              <a:t>strettamente </a:t>
            </a:r>
            <a:r>
              <a:rPr lang="it-IT" sz="1600" i="1"/>
              <a:t>correlati ed </a:t>
            </a:r>
            <a:r>
              <a:rPr lang="it-IT" sz="1600" b="1" i="1">
                <a:solidFill>
                  <a:srgbClr val="00CC00"/>
                </a:solidFill>
              </a:rPr>
              <a:t>interdipendenti</a:t>
            </a:r>
            <a:r>
              <a:rPr lang="it-IT" sz="1600" i="1"/>
              <a:t> </a:t>
            </a:r>
            <a:r>
              <a:rPr lang="it-IT" sz="1600"/>
              <a:t>per qualità e quantità</a:t>
            </a:r>
            <a:r>
              <a:rPr lang="it-IT" u="none"/>
              <a:t> -</a:t>
            </a:r>
          </a:p>
          <a:p>
            <a:pPr algn="ctr"/>
            <a:r>
              <a:rPr lang="it-IT" u="none"/>
              <a:t>che si </a:t>
            </a:r>
            <a:r>
              <a:rPr lang="it-IT" u="none">
                <a:solidFill>
                  <a:srgbClr val="0000FF"/>
                </a:solidFill>
              </a:rPr>
              <a:t>acquistano</a:t>
            </a:r>
            <a:r>
              <a:rPr lang="it-IT" u="none"/>
              <a:t> sui mercati e si </a:t>
            </a:r>
            <a:r>
              <a:rPr lang="it-IT" u="none">
                <a:solidFill>
                  <a:srgbClr val="0000FF"/>
                </a:solidFill>
              </a:rPr>
              <a:t>impiegano</a:t>
            </a:r>
            <a:r>
              <a:rPr lang="it-IT" u="none"/>
              <a:t> nella </a:t>
            </a:r>
          </a:p>
          <a:p>
            <a:pPr algn="ctr"/>
            <a:r>
              <a:rPr lang="it-IT" u="none">
                <a:solidFill>
                  <a:srgbClr val="0000FF"/>
                </a:solidFill>
              </a:rPr>
              <a:t>combinazione produttiva</a:t>
            </a:r>
            <a:r>
              <a:rPr lang="it-IT" u="none"/>
              <a:t> </a:t>
            </a:r>
          </a:p>
          <a:p>
            <a:pPr algn="ctr"/>
            <a:r>
              <a:rPr lang="it-IT" u="none"/>
              <a:t>per l’ottenimento del prodotto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1331913" y="4941888"/>
            <a:ext cx="6983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i="1" u="none"/>
              <a:t>Sono fattori produttivi tutti i beni e tutti i servizi </a:t>
            </a:r>
            <a:r>
              <a:rPr lang="it-IT" i="1" u="none">
                <a:solidFill>
                  <a:srgbClr val="FF0000"/>
                </a:solidFill>
              </a:rPr>
              <a:t>IDONEI</a:t>
            </a:r>
            <a:r>
              <a:rPr lang="it-IT" i="1" u="none"/>
              <a:t> a </a:t>
            </a:r>
          </a:p>
          <a:p>
            <a:pPr algn="ctr"/>
            <a:r>
              <a:rPr lang="it-IT" i="1" u="none">
                <a:solidFill>
                  <a:srgbClr val="FF0000"/>
                </a:solidFill>
              </a:rPr>
              <a:t>partecipare </a:t>
            </a:r>
            <a:r>
              <a:rPr lang="it-IT" i="1" u="none"/>
              <a:t>all’attività produttiva dell’impresa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1403350" y="5876925"/>
            <a:ext cx="6608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u="none"/>
              <a:t>Esempio: bunker, crew, … , apparato propulsivo, … ecc.</a:t>
            </a:r>
          </a:p>
        </p:txBody>
      </p:sp>
      <p:sp>
        <p:nvSpPr>
          <p:cNvPr id="120858" name="AutoShape 26"/>
          <p:cNvSpPr>
            <a:spLocks noChangeArrowheads="1"/>
          </p:cNvSpPr>
          <p:nvPr/>
        </p:nvSpPr>
        <p:spPr bwMode="auto">
          <a:xfrm>
            <a:off x="0" y="1773238"/>
            <a:ext cx="3095625" cy="1833562"/>
          </a:xfrm>
          <a:prstGeom prst="wedgeRoundRectCallout">
            <a:avLst>
              <a:gd name="adj1" fmla="val -48153"/>
              <a:gd name="adj2" fmla="val 5666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it-IT"/>
              <a:t>No interdipendenza </a:t>
            </a:r>
          </a:p>
          <a:p>
            <a:pPr algn="ctr"/>
            <a:r>
              <a:rPr lang="it-IT"/>
              <a:t>con altri f.p.</a:t>
            </a:r>
          </a:p>
          <a:p>
            <a:pPr algn="ctr"/>
            <a:r>
              <a:rPr lang="it-IT"/>
              <a:t> implica lo </a:t>
            </a:r>
            <a:r>
              <a:rPr lang="it-IT" b="1"/>
              <a:t>stralcio </a:t>
            </a:r>
          </a:p>
          <a:p>
            <a:pPr algn="ctr"/>
            <a:r>
              <a:rPr lang="it-IT"/>
              <a:t>dalla combinazione produttiva</a:t>
            </a:r>
          </a:p>
        </p:txBody>
      </p: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2268538" y="2435225"/>
            <a:ext cx="95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1116013" y="1196975"/>
            <a:ext cx="7848600" cy="525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1042988" y="1700213"/>
            <a:ext cx="7761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b="1" u="none"/>
              <a:t>CIRCUITO DELLA PRODUZIONE DELLE IMPRESE (III)</a:t>
            </a:r>
            <a:endParaRPr lang="it-IT" sz="2000" u="none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2843213" y="2565400"/>
            <a:ext cx="41259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400" b="1" u="none">
                <a:solidFill>
                  <a:srgbClr val="0000FF"/>
                </a:solidFill>
              </a:rPr>
              <a:t>Fattori Produttivi (f.p.)</a:t>
            </a:r>
          </a:p>
          <a:p>
            <a:pPr algn="ctr"/>
            <a:endParaRPr lang="it-IT" sz="1600" b="1" u="none">
              <a:solidFill>
                <a:srgbClr val="0000FF"/>
              </a:solidFill>
            </a:endParaRP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2268538" y="2435225"/>
            <a:ext cx="95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2268538" y="3429000"/>
            <a:ext cx="1490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00FF"/>
                </a:solidFill>
              </a:rPr>
              <a:t>Materiali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6084888" y="3429000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>
                <a:solidFill>
                  <a:srgbClr val="FF00FF"/>
                </a:solidFill>
              </a:rPr>
              <a:t>Immateriali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1331913" y="4292600"/>
            <a:ext cx="3621087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FF00FF"/>
                </a:solidFill>
              </a:rPr>
              <a:t>Beni</a:t>
            </a:r>
            <a:r>
              <a:rPr lang="it-IT"/>
              <a:t> costituiti da</a:t>
            </a:r>
          </a:p>
          <a:p>
            <a:pPr algn="ctr"/>
            <a:r>
              <a:rPr lang="it-IT"/>
              <a:t>utilità economiche</a:t>
            </a:r>
          </a:p>
          <a:p>
            <a:pPr algn="ctr"/>
            <a:r>
              <a:rPr lang="it-IT">
                <a:solidFill>
                  <a:srgbClr val="FF0000"/>
                </a:solidFill>
              </a:rPr>
              <a:t>aventi</a:t>
            </a:r>
            <a:r>
              <a:rPr lang="it-IT"/>
              <a:t> consistenza di fisica</a:t>
            </a:r>
          </a:p>
          <a:p>
            <a:pPr algn="ctr"/>
            <a:r>
              <a:rPr lang="it-IT" sz="1400" i="1"/>
              <a:t>(materie prime, impianti, immobili, …)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5580063" y="4292600"/>
            <a:ext cx="312261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FF00FF"/>
                </a:solidFill>
              </a:rPr>
              <a:t>Servizi</a:t>
            </a:r>
            <a:r>
              <a:rPr lang="it-IT"/>
              <a:t> costituiti da</a:t>
            </a:r>
          </a:p>
          <a:p>
            <a:pPr algn="ctr"/>
            <a:r>
              <a:rPr lang="it-IT"/>
              <a:t>utilità economiche</a:t>
            </a:r>
          </a:p>
          <a:p>
            <a:pPr algn="ctr"/>
            <a:r>
              <a:rPr lang="it-IT">
                <a:solidFill>
                  <a:srgbClr val="FF0000"/>
                </a:solidFill>
              </a:rPr>
              <a:t>prive</a:t>
            </a:r>
            <a:r>
              <a:rPr lang="it-IT"/>
              <a:t> consistenza di fisica</a:t>
            </a:r>
          </a:p>
          <a:p>
            <a:pPr algn="ctr"/>
            <a:r>
              <a:rPr lang="it-IT" sz="1400" i="1"/>
              <a:t>(brevetti, licenze,, …)</a:t>
            </a:r>
          </a:p>
        </p:txBody>
      </p:sp>
      <p:sp>
        <p:nvSpPr>
          <p:cNvPr id="124947" name="AutoShape 19"/>
          <p:cNvSpPr>
            <a:spLocks noChangeArrowheads="1"/>
          </p:cNvSpPr>
          <p:nvPr/>
        </p:nvSpPr>
        <p:spPr bwMode="auto">
          <a:xfrm>
            <a:off x="2771775" y="3933825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4948" name="AutoShape 20"/>
          <p:cNvSpPr>
            <a:spLocks noChangeArrowheads="1"/>
          </p:cNvSpPr>
          <p:nvPr/>
        </p:nvSpPr>
        <p:spPr bwMode="auto">
          <a:xfrm>
            <a:off x="6877050" y="3933825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187450" y="1773238"/>
            <a:ext cx="7488238" cy="453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844675"/>
            <a:ext cx="7561263" cy="577850"/>
          </a:xfrm>
        </p:spPr>
        <p:txBody>
          <a:bodyPr>
            <a:normAutofit fontScale="92500" lnSpcReduction="10000"/>
          </a:bodyPr>
          <a:lstStyle/>
          <a:p>
            <a:r>
              <a:rPr lang="it-IT" sz="3600" b="1"/>
              <a:t>L’OPERAZIONE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1249363" y="2590800"/>
            <a:ext cx="7396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200" u="none"/>
              <a:t>L’impresa, nella sua vita, pone in essere </a:t>
            </a:r>
            <a:r>
              <a:rPr lang="it-IT" sz="2200" i="1" u="none"/>
              <a:t>operazioni</a:t>
            </a:r>
          </a:p>
          <a:p>
            <a:pPr algn="ctr"/>
            <a:r>
              <a:rPr lang="it-IT" sz="2200" u="none"/>
              <a:t>di differente complessità e portata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692275" y="3429000"/>
            <a:ext cx="6237288" cy="1035050"/>
          </a:xfrm>
          <a:prstGeom prst="rect">
            <a:avLst/>
          </a:prstGeom>
          <a:noFill/>
          <a:ln w="2857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000" u="none"/>
              <a:t>in senso tecnico-giuridico, è l’unità elementare </a:t>
            </a:r>
          </a:p>
          <a:p>
            <a:pPr algn="ctr"/>
            <a:r>
              <a:rPr lang="it-IT" sz="2000" u="none"/>
              <a:t>della complessa </a:t>
            </a:r>
            <a:r>
              <a:rPr lang="it-IT" sz="2000" b="1" u="none"/>
              <a:t>attività operativa </a:t>
            </a:r>
          </a:p>
          <a:p>
            <a:pPr algn="ctr"/>
            <a:r>
              <a:rPr lang="it-IT" sz="2000" b="1" u="none"/>
              <a:t>o “gestione” d’impresa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2124075" y="5589588"/>
            <a:ext cx="561657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000" u="none"/>
              <a:t>al di fuori del sistema operativo </a:t>
            </a:r>
          </a:p>
          <a:p>
            <a:pPr algn="ctr"/>
            <a:r>
              <a:rPr lang="it-IT" sz="2000" u="none"/>
              <a:t>l’operazione perde la propria significatività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1547813" y="4724400"/>
            <a:ext cx="6553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600" u="none"/>
              <a:t>Tutte le operazioni che l’impresa pone in essere e</a:t>
            </a:r>
          </a:p>
          <a:p>
            <a:pPr algn="ctr"/>
            <a:r>
              <a:rPr lang="it-IT" sz="1600" u="none"/>
              <a:t>che debbono essere tra loro </a:t>
            </a:r>
            <a:r>
              <a:rPr lang="it-IT" sz="1600"/>
              <a:t>strettamente coordinate</a:t>
            </a:r>
          </a:p>
          <a:p>
            <a:pPr algn="ctr"/>
            <a:r>
              <a:rPr lang="it-IT" sz="1600" u="none"/>
              <a:t> dpv tecnico ed economico</a:t>
            </a:r>
          </a:p>
        </p:txBody>
      </p:sp>
      <p:sp>
        <p:nvSpPr>
          <p:cNvPr id="59421" name="AutoShape 29"/>
          <p:cNvSpPr>
            <a:spLocks noChangeArrowheads="1"/>
          </p:cNvSpPr>
          <p:nvPr/>
        </p:nvSpPr>
        <p:spPr bwMode="auto">
          <a:xfrm>
            <a:off x="4572000" y="4508500"/>
            <a:ext cx="50482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187450" y="1773238"/>
            <a:ext cx="7488238" cy="453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844675"/>
            <a:ext cx="7561263" cy="577850"/>
          </a:xfrm>
        </p:spPr>
        <p:txBody>
          <a:bodyPr>
            <a:normAutofit fontScale="92500" lnSpcReduction="10000"/>
          </a:bodyPr>
          <a:lstStyle/>
          <a:p>
            <a:r>
              <a:rPr lang="it-IT" sz="3600" b="1">
                <a:solidFill>
                  <a:srgbClr val="0000FF"/>
                </a:solidFill>
              </a:rPr>
              <a:t>L’Acquisizione dei Fattori Produttivi (I)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2967038" y="2508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u="none"/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403350" y="4365625"/>
            <a:ext cx="7085013" cy="495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 u="none"/>
              <a:t>Il costo di acquisto dei fattori produttivi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1187450" y="2997200"/>
            <a:ext cx="7416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100" u="none"/>
              <a:t>Avviene generalmente attraverso la cessione di </a:t>
            </a:r>
          </a:p>
          <a:p>
            <a:pPr algn="ctr"/>
            <a:r>
              <a:rPr lang="it-IT" sz="2100" i="1" u="none"/>
              <a:t>risorse monetarie</a:t>
            </a:r>
            <a:r>
              <a:rPr lang="it-IT" sz="2100" u="none"/>
              <a:t> disponibili a fronte di investimenti in beni e servizi finalizzati</a:t>
            </a:r>
          </a:p>
          <a:p>
            <a:pPr algn="ctr"/>
            <a:r>
              <a:rPr lang="it-IT" sz="2100" u="none"/>
              <a:t>ad attivare e svolgere la combinazione produttiva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1547813" y="4797425"/>
            <a:ext cx="67595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u="none"/>
              <a:t>Il sacrificio di risorse monetarie per l’</a:t>
            </a:r>
            <a:r>
              <a:rPr lang="it-IT" sz="2000" u="none">
                <a:solidFill>
                  <a:srgbClr val="FF0000"/>
                </a:solidFill>
              </a:rPr>
              <a:t>acquisizione</a:t>
            </a:r>
            <a:r>
              <a:rPr lang="it-IT" sz="2000" u="none"/>
              <a:t> </a:t>
            </a:r>
          </a:p>
          <a:p>
            <a:pPr algn="ctr"/>
            <a:r>
              <a:rPr lang="it-IT" sz="2000" u="none"/>
              <a:t>di beni e servizi = quantità di denaro ceduta </a:t>
            </a:r>
          </a:p>
          <a:p>
            <a:pPr algn="ctr"/>
            <a:r>
              <a:rPr lang="it-IT" sz="2000" u="none"/>
              <a:t>per acquisire una certa quantità di fattori produttivi</a:t>
            </a:r>
          </a:p>
          <a:p>
            <a:pPr algn="ctr"/>
            <a:endParaRPr lang="it-IT" sz="2000" u="none"/>
          </a:p>
          <a:p>
            <a:pPr algn="ctr"/>
            <a:endParaRPr lang="it-IT" sz="2000" u="none"/>
          </a:p>
          <a:p>
            <a:pPr algn="ctr"/>
            <a:endParaRPr lang="it-IT" sz="2000" u="none"/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4067175" y="5805488"/>
            <a:ext cx="1614488" cy="4349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 b="1" u="none"/>
              <a:t>C</a:t>
            </a:r>
            <a:r>
              <a:rPr lang="it-IT" sz="2000" b="1" u="none" baseline="-25000"/>
              <a:t>i</a:t>
            </a:r>
            <a:r>
              <a:rPr lang="it-IT" sz="2000" b="1" u="none"/>
              <a:t> = f</a:t>
            </a:r>
            <a:r>
              <a:rPr lang="it-IT" sz="2000" b="1" u="none" baseline="-25000"/>
              <a:t>i</a:t>
            </a:r>
            <a:r>
              <a:rPr lang="it-IT" sz="2000" b="1" u="none"/>
              <a:t> * p</a:t>
            </a:r>
            <a:r>
              <a:rPr lang="it-IT" sz="2000" b="1" u="none" baseline="-25000"/>
              <a:t>i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755650" y="184467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1187450" y="1773238"/>
            <a:ext cx="7488238" cy="453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843088"/>
            <a:ext cx="8208962" cy="577850"/>
          </a:xfrm>
        </p:spPr>
        <p:txBody>
          <a:bodyPr>
            <a:normAutofit fontScale="92500" lnSpcReduction="10000"/>
          </a:bodyPr>
          <a:lstStyle/>
          <a:p>
            <a:r>
              <a:rPr lang="it-IT" sz="3600" b="1">
                <a:solidFill>
                  <a:srgbClr val="0000FF"/>
                </a:solidFill>
              </a:rPr>
              <a:t>L’Acquisizione dei Fattori Produttivi (II) 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2967038" y="2508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u="none"/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1187450" y="3070225"/>
            <a:ext cx="741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000" u="none">
                <a:solidFill>
                  <a:srgbClr val="0000FF"/>
                </a:solidFill>
              </a:rPr>
              <a:t>Il </a:t>
            </a:r>
            <a:r>
              <a:rPr lang="it-IT" sz="2000" b="1" u="none">
                <a:solidFill>
                  <a:srgbClr val="0000FF"/>
                </a:solidFill>
              </a:rPr>
              <a:t>costo</a:t>
            </a:r>
            <a:r>
              <a:rPr lang="it-IT" sz="2000" u="none">
                <a:solidFill>
                  <a:srgbClr val="0000FF"/>
                </a:solidFill>
              </a:rPr>
              <a:t> è misurato</a:t>
            </a:r>
            <a:r>
              <a:rPr lang="it-IT" sz="2000" u="none"/>
              <a:t>, cioè determinato nel suo ammontare, </a:t>
            </a:r>
            <a:r>
              <a:rPr lang="it-IT" sz="2000">
                <a:solidFill>
                  <a:srgbClr val="0000FF"/>
                </a:solidFill>
              </a:rPr>
              <a:t>dalla </a:t>
            </a:r>
            <a:r>
              <a:rPr lang="it-IT" sz="2000" b="1">
                <a:solidFill>
                  <a:srgbClr val="0000FF"/>
                </a:solidFill>
              </a:rPr>
              <a:t>quantità di denaro che esce dall’impresa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3851275" y="4076700"/>
            <a:ext cx="1878013" cy="485775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u="none"/>
              <a:t>ACQUISITI</a:t>
            </a:r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3203575" y="4724400"/>
            <a:ext cx="1223963" cy="395288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u="none"/>
              <a:t>COSTI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5775325" y="5027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u="none"/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5003800" y="4724400"/>
            <a:ext cx="2543175" cy="395288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u="none"/>
              <a:t>USCITE MONETARIE</a:t>
            </a:r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 flipH="1">
            <a:off x="4427538" y="4581525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>
            <a:off x="4859338" y="4581525"/>
            <a:ext cx="2174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2478088" y="5229225"/>
            <a:ext cx="2314575" cy="654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/>
              <a:t>Sacrificio di</a:t>
            </a:r>
          </a:p>
          <a:p>
            <a:pPr algn="ctr"/>
            <a:r>
              <a:rPr lang="it-IT"/>
              <a:t>ricchezza investita</a:t>
            </a:r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5076825" y="5300663"/>
            <a:ext cx="2451100" cy="3794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Cessione di moneta</a:t>
            </a:r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2493963" y="5892800"/>
            <a:ext cx="2365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Aspetto Economico</a:t>
            </a: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5219700" y="5876925"/>
            <a:ext cx="2274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Aspetto Monetario</a:t>
            </a:r>
          </a:p>
        </p:txBody>
      </p:sp>
      <p:sp>
        <p:nvSpPr>
          <p:cNvPr id="114712" name="AutoShape 24"/>
          <p:cNvSpPr>
            <a:spLocks noChangeArrowheads="1"/>
          </p:cNvSpPr>
          <p:nvPr/>
        </p:nvSpPr>
        <p:spPr bwMode="auto">
          <a:xfrm>
            <a:off x="1476375" y="4868863"/>
            <a:ext cx="935038" cy="792162"/>
          </a:xfrm>
          <a:prstGeom prst="curvedRightArrow">
            <a:avLst>
              <a:gd name="adj1" fmla="val 20000"/>
              <a:gd name="adj2" fmla="val 40000"/>
              <a:gd name="adj3" fmla="val 393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4713" name="AutoShape 25"/>
          <p:cNvSpPr>
            <a:spLocks noChangeArrowheads="1"/>
          </p:cNvSpPr>
          <p:nvPr/>
        </p:nvSpPr>
        <p:spPr bwMode="auto">
          <a:xfrm>
            <a:off x="7885113" y="4797425"/>
            <a:ext cx="504825" cy="936625"/>
          </a:xfrm>
          <a:prstGeom prst="curvedLeftArrow">
            <a:avLst>
              <a:gd name="adj1" fmla="val 37107"/>
              <a:gd name="adj2" fmla="val 742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755650" y="184467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187450" y="1773238"/>
            <a:ext cx="7488238" cy="453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844675"/>
            <a:ext cx="7561263" cy="577850"/>
          </a:xfrm>
        </p:spPr>
        <p:txBody>
          <a:bodyPr>
            <a:normAutofit lnSpcReduction="10000"/>
          </a:bodyPr>
          <a:lstStyle/>
          <a:p>
            <a:r>
              <a:rPr lang="it-IT" sz="3200" b="1">
                <a:solidFill>
                  <a:srgbClr val="0000FF"/>
                </a:solidFill>
              </a:rPr>
              <a:t>COMBINAZIONE PRODUTTIVA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967038" y="2508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u="none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2411413" y="4508500"/>
            <a:ext cx="498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 u="none">
                <a:solidFill>
                  <a:srgbClr val="0000FF"/>
                </a:solidFill>
              </a:rPr>
              <a:t>ATTI di GESTIONE INTERNA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1619250" y="2565400"/>
            <a:ext cx="63357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000" u="none"/>
              <a:t>Complesso di operazioni - con natura, intensità e complessità diverse - attraverso cui si utilizzano (o si impiegano), in </a:t>
            </a:r>
            <a:r>
              <a:rPr lang="it-IT" sz="2000" i="1" u="none"/>
              <a:t>modo coordinato</a:t>
            </a:r>
            <a:r>
              <a:rPr lang="it-IT" sz="2000" u="none"/>
              <a:t>, i fattori produttivi acquisiti allo scopo di realizzare i beni ed i servizi oggetto dell’attività produttiva dell’impresa</a:t>
            </a:r>
          </a:p>
          <a:p>
            <a:pPr algn="ctr"/>
            <a:endParaRPr lang="it-IT" sz="2000" u="none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531938" y="5495925"/>
            <a:ext cx="69389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1900" b="1" u="none"/>
              <a:t>che si esauriscono nel processo di </a:t>
            </a:r>
            <a:r>
              <a:rPr lang="it-IT" sz="1900" b="1">
                <a:solidFill>
                  <a:srgbClr val="FF0000"/>
                </a:solidFill>
              </a:rPr>
              <a:t>trasformazione</a:t>
            </a:r>
          </a:p>
        </p:txBody>
      </p:sp>
      <p:sp>
        <p:nvSpPr>
          <p:cNvPr id="64527" name="AutoShape 15"/>
          <p:cNvSpPr>
            <a:spLocks noChangeArrowheads="1"/>
          </p:cNvSpPr>
          <p:nvPr/>
        </p:nvSpPr>
        <p:spPr bwMode="auto">
          <a:xfrm>
            <a:off x="4643438" y="5157788"/>
            <a:ext cx="649287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755650" y="184467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1187450" y="1773238"/>
            <a:ext cx="7488238" cy="453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916113"/>
            <a:ext cx="7561262" cy="577850"/>
          </a:xfrm>
        </p:spPr>
        <p:txBody>
          <a:bodyPr/>
          <a:lstStyle/>
          <a:p>
            <a:r>
              <a:rPr lang="it-IT" sz="2800" b="1">
                <a:solidFill>
                  <a:srgbClr val="0000FF"/>
                </a:solidFill>
              </a:rPr>
              <a:t>Collocamento dei Prodotti Finiti (I)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2967038" y="2508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u="none"/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1116013" y="2781300"/>
            <a:ext cx="7632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400" u="none"/>
              <a:t>sui mercati di sbocco consente la </a:t>
            </a:r>
            <a:r>
              <a:rPr lang="it-IT" sz="2400" i="1" u="none"/>
              <a:t>remunerazione</a:t>
            </a:r>
            <a:r>
              <a:rPr lang="it-IT" sz="2400" u="none"/>
              <a:t> delle risorse monetarie investite</a:t>
            </a:r>
          </a:p>
          <a:p>
            <a:pPr algn="ctr"/>
            <a:endParaRPr lang="it-IT" sz="2400" u="none"/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755650" y="184467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3203575" y="3789363"/>
            <a:ext cx="3073400" cy="4953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/>
              <a:t>ricavo di vendita</a:t>
            </a: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1187450" y="4508500"/>
            <a:ext cx="756602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200" u="none"/>
              <a:t>la quantità di denaro ottenuta vendendo </a:t>
            </a:r>
          </a:p>
          <a:p>
            <a:pPr algn="ctr"/>
            <a:r>
              <a:rPr lang="it-IT" sz="2200" u="none"/>
              <a:t>una determinata quantità</a:t>
            </a:r>
          </a:p>
          <a:p>
            <a:pPr algn="ctr"/>
            <a:r>
              <a:rPr lang="it-IT" sz="2200" u="none"/>
              <a:t>del prodotto generato dalla </a:t>
            </a:r>
            <a:r>
              <a:rPr lang="it-IT" sz="2200" i="1" u="none"/>
              <a:t>combinazione produttiva</a:t>
            </a:r>
          </a:p>
        </p:txBody>
      </p:sp>
      <p:sp>
        <p:nvSpPr>
          <p:cNvPr id="116752" name="AutoShape 16"/>
          <p:cNvSpPr>
            <a:spLocks noChangeArrowheads="1"/>
          </p:cNvSpPr>
          <p:nvPr/>
        </p:nvSpPr>
        <p:spPr bwMode="auto">
          <a:xfrm>
            <a:off x="4572000" y="4365625"/>
            <a:ext cx="5762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3995738" y="5734050"/>
            <a:ext cx="1744662" cy="43497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 b="1" u="none"/>
              <a:t>R</a:t>
            </a:r>
            <a:r>
              <a:rPr lang="it-IT" sz="2000" b="1" u="none" baseline="-25000"/>
              <a:t>i</a:t>
            </a:r>
            <a:r>
              <a:rPr lang="it-IT" sz="2000" b="1" u="none"/>
              <a:t> = Q</a:t>
            </a:r>
            <a:r>
              <a:rPr lang="it-IT" sz="2000" b="1" u="none" baseline="-25000"/>
              <a:t>i</a:t>
            </a:r>
            <a:r>
              <a:rPr lang="it-IT" sz="2000" b="1" u="none"/>
              <a:t> * P</a:t>
            </a:r>
            <a:r>
              <a:rPr lang="it-IT" sz="2000" b="1" u="none" baseline="-25000"/>
              <a:t>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754</Words>
  <Application>Microsoft Office PowerPoint</Application>
  <PresentationFormat>Presentazione su schermo (4:3)</PresentationFormat>
  <Paragraphs>190</Paragraphs>
  <Slides>14</Slides>
  <Notes>14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</dc:creator>
  <cp:lastModifiedBy>Concetta Metallo</cp:lastModifiedBy>
  <cp:revision>109</cp:revision>
  <dcterms:created xsi:type="dcterms:W3CDTF">2014-02-26T09:54:39Z</dcterms:created>
  <dcterms:modified xsi:type="dcterms:W3CDTF">2014-02-26T09:55:18Z</dcterms:modified>
</cp:coreProperties>
</file>