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23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1" r:id="rId21"/>
    <p:sldId id="312" r:id="rId22"/>
  </p:sldIdLst>
  <p:sldSz cx="9144000" cy="6858000" type="screen4x3"/>
  <p:notesSz cx="6858000" cy="9144000"/>
  <p:embeddedFontLst>
    <p:embeddedFont>
      <p:font typeface="Arial Unicode MS" pitchFamily="34" charset="-128"/>
      <p:regular r:id="rId24"/>
    </p:embeddedFont>
    <p:embeddedFont>
      <p:font typeface="Arial Narrow" pitchFamily="34" charset="0"/>
      <p:regular r:id="rId25"/>
      <p:bold r:id="rId26"/>
      <p:italic r:id="rId27"/>
      <p:boldItalic r:id="rId28"/>
    </p:embeddedFont>
    <p:embeddedFont>
      <p:font typeface="Verdana" pitchFamily="34" charset="0"/>
      <p:regular r:id="rId29"/>
      <p:bold r:id="rId30"/>
      <p:italic r:id="rId31"/>
      <p:boldItalic r:id="rId32"/>
    </p:embeddedFont>
    <p:embeddedFont>
      <p:font typeface="Calibri" pitchFamily="34" charset="0"/>
      <p:regular r:id="rId33"/>
      <p:bold r:id="rId34"/>
      <p:italic r:id="rId35"/>
      <p:boldItalic r:id="rId36"/>
    </p:embeddedFont>
  </p:embeddedFont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0"/>
      </p:ext>
    </p:extLst>
  </p:showPr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C32F8BA2-4BBF-4524-9D5C-5013EC0E95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339019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D3A2E31-BAFF-7C4F-B9A8-9783B9B5D959}" type="slidenum">
              <a:rPr lang="it-IT"/>
              <a:pPr/>
              <a:t>1</a:t>
            </a:fld>
            <a:endParaRPr lang="it-IT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F7E7314-6B92-1B43-9D37-8D1E7215A9CE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29700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3B864F-515C-D34C-823F-CD1D938B712E}" type="slidenum">
              <a:rPr lang="it-IT"/>
              <a:pPr/>
              <a:t>10</a:t>
            </a:fld>
            <a:endParaRPr lang="it-IT"/>
          </a:p>
        </p:txBody>
      </p:sp>
      <p:sp>
        <p:nvSpPr>
          <p:cNvPr id="4813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D96C0C-F560-5341-962C-2AEAAD2001AA}" type="slidenum">
              <a:rPr lang="it-IT"/>
              <a:pPr/>
              <a:t>11</a:t>
            </a:fld>
            <a:endParaRPr lang="it-IT"/>
          </a:p>
        </p:txBody>
      </p:sp>
      <p:sp>
        <p:nvSpPr>
          <p:cNvPr id="5017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66F49A-C62B-194E-9182-987818FFD85D}" type="slidenum">
              <a:rPr lang="it-IT"/>
              <a:pPr/>
              <a:t>12</a:t>
            </a:fld>
            <a:endParaRPr lang="it-IT"/>
          </a:p>
        </p:txBody>
      </p:sp>
      <p:sp>
        <p:nvSpPr>
          <p:cNvPr id="5222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5248F1-ABBC-0941-B04F-404E3E706670}" type="slidenum">
              <a:rPr lang="it-IT"/>
              <a:pPr/>
              <a:t>13</a:t>
            </a:fld>
            <a:endParaRPr lang="it-IT"/>
          </a:p>
        </p:txBody>
      </p:sp>
      <p:sp>
        <p:nvSpPr>
          <p:cNvPr id="5427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99E247-A880-F342-8D49-29FC175138C4}" type="slidenum">
              <a:rPr lang="it-IT"/>
              <a:pPr/>
              <a:t>14</a:t>
            </a:fld>
            <a:endParaRPr lang="it-IT"/>
          </a:p>
        </p:txBody>
      </p:sp>
      <p:sp>
        <p:nvSpPr>
          <p:cNvPr id="5632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632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0D7ADC8-911E-6C44-BC46-F7702F4E53B5}" type="slidenum">
              <a:rPr lang="it-IT"/>
              <a:pPr/>
              <a:t>15</a:t>
            </a:fld>
            <a:endParaRPr lang="it-IT"/>
          </a:p>
        </p:txBody>
      </p:sp>
      <p:sp>
        <p:nvSpPr>
          <p:cNvPr id="5837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08916C-B012-4D45-BA12-8D56999D8842}" type="slidenum">
              <a:rPr lang="it-IT"/>
              <a:pPr/>
              <a:t>16</a:t>
            </a:fld>
            <a:endParaRPr lang="it-IT"/>
          </a:p>
        </p:txBody>
      </p:sp>
      <p:sp>
        <p:nvSpPr>
          <p:cNvPr id="6041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47F8B0-33D1-C145-A18D-5A25B8E90BEC}" type="slidenum">
              <a:rPr lang="it-IT"/>
              <a:pPr/>
              <a:t>17</a:t>
            </a:fld>
            <a:endParaRPr lang="it-IT"/>
          </a:p>
        </p:txBody>
      </p:sp>
      <p:sp>
        <p:nvSpPr>
          <p:cNvPr id="6246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6C146C-B6DC-524D-BFE4-34C79BC24BD9}" type="slidenum">
              <a:rPr lang="it-IT"/>
              <a:pPr/>
              <a:t>18</a:t>
            </a:fld>
            <a:endParaRPr lang="it-IT"/>
          </a:p>
        </p:txBody>
      </p:sp>
      <p:sp>
        <p:nvSpPr>
          <p:cNvPr id="6451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3D9061C-0D5B-C549-A9AB-3DE49A985536}" type="slidenum">
              <a:rPr lang="it-IT"/>
              <a:pPr/>
              <a:t>19</a:t>
            </a:fld>
            <a:endParaRPr lang="it-IT"/>
          </a:p>
        </p:txBody>
      </p:sp>
      <p:sp>
        <p:nvSpPr>
          <p:cNvPr id="6656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A5D6949-9F3F-9A46-A91A-5C7023F555A5}" type="slidenum">
              <a:rPr lang="it-IT"/>
              <a:pPr/>
              <a:t>2</a:t>
            </a:fld>
            <a:endParaRPr lang="it-IT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3ADD8DA-62BC-3A45-9EAF-A6A265842C05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3174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8776E5-7724-3A43-A5E3-AE7ECB379DDD}" type="slidenum">
              <a:rPr lang="it-IT"/>
              <a:pPr/>
              <a:t>20</a:t>
            </a:fld>
            <a:endParaRPr lang="it-IT"/>
          </a:p>
        </p:txBody>
      </p:sp>
      <p:sp>
        <p:nvSpPr>
          <p:cNvPr id="7270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DB5B49C-EBA7-7C44-9EBE-B0C1841A6A7C}" type="slidenum">
              <a:rPr lang="it-IT"/>
              <a:pPr/>
              <a:t>21</a:t>
            </a:fld>
            <a:endParaRPr lang="it-IT"/>
          </a:p>
        </p:txBody>
      </p:sp>
      <p:sp>
        <p:nvSpPr>
          <p:cNvPr id="7475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E8FEB8-49E3-AE4E-95C2-7B94487DD8A9}" type="slidenum">
              <a:rPr lang="it-IT"/>
              <a:pPr/>
              <a:t>3</a:t>
            </a:fld>
            <a:endParaRPr lang="it-IT"/>
          </a:p>
        </p:txBody>
      </p:sp>
      <p:sp>
        <p:nvSpPr>
          <p:cNvPr id="3379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6A46D4-7050-5441-BFA7-F064F724B5FD}" type="slidenum">
              <a:rPr lang="it-IT"/>
              <a:pPr/>
              <a:t>4</a:t>
            </a:fld>
            <a:endParaRPr lang="it-IT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AFFA7DD-22A9-5249-8796-D8288C63D98E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3584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DEBC7-FC6A-3346-80E1-DEDD567B19AC}" type="slidenum">
              <a:rPr lang="it-IT"/>
              <a:pPr/>
              <a:t>5</a:t>
            </a:fld>
            <a:endParaRPr lang="it-IT"/>
          </a:p>
        </p:txBody>
      </p:sp>
      <p:sp>
        <p:nvSpPr>
          <p:cNvPr id="3789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9F2218-5C15-544D-97DB-CCC63678EDFB}" type="slidenum">
              <a:rPr lang="it-IT"/>
              <a:pPr/>
              <a:t>6</a:t>
            </a:fld>
            <a:endParaRPr lang="it-IT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3ED64C-6CD9-A648-A95E-7E4639435BCA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39940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4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EFF9C-7F19-4F4D-9A9C-57BBC16B8F4D}" type="slidenum">
              <a:rPr lang="it-IT"/>
              <a:pPr/>
              <a:t>7</a:t>
            </a:fld>
            <a:endParaRPr lang="it-IT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61E9C0A-1ADA-DB49-B709-B1C6EC6E81D9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4198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CF0CCC4-4524-C24C-BA81-099F93E8E1D0}" type="slidenum">
              <a:rPr lang="it-IT"/>
              <a:pPr/>
              <a:t>8</a:t>
            </a:fld>
            <a:endParaRPr lang="it-IT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C5B6AF2-1386-2F45-97E3-6E17537416FE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4403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AD5FCE2-9AC7-FE44-A1A5-DD931F32E92A}" type="slidenum">
              <a:rPr lang="it-IT"/>
              <a:pPr/>
              <a:t>9</a:t>
            </a:fld>
            <a:endParaRPr lang="it-IT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E01598C-852D-F24F-8F40-18FFFFE4299C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4608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1D8E-E02B-4671-BAC2-0CF1A2FB4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0999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8240-A49C-48AB-91B6-92E7F83FD0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6983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8019-62D7-49BB-9DE9-1ECF57B38E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375193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94E5A9-BA6D-44A1-A59A-5B6D705B906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87059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46797-D39D-4A9D-B4D1-A12069B140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6062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E11A0B-0E0E-4D11-B967-A11C041F4D1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97961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52BFEC-0397-4B4A-822F-B9F31D16295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312653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7A0443-997D-427E-B73A-BA3BED41BEF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21252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BE4CDD-231F-4B82-BA4B-CBCB81A1E0A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84399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A261FC-9E9C-47FA-9A10-9128ED7400E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8553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EF55-00A8-427C-BA74-A199539A1D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6462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8838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B6BCDD4-0755-4D3C-AE47-7131863455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C872EF1-0056-8147-A681-1186C600070A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 smtClean="0">
                <a:solidFill>
                  <a:srgbClr val="336699"/>
                </a:solidFill>
                <a:latin typeface="Arial Narrow" charset="0"/>
              </a:rPr>
              <a:t>Obiettivi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-128"/>
                <a:cs typeface="MS Gothic" pitchFamily="49" charset="-128"/>
              </a:rPr>
              <a:t/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-128"/>
                <a:cs typeface="MS Gothic" pitchFamily="49" charset="-128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-128"/>
              <a:cs typeface="MS Gothic" pitchFamily="49" charset="-128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339752" y="126876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42900" indent="-339725">
              <a:lnSpc>
                <a:spcPct val="90000"/>
              </a:lnSpc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" charset="0"/>
            </a:endParaRPr>
          </a:p>
          <a:p>
            <a:pPr marL="342900" indent="-339725">
              <a:lnSpc>
                <a:spcPct val="90000"/>
              </a:lnSpc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</a:rPr>
              <a:t>cosa significa gestire “bene” le risorse scarse?</a:t>
            </a:r>
          </a:p>
          <a:p>
            <a:pPr marL="342900" indent="-339725" eaLnBrk="0" hangingPunct="0">
              <a:lnSpc>
                <a:spcPct val="90000"/>
              </a:lnSpc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</a:rPr>
              <a:t>quali criteri si devono seguire per la “corretta” gestione delle risorse scarse?</a:t>
            </a:r>
          </a:p>
          <a:p>
            <a:pPr marL="342900" indent="-339725">
              <a:lnSpc>
                <a:spcPct val="90000"/>
              </a:lnSpc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</a:rPr>
              <a:t>Valutazione dei parametri di efficacia, efficienza ed economicità.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755650" y="133350"/>
            <a:ext cx="7488238" cy="228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spcBef>
                <a:spcPts val="9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FD1B03"/>
                </a:solidFill>
                <a:latin typeface="Arial Narrow" charset="0"/>
              </a:rPr>
              <a:t>Esempio:</a:t>
            </a:r>
            <a:br>
              <a:rPr lang="it-IT" sz="3600" b="1">
                <a:solidFill>
                  <a:srgbClr val="FD1B03"/>
                </a:solidFill>
                <a:latin typeface="Arial Narrow" charset="0"/>
              </a:rPr>
            </a:br>
            <a:r>
              <a:rPr lang="it-IT" sz="3600" b="1">
                <a:solidFill>
                  <a:srgbClr val="FD1B03"/>
                </a:solidFill>
                <a:latin typeface="Arial Narrow" charset="0"/>
              </a:rPr>
              <a:t>la mamma ha deciso di cucinare un rustico per cena</a:t>
            </a:r>
            <a:r>
              <a:rPr lang="it-IT" sz="3600" b="1">
                <a:solidFill>
                  <a:srgbClr val="FF00FF"/>
                </a:solidFill>
                <a:latin typeface="Arial Narrow" charset="0"/>
              </a:rPr>
              <a:t> </a:t>
            </a:r>
            <a:r>
              <a:rPr lang="it-IT" sz="3600" b="1">
                <a:solidFill>
                  <a:srgbClr val="FF00FF"/>
                </a:solidFill>
                <a:latin typeface="Verdana" charset="0"/>
              </a:rPr>
              <a:t/>
            </a:r>
            <a:br>
              <a:rPr lang="it-IT" sz="3600" b="1">
                <a:solidFill>
                  <a:srgbClr val="FF00FF"/>
                </a:solidFill>
                <a:latin typeface="Verdana" charset="0"/>
              </a:rPr>
            </a:br>
            <a:endParaRPr lang="it-IT" sz="3600" b="1">
              <a:solidFill>
                <a:srgbClr val="FF00FF"/>
              </a:solidFill>
              <a:latin typeface="Verdana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02/10/12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0414DD7-6233-A146-8D2E-7B90F7F6509E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2051050" y="2276475"/>
            <a:ext cx="6624638" cy="1706563"/>
          </a:xfrm>
          <a:custGeom>
            <a:avLst/>
            <a:gdLst>
              <a:gd name="T0" fmla="*/ 1015029028 w 43200"/>
              <a:gd name="T1" fmla="*/ 33707859 h 43200"/>
              <a:gd name="T2" fmla="*/ 507937831 w 43200"/>
              <a:gd name="T3" fmla="*/ 67343899 h 43200"/>
              <a:gd name="T4" fmla="*/ 3151150 w 43200"/>
              <a:gd name="T5" fmla="*/ 33707859 h 43200"/>
              <a:gd name="T6" fmla="*/ 507937831 w 43200"/>
              <a:gd name="T7" fmla="*/ 3854541 h 43200"/>
              <a:gd name="T8" fmla="*/ 0 60000 65536"/>
              <a:gd name="T9" fmla="*/ 0 60000 65536"/>
              <a:gd name="T10" fmla="*/ 0 60000 65536"/>
              <a:gd name="T11" fmla="*/ 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1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3"/>
                </a:cubicBezTo>
                <a:cubicBezTo>
                  <a:pt x="20114" y="1343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0"/>
                </a:cubicBezTo>
                <a:cubicBezTo>
                  <a:pt x="27723" y="140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49"/>
                </a:cubicBezTo>
                <a:cubicBezTo>
                  <a:pt x="35888" y="149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6"/>
                </a:cubicBezTo>
                <a:cubicBezTo>
                  <a:pt x="30535" y="38006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7"/>
                </a:cubicBezTo>
                <a:cubicBezTo>
                  <a:pt x="19839" y="43357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0"/>
                </a:cubicBezTo>
                <a:cubicBezTo>
                  <a:pt x="9735" y="40770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09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6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6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4"/>
                </a:cubicBezTo>
                <a:cubicBezTo>
                  <a:pt x="3584" y="26194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charset="0"/>
              </a:rPr>
              <a:t>Valutiamone la sua efficienza e la sua efficacia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3276600" y="4437063"/>
            <a:ext cx="5472113" cy="155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charset="0"/>
              </a:rPr>
              <a:t>Per preparare il rustico la mamma compra al supermercato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charset="0"/>
              </a:rPr>
              <a:t>1 kg di farina, una scatola di affettati ed un cubetto di lievito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3500438"/>
            <a:ext cx="2122488" cy="3355975"/>
            <a:chOff x="0" y="2205"/>
            <a:chExt cx="1337" cy="2114"/>
          </a:xfrm>
        </p:grpSpPr>
        <p:pic>
          <p:nvPicPr>
            <p:cNvPr id="47113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205"/>
              <a:ext cx="1338" cy="2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7114" name="Text Box 9"/>
            <p:cNvSpPr txBox="1">
              <a:spLocks noChangeArrowheads="1"/>
            </p:cNvSpPr>
            <p:nvPr/>
          </p:nvSpPr>
          <p:spPr bwMode="auto">
            <a:xfrm>
              <a:off x="0" y="2205"/>
              <a:ext cx="1338" cy="2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539750" y="152400"/>
            <a:ext cx="837565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Valutiamo l’</a:t>
            </a:r>
            <a:r>
              <a:rPr lang="it-IT" sz="4800" b="1" u="sng">
                <a:solidFill>
                  <a:srgbClr val="336699"/>
                </a:solidFill>
                <a:latin typeface="Arial Narrow" charset="0"/>
              </a:rPr>
              <a:t>efficienza produttiva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C354834-0559-BE4A-9B9E-A8F2C34DAE26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9158" name="AutoShape 5"/>
          <p:cNvSpPr>
            <a:spLocks noChangeArrowheads="1"/>
          </p:cNvSpPr>
          <p:nvPr/>
        </p:nvSpPr>
        <p:spPr bwMode="auto">
          <a:xfrm>
            <a:off x="539750" y="1916113"/>
            <a:ext cx="8280400" cy="16351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charset="0"/>
              </a:rPr>
              <a:t>Per effettuare un giudizio di efficienza dobbiamo chiederci secondo quale parametro l’operato sarà valutato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323850" y="3860800"/>
            <a:ext cx="8832850" cy="411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339725" indent="-339725">
              <a:buClr>
                <a:srgbClr val="009999"/>
              </a:buClr>
              <a:buFont typeface="Times New Roman" charset="0"/>
              <a:buAutoNum type="arabicPeriod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b="1">
                <a:solidFill>
                  <a:srgbClr val="009999"/>
                </a:solidFill>
                <a:latin typeface="Arial Narrow" charset="0"/>
              </a:rPr>
              <a:t>In relazione ai risultati ottenuti in passato (numero di rustici 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b="1">
                <a:solidFill>
                  <a:srgbClr val="009999"/>
                </a:solidFill>
                <a:latin typeface="Arial Narrow" charset="0"/>
              </a:rPr>
              <a:t>    ottenute con lo stesso ammontare di risorse a disposizione) dalla mamma o dalla concorrenza (nel nostro caso potrebbe essere la suocera!)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b="1">
                <a:solidFill>
                  <a:srgbClr val="009999"/>
                </a:solidFill>
                <a:latin typeface="Arial Narrow" charset="0"/>
              </a:rPr>
              <a:t>2.  In relazione ad un parametro produttivo, nel nostro caso una ricetta. </a:t>
            </a: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b="1">
              <a:solidFill>
                <a:srgbClr val="009999"/>
              </a:solidFill>
            </a:endParaRP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b="1">
              <a:solidFill>
                <a:srgbClr val="009999"/>
              </a:solidFill>
            </a:endParaRP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b="1">
              <a:solidFill>
                <a:srgbClr val="009999"/>
              </a:solidFill>
            </a:endParaRPr>
          </a:p>
          <a:p>
            <a:pPr marL="339725" indent="-339725"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b="1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684213" y="138113"/>
            <a:ext cx="8231187" cy="162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004B78"/>
                </a:solidFill>
                <a:latin typeface="Arial Narrow" charset="0"/>
              </a:rPr>
              <a:t>Valutiamo l’efficienza </a:t>
            </a:r>
            <a:r>
              <a:rPr lang="it-IT" sz="4800" b="1" u="sng">
                <a:solidFill>
                  <a:srgbClr val="004B78"/>
                </a:solidFill>
                <a:latin typeface="Arial Narrow" charset="0"/>
              </a:rPr>
              <a:t>produttiva </a:t>
            </a:r>
            <a:r>
              <a:rPr lang="it-IT" sz="4800" b="1" u="sng">
                <a:solidFill>
                  <a:srgbClr val="0000FF"/>
                </a:solidFill>
                <a:latin typeface="Arial Narrow" charset="0"/>
              </a:rPr>
              <a:t/>
            </a:r>
            <a:br>
              <a:rPr lang="it-IT" sz="4800" b="1" u="sng">
                <a:solidFill>
                  <a:srgbClr val="0000FF"/>
                </a:solidFill>
                <a:latin typeface="Arial Narrow" charset="0"/>
              </a:rPr>
            </a:br>
            <a:endParaRPr lang="it-IT" sz="4800" b="1" u="sng">
              <a:solidFill>
                <a:srgbClr val="0000FF"/>
              </a:solidFill>
              <a:latin typeface="Arial Narrow" charset="0"/>
            </a:endParaRP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AE89F0D-21FA-224A-8F6E-CD7682D1B6FC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250825" y="1628775"/>
            <a:ext cx="8208963" cy="161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>
                <a:solidFill>
                  <a:srgbClr val="FF0000"/>
                </a:solidFill>
                <a:latin typeface="Arial Narrow" charset="0"/>
              </a:rPr>
              <a:t>Caso 1</a:t>
            </a:r>
            <a:r>
              <a:rPr lang="it-IT" b="1">
                <a:solidFill>
                  <a:srgbClr val="0000FF"/>
                </a:solidFill>
                <a:latin typeface="Arial Narrow" charset="0"/>
              </a:rPr>
              <a:t>:</a:t>
            </a:r>
            <a:r>
              <a:rPr lang="it-IT">
                <a:solidFill>
                  <a:srgbClr val="009999"/>
                </a:solidFill>
                <a:latin typeface="Arial Narrow" charset="0"/>
              </a:rPr>
              <a:t> la mamma solitamente con lo stesso ammontare di risorse a disposizione riesce ad ottenere due rustici</a:t>
            </a:r>
            <a:r>
              <a:rPr lang="it-IT">
                <a:solidFill>
                  <a:srgbClr val="009999"/>
                </a:solidFill>
              </a:rPr>
              <a:t>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395536" y="2780929"/>
            <a:ext cx="8208962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FD1B03"/>
                </a:solidFill>
                <a:latin typeface="Arial Narrow" charset="0"/>
              </a:rPr>
              <a:t>La mamma sarà inefficiente tutte le volte che otterrà un </a:t>
            </a:r>
            <a:r>
              <a:rPr lang="it-IT" b="1" dirty="0" smtClean="0">
                <a:solidFill>
                  <a:srgbClr val="FD1B03"/>
                </a:solidFill>
                <a:latin typeface="Arial Narrow" charset="0"/>
              </a:rPr>
              <a:t>numero di </a:t>
            </a:r>
            <a:r>
              <a:rPr lang="it-IT" b="1" dirty="0">
                <a:solidFill>
                  <a:srgbClr val="FD1B03"/>
                </a:solidFill>
                <a:latin typeface="Arial Narrow" charset="0"/>
              </a:rPr>
              <a:t>rustici inferiore a due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>
              <a:solidFill>
                <a:srgbClr val="FF0066"/>
              </a:solidFill>
              <a:latin typeface="Arial Narr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 smtClean="0">
                <a:solidFill>
                  <a:srgbClr val="0000FF"/>
                </a:solidFill>
                <a:latin typeface="Arial Narrow" charset="0"/>
              </a:rPr>
              <a:t>Domanda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solidFill>
                  <a:srgbClr val="009999"/>
                </a:solidFill>
                <a:latin typeface="Arial Narrow" charset="0"/>
              </a:rPr>
              <a:t>Cosa </a:t>
            </a:r>
            <a:r>
              <a:rPr lang="it-IT" dirty="0">
                <a:solidFill>
                  <a:srgbClr val="009999"/>
                </a:solidFill>
                <a:latin typeface="Arial Narrow" charset="0"/>
              </a:rPr>
              <a:t>succede se la mamma otterrà, a parità di </a:t>
            </a:r>
            <a:r>
              <a:rPr lang="it-IT" b="1" u="sng" dirty="0">
                <a:solidFill>
                  <a:srgbClr val="0000FF"/>
                </a:solidFill>
                <a:latin typeface="Arial Narrow" charset="0"/>
              </a:rPr>
              <a:t>risorse impiegate</a:t>
            </a:r>
            <a:r>
              <a:rPr lang="it-IT" dirty="0">
                <a:solidFill>
                  <a:srgbClr val="009999"/>
                </a:solidFill>
                <a:latin typeface="Arial Narrow" charset="0"/>
              </a:rPr>
              <a:t>, un numero di rustici superiore a due</a:t>
            </a:r>
            <a:r>
              <a:rPr lang="it-IT" dirty="0" smtClean="0">
                <a:solidFill>
                  <a:srgbClr val="009999"/>
                </a:solidFill>
                <a:latin typeface="Arial Narrow" charset="0"/>
              </a:rPr>
              <a:t>?</a:t>
            </a:r>
            <a:endParaRPr lang="it-IT" dirty="0">
              <a:solidFill>
                <a:srgbClr val="009999"/>
              </a:solidFill>
            </a:endParaRPr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467544" y="4365104"/>
            <a:ext cx="8064896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0000FF"/>
                </a:solidFill>
              </a:rPr>
              <a:t>Risposta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FF0000"/>
                </a:solidFill>
                <a:latin typeface="Arial" charset="0"/>
              </a:rPr>
              <a:t>Sarà efficiente, ma non è detto che sia anche efficace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827088" y="138113"/>
            <a:ext cx="8088312" cy="162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Valutiamo l’efficienza </a:t>
            </a:r>
            <a:r>
              <a:rPr lang="it-IT" sz="4800" b="1" u="sng">
                <a:solidFill>
                  <a:srgbClr val="336699"/>
                </a:solidFill>
                <a:latin typeface="Arial Narrow" charset="0"/>
              </a:rPr>
              <a:t>produttiva</a:t>
            </a: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 </a:t>
            </a:r>
            <a:r>
              <a:rPr lang="it-IT" sz="4800" b="1">
                <a:solidFill>
                  <a:srgbClr val="0000FF"/>
                </a:solidFill>
                <a:latin typeface="Arial Narrow" charset="0"/>
              </a:rPr>
              <a:t/>
            </a:r>
            <a:br>
              <a:rPr lang="it-IT" sz="4800" b="1">
                <a:solidFill>
                  <a:srgbClr val="0000FF"/>
                </a:solidFill>
                <a:latin typeface="Arial Narrow" charset="0"/>
              </a:rPr>
            </a:br>
            <a:endParaRPr lang="it-IT" sz="4800" b="1">
              <a:solidFill>
                <a:srgbClr val="0000FF"/>
              </a:solidFill>
              <a:latin typeface="Arial Narrow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250825" y="1268413"/>
            <a:ext cx="8664575" cy="7283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42900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b="1">
                <a:solidFill>
                  <a:srgbClr val="FF0000"/>
                </a:solidFill>
                <a:latin typeface="Arial Narrow" charset="0"/>
              </a:rPr>
              <a:t>Caso 2:</a:t>
            </a:r>
            <a:r>
              <a:rPr lang="it-IT">
                <a:solidFill>
                  <a:srgbClr val="FF0000"/>
                </a:solidFill>
                <a:latin typeface="Arial Narrow" charset="0"/>
              </a:rPr>
              <a:t>  </a:t>
            </a:r>
            <a:r>
              <a:rPr lang="it-IT">
                <a:solidFill>
                  <a:srgbClr val="009999"/>
                </a:solidFill>
                <a:latin typeface="Arial Narrow" charset="0"/>
              </a:rPr>
              <a:t>secondo la ricetta per fare una pizza ci vuole  ½ kg di farina, ½ conserva di affettati e ½ lievito</a:t>
            </a:r>
          </a:p>
          <a:p>
            <a:pPr marL="342900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>
              <a:solidFill>
                <a:srgbClr val="009999"/>
              </a:solidFill>
              <a:latin typeface="Arial Narrow" charset="0"/>
            </a:endParaRP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FD1B03"/>
                </a:solidFill>
                <a:latin typeface="Arial Narrow" charset="0"/>
              </a:rPr>
              <a:t>La mamma sarà inefficiente tutte le volte in cui avrà </a:t>
            </a:r>
            <a:r>
              <a:rPr lang="it-IT" b="1" u="sng">
                <a:solidFill>
                  <a:srgbClr val="FD1B03"/>
                </a:solidFill>
                <a:latin typeface="Arial Narrow" charset="0"/>
              </a:rPr>
              <a:t>utilizzato</a:t>
            </a:r>
            <a:r>
              <a:rPr lang="it-IT">
                <a:solidFill>
                  <a:srgbClr val="FD1B03"/>
                </a:solidFill>
                <a:latin typeface="Arial Narrow" charset="0"/>
              </a:rPr>
              <a:t> 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FD1B03"/>
                </a:solidFill>
                <a:latin typeface="Arial Narrow" charset="0"/>
              </a:rPr>
              <a:t>un ammontare maggiore di una o di tutte le risorse disponibili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b="1">
                <a:solidFill>
                  <a:srgbClr val="0000FF"/>
                </a:solidFill>
                <a:latin typeface="Arial Narrow" charset="0"/>
              </a:rPr>
              <a:t>Domanda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9999"/>
                </a:solidFill>
                <a:latin typeface="Arial Narrow" charset="0"/>
              </a:rPr>
              <a:t>Cosa succede se la mamma utilizzerà meno risorse?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b="1">
                <a:solidFill>
                  <a:srgbClr val="0000FF"/>
                </a:solidFill>
                <a:latin typeface="Arial Narrow" charset="0"/>
              </a:rPr>
              <a:t>Risposta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FF0000"/>
                </a:solidFill>
                <a:latin typeface="Arial Narrow" charset="0"/>
              </a:rPr>
              <a:t>Sarà efficiente, ma non è detto che sia anche efficace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FF0000"/>
                </a:solidFill>
                <a:latin typeface="Arial Narrow" charset="0"/>
              </a:rPr>
              <a:t>in quanto la ricetta prescriveva specifici quantità per assicurare un buon risultato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>
              <a:solidFill>
                <a:srgbClr val="009999"/>
              </a:solidFill>
              <a:latin typeface="Arial" charset="0"/>
            </a:endParaRP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>
              <a:solidFill>
                <a:srgbClr val="FF0066"/>
              </a:solidFill>
              <a:latin typeface="Arial" charset="0"/>
            </a:endParaRPr>
          </a:p>
          <a:p>
            <a:pPr marL="342900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>
              <a:solidFill>
                <a:srgbClr val="009999"/>
              </a:solidFill>
              <a:latin typeface="Arial" charset="0"/>
            </a:endParaRPr>
          </a:p>
          <a:p>
            <a:pPr marL="342900" indent="-339725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9AA246-610C-0142-9D18-EA76B4D33F28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395288" y="138113"/>
            <a:ext cx="8520112" cy="162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Valutiamo l’efficienza </a:t>
            </a:r>
            <a:r>
              <a:rPr lang="it-IT" sz="4800" b="1" u="sng">
                <a:solidFill>
                  <a:srgbClr val="336699"/>
                </a:solidFill>
                <a:latin typeface="Arial Narrow" charset="0"/>
              </a:rPr>
              <a:t>gestionale</a:t>
            </a:r>
            <a:r>
              <a:rPr lang="it-IT" sz="4800" b="1" u="sng">
                <a:solidFill>
                  <a:srgbClr val="0000FF"/>
                </a:solidFill>
                <a:latin typeface="Arial Narrow" charset="0"/>
              </a:rPr>
              <a:t/>
            </a:r>
            <a:br>
              <a:rPr lang="it-IT" sz="4800" b="1" u="sng">
                <a:solidFill>
                  <a:srgbClr val="0000FF"/>
                </a:solidFill>
                <a:latin typeface="Arial Narrow" charset="0"/>
              </a:rPr>
            </a:br>
            <a:endParaRPr lang="it-IT" sz="4800" b="1" u="sng">
              <a:solidFill>
                <a:srgbClr val="0000FF"/>
              </a:solidFill>
              <a:latin typeface="Arial Narrow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323850" y="1260475"/>
            <a:ext cx="7993063" cy="666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b="1">
                <a:solidFill>
                  <a:srgbClr val="FF0000"/>
                </a:solidFill>
                <a:latin typeface="Arial Narrow" charset="0"/>
              </a:rPr>
              <a:t>Secondo i prezzi di mercato</a:t>
            </a:r>
          </a:p>
          <a:p>
            <a:pPr marL="342900" indent="-339725" algn="ctr">
              <a:spcBef>
                <a:spcPts val="6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b="1">
              <a:solidFill>
                <a:srgbClr val="FF0000"/>
              </a:solidFill>
              <a:latin typeface="Arial Narrow" charset="0"/>
            </a:endParaRP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009999"/>
                </a:solidFill>
                <a:latin typeface="Arial Narrow" charset="0"/>
              </a:rPr>
              <a:t> 1 kg di farina costa 1,00 euro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009999"/>
                </a:solidFill>
                <a:latin typeface="Arial Narrow" charset="0"/>
              </a:rPr>
              <a:t>   ½ kg di affettati costano 7,90 euro 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009999"/>
                </a:solidFill>
                <a:latin typeface="Arial Narrow" charset="0"/>
              </a:rPr>
              <a:t>   ½ lievito costa 0,50 euro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000">
              <a:solidFill>
                <a:srgbClr val="FD1B03"/>
              </a:solidFill>
              <a:latin typeface="Arial Narrow" charset="0"/>
            </a:endParaRP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FD1B03"/>
                </a:solidFill>
                <a:latin typeface="Arial Narrow" charset="0"/>
              </a:rPr>
              <a:t>La mamma sarà inefficiente tutte le volte in cui avrà </a:t>
            </a:r>
            <a:r>
              <a:rPr lang="it-IT" sz="2000" b="1" u="sng">
                <a:solidFill>
                  <a:srgbClr val="FD1B03"/>
                </a:solidFill>
                <a:latin typeface="Arial Narrow" charset="0"/>
              </a:rPr>
              <a:t>pagato 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FD1B03"/>
                </a:solidFill>
                <a:latin typeface="Arial Narrow" charset="0"/>
              </a:rPr>
              <a:t>per lo stesso ammontare di risorse un prezzo maggiore.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 b="1">
                <a:solidFill>
                  <a:srgbClr val="0000FF"/>
                </a:solidFill>
                <a:latin typeface="Arial Narrow" charset="0"/>
              </a:rPr>
              <a:t>Domanda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009999"/>
                </a:solidFill>
                <a:latin typeface="Arial Narrow" charset="0"/>
              </a:rPr>
              <a:t>Cosa succede se la mamma riesce a pagare di meno?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 b="1">
                <a:solidFill>
                  <a:srgbClr val="0000FF"/>
                </a:solidFill>
                <a:latin typeface="Arial Narrow" charset="0"/>
              </a:rPr>
              <a:t>Risposta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FF0000"/>
                </a:solidFill>
                <a:latin typeface="Arial Narrow" charset="0"/>
              </a:rPr>
              <a:t>Sarà efficiente, ma non è detto che sia anche efficace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FF0000"/>
                </a:solidFill>
                <a:latin typeface="Arial Narrow" charset="0"/>
              </a:rPr>
              <a:t>in quanto il minor costo rispetto al mercato potrebbe anche indicare </a:t>
            </a:r>
          </a:p>
          <a:p>
            <a:pPr marL="342900" indent="-339725" algn="ctr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FF0000"/>
                </a:solidFill>
                <a:latin typeface="Arial Narrow" charset="0"/>
              </a:rPr>
              <a:t>una scarsa qualità dei prodotti comprati</a:t>
            </a:r>
          </a:p>
          <a:p>
            <a:pPr marL="342900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000">
              <a:solidFill>
                <a:srgbClr val="FF0066"/>
              </a:solidFill>
              <a:latin typeface="Arial" charset="0"/>
            </a:endParaRPr>
          </a:p>
          <a:p>
            <a:pPr marL="342900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000">
              <a:solidFill>
                <a:srgbClr val="009999"/>
              </a:solidFill>
              <a:latin typeface="Arial" charset="0"/>
            </a:endParaRPr>
          </a:p>
          <a:p>
            <a:pPr marL="342900" indent="-339725">
              <a:spcBef>
                <a:spcPts val="5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0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613836-0EB5-5944-BF6C-5B98C6881635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755650" y="1989138"/>
            <a:ext cx="7467600" cy="1208087"/>
          </a:xfrm>
          <a:prstGeom prst="rect">
            <a:avLst/>
          </a:prstGeom>
          <a:noFill/>
          <a:ln w="2844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31913" y="188913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Quindi</a:t>
            </a:r>
            <a:br>
              <a:rPr lang="it-IT" sz="4800" b="1">
                <a:solidFill>
                  <a:srgbClr val="336699"/>
                </a:solidFill>
                <a:latin typeface="Arial Narrow" charset="0"/>
              </a:rPr>
            </a:br>
            <a:endParaRPr lang="it-IT" sz="4800" b="1">
              <a:solidFill>
                <a:srgbClr val="336699"/>
              </a:solidFill>
              <a:latin typeface="Arial Narrow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331913" y="836613"/>
            <a:ext cx="7583487" cy="5961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42900" indent="-339725" algn="ctr">
              <a:spcBef>
                <a:spcPts val="12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4800">
                <a:solidFill>
                  <a:srgbClr val="009999"/>
                </a:solidFill>
                <a:latin typeface="Arial Narrow" charset="0"/>
              </a:rPr>
              <a:t>Un’azienda </a:t>
            </a:r>
          </a:p>
          <a:p>
            <a:pPr marL="342900" indent="-339725" algn="ctr">
              <a:spcBef>
                <a:spcPts val="8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3200">
              <a:solidFill>
                <a:srgbClr val="009999"/>
              </a:solidFill>
              <a:latin typeface="Arial Narrow" charset="0"/>
            </a:endParaRP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b="1">
                <a:solidFill>
                  <a:srgbClr val="FD1B03"/>
                </a:solidFill>
                <a:latin typeface="Arial Narrow" charset="0"/>
              </a:rPr>
              <a:t>può essere efficiente, ma non efficace</a:t>
            </a: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b="1">
              <a:solidFill>
                <a:srgbClr val="FD1B03"/>
              </a:solidFill>
              <a:latin typeface="Arial Narrow" charset="0"/>
            </a:endParaRP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09999"/>
                </a:solidFill>
                <a:latin typeface="Arial Narrow" charset="0"/>
              </a:rPr>
              <a:t>oppure</a:t>
            </a: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>
              <a:solidFill>
                <a:srgbClr val="009999"/>
              </a:solidFill>
              <a:latin typeface="Arial Narrow" charset="0"/>
            </a:endParaRP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b="1">
                <a:solidFill>
                  <a:srgbClr val="FD1B03"/>
                </a:solidFill>
                <a:latin typeface="Arial Narrow" charset="0"/>
              </a:rPr>
              <a:t>può  </a:t>
            </a: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b="1">
                <a:solidFill>
                  <a:srgbClr val="FD1B03"/>
                </a:solidFill>
                <a:latin typeface="Arial Narrow" charset="0"/>
              </a:rPr>
              <a:t>     </a:t>
            </a:r>
          </a:p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b="1">
                <a:solidFill>
                  <a:srgbClr val="FD1B03"/>
                </a:solidFill>
                <a:latin typeface="Arial Narrow" charset="0"/>
              </a:rPr>
              <a:t>              essere efficace, ma non efficiente</a:t>
            </a:r>
          </a:p>
          <a:p>
            <a:pPr marL="342900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b="1">
              <a:solidFill>
                <a:srgbClr val="FD1B03"/>
              </a:solidFill>
              <a:latin typeface="Arial Narrow" charset="0"/>
            </a:endParaRP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1D7F7C2-EF15-584E-B3DF-0D4B40D8AC1F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539750" y="2263775"/>
            <a:ext cx="7954963" cy="217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b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L’attività aziendale deve essere rivolta alla ricerca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del raggiungimento degli obiettivi prefissati con 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l’utilizzo razionale delle risorse via via disponibili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con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Economicità</a:t>
            </a:r>
          </a:p>
          <a:p>
            <a:pPr eaLnBrk="0" hangingPunct="0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FD1B03"/>
              </a:solidFill>
              <a:latin typeface="Arial Narrow" charset="0"/>
            </a:endParaRP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DC4B960-E509-C04C-A028-57BD491C2821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755576" y="260648"/>
            <a:ext cx="7772400" cy="1935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>
                <a:solidFill>
                  <a:srgbClr val="336699"/>
                </a:solidFill>
                <a:latin typeface="Arial Narrow" charset="0"/>
              </a:rPr>
              <a:t>QUANTO DETTO IMPLICA CHE </a:t>
            </a:r>
            <a:br>
              <a:rPr lang="it-IT" sz="4000" b="1">
                <a:solidFill>
                  <a:srgbClr val="336699"/>
                </a:solidFill>
                <a:latin typeface="Arial Narrow" charset="0"/>
              </a:rPr>
            </a:br>
            <a:r>
              <a:rPr lang="it-IT" sz="4000" b="1">
                <a:solidFill>
                  <a:srgbClr val="336699"/>
                </a:solidFill>
                <a:latin typeface="Arial Narrow" charset="0"/>
              </a:rPr>
              <a:t>SECONDO LA LOGICA ECONOMICO-AZIENDALE</a:t>
            </a:r>
            <a:br>
              <a:rPr lang="it-IT" sz="4000" b="1">
                <a:solidFill>
                  <a:srgbClr val="336699"/>
                </a:solidFill>
                <a:latin typeface="Arial Narrow" charset="0"/>
              </a:rPr>
            </a:br>
            <a:endParaRPr lang="it-IT" sz="4000" b="1">
              <a:solidFill>
                <a:srgbClr val="336699"/>
              </a:solidFill>
              <a:latin typeface="Arial Narrow" charset="0"/>
            </a:endParaRP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395288" y="4724400"/>
            <a:ext cx="857726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 dirty="0">
                <a:solidFill>
                  <a:srgbClr val="009999"/>
                </a:solidFill>
                <a:latin typeface="Arial Narrow" charset="0"/>
              </a:rPr>
              <a:t>economicità</a:t>
            </a:r>
            <a:r>
              <a:rPr lang="it-IT" sz="2800" dirty="0">
                <a:solidFill>
                  <a:srgbClr val="009999"/>
                </a:solidFill>
                <a:latin typeface="Arial Narrow" charset="0"/>
              </a:rPr>
              <a:t> cosa vuol dire?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722313" y="476250"/>
            <a:ext cx="77724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>
                <a:solidFill>
                  <a:srgbClr val="336699"/>
                </a:solidFill>
                <a:latin typeface="Arial Narrow" charset="0"/>
              </a:rPr>
              <a:t>ECONOMICITA’</a:t>
            </a: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722313" y="1960563"/>
            <a:ext cx="7772400" cy="244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b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Il </a:t>
            </a:r>
            <a:r>
              <a:rPr lang="it-IT" sz="2400" b="1" u="sng" dirty="0">
                <a:solidFill>
                  <a:srgbClr val="009999"/>
                </a:solidFill>
                <a:latin typeface="Arial Narrow" charset="0"/>
              </a:rPr>
              <a:t>concetto di economicità</a:t>
            </a: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 sintetizza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 </a:t>
            </a: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la capacità dell’azienda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- nel lungo periodo -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di utilizzare in modo efficiente le proprie risorse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raggiungendo in modo efficace i propri obiettivi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FD1B03"/>
              </a:solidFill>
              <a:latin typeface="Arial Narrow" charset="0"/>
            </a:endParaRP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42A624-E6B5-024B-91E4-FC473220090E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971550" y="5084763"/>
            <a:ext cx="80645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è legato all’</a:t>
            </a: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efficace</a:t>
            </a: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 ed all</a:t>
            </a: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’efficiente</a:t>
            </a: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 gestione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delle risorse disponibili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C501BC9-64F7-DD42-AB5B-EC92D0C77482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8064896" cy="3356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Efficacia: </a:t>
            </a: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Adeguatezza degli </a:t>
            </a:r>
            <a:r>
              <a:rPr lang="it-IT" sz="2400" b="1" dirty="0" smtClean="0">
                <a:solidFill>
                  <a:srgbClr val="000000"/>
                </a:solidFill>
                <a:latin typeface="Arial Narrow" charset="0"/>
              </a:rPr>
              <a:t>output rispetto </a:t>
            </a: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agli obiettivi prefissati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000000"/>
              </a:solidFill>
              <a:latin typeface="Arial Narrow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Efficienza: </a:t>
            </a: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Adeguatezza degli </a:t>
            </a:r>
            <a:r>
              <a:rPr lang="it-IT" sz="2400" b="1" dirty="0" smtClean="0">
                <a:solidFill>
                  <a:srgbClr val="000000"/>
                </a:solidFill>
                <a:latin typeface="Arial Narrow" charset="0"/>
              </a:rPr>
              <a:t>output rispetto </a:t>
            </a: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agli input utilizzati</a:t>
            </a:r>
          </a:p>
          <a:p>
            <a:pPr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009999"/>
              </a:solidFill>
              <a:latin typeface="Arial" charset="0"/>
            </a:endParaRPr>
          </a:p>
          <a:p>
            <a:pPr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009999"/>
              </a:solidFill>
              <a:latin typeface="Arial Narrow" charset="0"/>
            </a:endParaRPr>
          </a:p>
          <a:p>
            <a:pPr algn="ctr"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Capacità dell’azienda di vivere </a:t>
            </a:r>
          </a:p>
          <a:p>
            <a:pPr algn="ctr"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in condizioni di equilibrio economico</a:t>
            </a:r>
          </a:p>
        </p:txBody>
      </p:sp>
      <p:sp>
        <p:nvSpPr>
          <p:cNvPr id="63494" name="Text Box 5"/>
          <p:cNvSpPr txBox="1">
            <a:spLocks noChangeArrowheads="1"/>
          </p:cNvSpPr>
          <p:nvPr/>
        </p:nvSpPr>
        <p:spPr bwMode="auto">
          <a:xfrm>
            <a:off x="1115616" y="476672"/>
            <a:ext cx="7416800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6000" b="1" dirty="0">
                <a:solidFill>
                  <a:srgbClr val="336699"/>
                </a:solidFill>
                <a:latin typeface="Arial Narrow" charset="0"/>
              </a:rPr>
              <a:t>Economicità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524000" y="152400"/>
            <a:ext cx="73914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Equilibrio economico</a:t>
            </a: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683568" y="1340768"/>
            <a:ext cx="8159750" cy="472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L’impresa si trova in una situazione di 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FD1B03"/>
                </a:solidFill>
                <a:latin typeface="Arial Narrow" charset="0"/>
              </a:rPr>
              <a:t>EQUILIBRIO ECONOMICO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identificabile in un flusso atteso di profitto </a:t>
            </a:r>
            <a:r>
              <a:rPr lang="it-IT" sz="2400" b="1" dirty="0" smtClean="0">
                <a:solidFill>
                  <a:srgbClr val="000000"/>
                </a:solidFill>
                <a:latin typeface="Arial Narrow" charset="0"/>
              </a:rPr>
              <a:t>quando</a:t>
            </a:r>
            <a:r>
              <a:rPr lang="it-IT" sz="2400" b="1" dirty="0">
                <a:solidFill>
                  <a:srgbClr val="000000"/>
                </a:solidFill>
                <a:latin typeface="Arial Narrow" charset="0"/>
              </a:rPr>
              <a:t>: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000000"/>
              </a:solidFill>
              <a:latin typeface="Arial Narrow" charset="0"/>
            </a:endParaRP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Il </a:t>
            </a: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flusso dei ricavi</a:t>
            </a: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derivante dalla vendita dei prodotti 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e dei servizi ottenuti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 è capace di fronteggiare in maniera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dirty="0">
              <a:solidFill>
                <a:srgbClr val="000000"/>
              </a:solidFill>
              <a:latin typeface="Arial Narrow" charset="0"/>
            </a:endParaRP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FF0066"/>
                </a:solidFill>
                <a:latin typeface="Arial Narrow" charset="0"/>
              </a:rPr>
              <a:t> </a:t>
            </a:r>
            <a:r>
              <a:rPr lang="it-IT" sz="2400" dirty="0">
                <a:solidFill>
                  <a:srgbClr val="FD1B03"/>
                </a:solidFill>
                <a:latin typeface="Arial Narrow" charset="0"/>
              </a:rPr>
              <a:t>DUREVOLE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dirty="0">
              <a:solidFill>
                <a:srgbClr val="000000"/>
              </a:solidFill>
              <a:latin typeface="Arial Narrow" charset="0"/>
            </a:endParaRP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Il </a:t>
            </a: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flusso dei costi</a:t>
            </a:r>
            <a:r>
              <a:rPr lang="it-IT" sz="2400" dirty="0">
                <a:solidFill>
                  <a:srgbClr val="009999"/>
                </a:solidFill>
                <a:latin typeface="Arial Narrow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originato dall’acquisizione </a:t>
            </a:r>
          </a:p>
          <a:p>
            <a:pPr algn="ctr"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00000"/>
                </a:solidFill>
                <a:latin typeface="Arial Narrow" charset="0"/>
              </a:rPr>
              <a:t>dei fattori di produzione</a:t>
            </a:r>
          </a:p>
          <a:p>
            <a:pPr eaLnBrk="0" hangingPunct="0">
              <a:spcBef>
                <a:spcPts val="5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dirty="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F6F7A1-39E6-8D4F-AE80-FDEB294D4CDC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3494C24-FE2D-8745-A1BA-7961D212580D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27088" y="152400"/>
            <a:ext cx="80883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charset="0"/>
              </a:rPr>
              <a:t>L’ </a:t>
            </a:r>
            <a:r>
              <a:rPr lang="it-IT" sz="4800" b="1" dirty="0" smtClean="0">
                <a:solidFill>
                  <a:srgbClr val="336699"/>
                </a:solidFill>
                <a:latin typeface="Arial Narrow" charset="0"/>
              </a:rPr>
              <a:t>economia </a:t>
            </a:r>
            <a:r>
              <a:rPr lang="it-IT" sz="4800" b="1" dirty="0">
                <a:solidFill>
                  <a:srgbClr val="336699"/>
                </a:solidFill>
                <a:latin typeface="Arial Narrow" charset="0"/>
              </a:rPr>
              <a:t>aziendale</a:t>
            </a:r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360363" y="1628775"/>
            <a:ext cx="8459787" cy="1512888"/>
          </a:xfrm>
          <a:prstGeom prst="cloudCallout">
            <a:avLst>
              <a:gd name="adj1" fmla="val -41810"/>
              <a:gd name="adj2" fmla="val 1859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09999"/>
                </a:solidFill>
                <a:latin typeface="Arial Narrow" charset="0"/>
              </a:rPr>
              <a:t>è una scienza che propone leggi e modelli per amministrare in modo economico le aziende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>
              <a:solidFill>
                <a:srgbClr val="009999"/>
              </a:solidFill>
              <a:latin typeface="Arial Narrow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0" y="3573463"/>
            <a:ext cx="9144000" cy="719137"/>
          </a:xfrm>
          <a:prstGeom prst="rect">
            <a:avLst/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charset="0"/>
              </a:rPr>
              <a:t>Per comprendere tali leggi e modelli dobbiamo esplicitare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charset="0"/>
              </a:rPr>
              <a:t>i concetti di: 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1116013" y="4868863"/>
            <a:ext cx="1727200" cy="1223962"/>
          </a:xfrm>
          <a:prstGeom prst="rect">
            <a:avLst/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charset="0"/>
              </a:rPr>
              <a:t>Efficacia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3635375" y="4878388"/>
            <a:ext cx="1944688" cy="1227137"/>
          </a:xfrm>
          <a:prstGeom prst="rect">
            <a:avLst/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10000"/>
                </a:solidFill>
                <a:latin typeface="Arial Narrow" charset="0"/>
              </a:rPr>
              <a:t>Efficienza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6372225" y="4868863"/>
            <a:ext cx="2160588" cy="1223962"/>
          </a:xfrm>
          <a:prstGeom prst="rect">
            <a:avLst/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marL="342900" indent="-339725" algn="ctr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10000"/>
                </a:solidFill>
                <a:latin typeface="Arial Narrow" charset="0"/>
              </a:rPr>
              <a:t>Economicità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547664" y="332656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charset="0"/>
              </a:rPr>
              <a:t>Possibili </a:t>
            </a:r>
            <a:r>
              <a:rPr lang="it-IT" sz="4800" b="1" dirty="0" smtClean="0">
                <a:solidFill>
                  <a:srgbClr val="336699"/>
                </a:solidFill>
                <a:latin typeface="Arial Narrow" charset="0"/>
              </a:rPr>
              <a:t>equivoci</a:t>
            </a:r>
            <a:endParaRPr lang="it-IT" sz="4800" b="1" dirty="0">
              <a:solidFill>
                <a:srgbClr val="336699"/>
              </a:solidFill>
              <a:latin typeface="Arial Narrow" charset="0"/>
            </a:endParaRPr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827088" y="1981200"/>
            <a:ext cx="8088312" cy="506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39725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b="1">
                <a:solidFill>
                  <a:srgbClr val="009999"/>
                </a:solidFill>
                <a:latin typeface="Arial Narrow" charset="0"/>
              </a:rPr>
              <a:t>Le aziende efficienti sono per definizione </a:t>
            </a: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b="1">
                <a:solidFill>
                  <a:srgbClr val="009999"/>
                </a:solidFill>
                <a:latin typeface="Arial Narrow" charset="0"/>
              </a:rPr>
              <a:t>anche efficaci?</a:t>
            </a: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 Narrow" charset="0"/>
            </a:endParaRP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 Narrow" charset="0"/>
            </a:endParaRP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 Narrow" charset="0"/>
            </a:endParaRPr>
          </a:p>
          <a:p>
            <a:pPr marL="339725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b="1">
                <a:solidFill>
                  <a:srgbClr val="009999"/>
                </a:solidFill>
                <a:latin typeface="Arial Narrow" charset="0"/>
              </a:rPr>
              <a:t>Le aziende efficaci sono sempre efficienti?</a:t>
            </a: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" charset="0"/>
            </a:endParaRP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" charset="0"/>
            </a:endParaRPr>
          </a:p>
          <a:p>
            <a:pPr marL="339725" indent="-339725" eaLnBrk="0" hangingPunct="0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71686" name="Text Box 5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D0376E4-8DDA-6640-B607-5DD6A14B01F9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71687" name="Oval 6"/>
          <p:cNvSpPr>
            <a:spLocks noChangeArrowheads="1"/>
          </p:cNvSpPr>
          <p:nvPr/>
        </p:nvSpPr>
        <p:spPr bwMode="auto">
          <a:xfrm>
            <a:off x="3635896" y="2996952"/>
            <a:ext cx="2282825" cy="914400"/>
          </a:xfrm>
          <a:prstGeom prst="ellipse">
            <a:avLst/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" charset="0"/>
              </a:rPr>
              <a:t>NO</a:t>
            </a:r>
          </a:p>
        </p:txBody>
      </p:sp>
      <p:sp>
        <p:nvSpPr>
          <p:cNvPr id="71688" name="Line 7"/>
          <p:cNvSpPr>
            <a:spLocks noChangeShapeType="1"/>
          </p:cNvSpPr>
          <p:nvPr/>
        </p:nvSpPr>
        <p:spPr bwMode="auto">
          <a:xfrm>
            <a:off x="6207125" y="4271963"/>
            <a:ext cx="1588" cy="1587"/>
          </a:xfrm>
          <a:prstGeom prst="line">
            <a:avLst/>
          </a:prstGeom>
          <a:noFill/>
          <a:ln w="9360">
            <a:solidFill>
              <a:srgbClr val="C6E7FB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689" name="Oval 8"/>
          <p:cNvSpPr>
            <a:spLocks noChangeArrowheads="1"/>
          </p:cNvSpPr>
          <p:nvPr/>
        </p:nvSpPr>
        <p:spPr bwMode="auto">
          <a:xfrm>
            <a:off x="3924300" y="5229225"/>
            <a:ext cx="2282825" cy="914400"/>
          </a:xfrm>
          <a:prstGeom prst="ellipse">
            <a:avLst/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02/10/12</a:t>
            </a:r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558CEB-C5A1-DE46-9215-17062DA5DD74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Possibili domande di esame</a:t>
            </a:r>
          </a:p>
        </p:txBody>
      </p:sp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39725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b="1" dirty="0">
                <a:solidFill>
                  <a:srgbClr val="009999"/>
                </a:solidFill>
                <a:latin typeface="Arial" charset="0"/>
              </a:rPr>
              <a:t>I concetti di efficienza, efficacia ed economicità;</a:t>
            </a:r>
          </a:p>
          <a:p>
            <a:pPr marL="339725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b="1" dirty="0" smtClean="0">
                <a:solidFill>
                  <a:srgbClr val="009999"/>
                </a:solidFill>
                <a:latin typeface="Arial" charset="0"/>
              </a:rPr>
              <a:t>I </a:t>
            </a:r>
            <a:r>
              <a:rPr lang="it-IT" sz="2800" b="1" dirty="0">
                <a:solidFill>
                  <a:srgbClr val="009999"/>
                </a:solidFill>
                <a:latin typeface="Arial" charset="0"/>
              </a:rPr>
              <a:t>principali indicatori di efficienza e di efficacia.</a:t>
            </a:r>
          </a:p>
          <a:p>
            <a:pPr marL="339725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800" b="1" dirty="0">
              <a:solidFill>
                <a:srgbClr val="009999"/>
              </a:solidFill>
              <a:latin typeface="Arial" charset="0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p:oleObj spid="_x0000_s86018" r:id="rId4" imgW="1142857" imgH="857143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BC0047-9350-1D4D-822B-1787F6F6F5F1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827088" y="0"/>
            <a:ext cx="80121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Efficienza</a:t>
            </a: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539552" y="1700808"/>
            <a:ext cx="7843838" cy="3955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i="1" dirty="0">
                <a:solidFill>
                  <a:srgbClr val="FF0000"/>
                </a:solidFill>
                <a:latin typeface="Arial Narrow" charset="0"/>
              </a:rPr>
              <a:t>L’azienda è </a:t>
            </a:r>
            <a:r>
              <a:rPr lang="it-IT" b="1" i="1" u="sng" dirty="0">
                <a:solidFill>
                  <a:srgbClr val="FF0000"/>
                </a:solidFill>
                <a:latin typeface="Arial Narrow" charset="0"/>
              </a:rPr>
              <a:t>efficiente</a:t>
            </a:r>
            <a:r>
              <a:rPr lang="it-IT" i="1" dirty="0">
                <a:solidFill>
                  <a:srgbClr val="FF0000"/>
                </a:solidFill>
                <a:latin typeface="Arial Narrow" charset="0"/>
              </a:rPr>
              <a:t> quando utilizza in maniera economica le risorse a propria disposizione.</a:t>
            </a:r>
          </a:p>
          <a:p>
            <a:pPr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i="1" dirty="0">
              <a:solidFill>
                <a:srgbClr val="FF0000"/>
              </a:solidFill>
              <a:latin typeface="Arial Narrow" charset="0"/>
            </a:endParaRPr>
          </a:p>
          <a:p>
            <a:pPr>
              <a:spcBef>
                <a:spcPts val="6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00007F"/>
                </a:solidFill>
                <a:latin typeface="Arial Narrow" charset="0"/>
              </a:rPr>
              <a:t> Capacità di conseguire un dato risultato con il minimo consumo di fattori:</a:t>
            </a:r>
          </a:p>
          <a:p>
            <a:pPr>
              <a:spcBef>
                <a:spcPts val="700"/>
              </a:spcBef>
              <a:buClrTx/>
              <a:buSzPct val="6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00007F"/>
                </a:solidFill>
                <a:latin typeface="Arial Narrow" charset="0"/>
              </a:rPr>
              <a:t>     Efficienza </a:t>
            </a:r>
            <a:r>
              <a:rPr lang="it-IT" sz="2800" dirty="0" smtClean="0">
                <a:solidFill>
                  <a:srgbClr val="00007F"/>
                </a:solidFill>
                <a:latin typeface="Arial Narrow" charset="0"/>
              </a:rPr>
              <a:t>= </a:t>
            </a:r>
            <a:r>
              <a:rPr lang="it-IT" sz="2800" dirty="0" smtClean="0">
                <a:solidFill>
                  <a:srgbClr val="00007F"/>
                </a:solidFill>
              </a:rPr>
              <a:t>output / input</a:t>
            </a:r>
          </a:p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dirty="0">
              <a:solidFill>
                <a:srgbClr val="00007F"/>
              </a:solidFill>
              <a:latin typeface="Arial Narrow" charset="0"/>
            </a:endParaRPr>
          </a:p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solidFill>
                  <a:srgbClr val="FF0000"/>
                </a:solidFill>
                <a:latin typeface="Arial Narrow" charset="0"/>
              </a:rPr>
              <a:t>I </a:t>
            </a:r>
            <a:r>
              <a:rPr lang="it-IT" dirty="0">
                <a:solidFill>
                  <a:srgbClr val="FF0000"/>
                </a:solidFill>
                <a:latin typeface="Arial Narrow" charset="0"/>
              </a:rPr>
              <a:t>giudizi di efficienza riguardano tutte le fasi del processo produttivo: acquisto, produzione e vendita</a:t>
            </a:r>
            <a:r>
              <a:rPr lang="it-IT" sz="2800" dirty="0">
                <a:solidFill>
                  <a:srgbClr val="FF0000"/>
                </a:solidFill>
                <a:latin typeface="Arial Narrow" charset="0"/>
              </a:rPr>
              <a:t>.</a:t>
            </a:r>
          </a:p>
          <a:p>
            <a:pPr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FF0000"/>
                </a:solidFill>
                <a:latin typeface="Arial Narrow" charset="0"/>
              </a:rPr>
              <a:t>L’ obiettivo è  l’analisi delle alternative che producono il massimo rapporto tra risultati ottenuti e mezzi impiegati</a:t>
            </a:r>
            <a:r>
              <a:rPr lang="it-IT" dirty="0" smtClean="0">
                <a:solidFill>
                  <a:srgbClr val="FF0000"/>
                </a:solidFill>
                <a:latin typeface="Arial Narrow" charset="0"/>
              </a:rPr>
              <a:t>.</a:t>
            </a:r>
            <a:endParaRPr lang="it-IT" dirty="0">
              <a:solidFill>
                <a:srgbClr val="FF0000"/>
              </a:solidFill>
              <a:latin typeface="Arial Narrow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20DABD0-D235-9849-A188-2D8ED420E7EE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95288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Misure di efficienza</a:t>
            </a:r>
          </a:p>
        </p:txBody>
      </p:sp>
      <p:sp>
        <p:nvSpPr>
          <p:cNvPr id="34822" name="AutoShape 5"/>
          <p:cNvSpPr>
            <a:spLocks noChangeArrowheads="1"/>
          </p:cNvSpPr>
          <p:nvPr/>
        </p:nvSpPr>
        <p:spPr bwMode="auto">
          <a:xfrm>
            <a:off x="827088" y="1125538"/>
            <a:ext cx="7561262" cy="15938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1079500" y="1139825"/>
            <a:ext cx="6948488" cy="192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007F"/>
                </a:solidFill>
                <a:latin typeface="Arial Narrow" charset="0"/>
              </a:rPr>
              <a:t>I giudizi di efficienza sono relativi: le condizioni di efficienza nell’utilizzo di un dato fattore sono collegate ai rendimenti fisico-chimici degli altri fattori che intervengono nell’attività considerata.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611188" y="3213100"/>
            <a:ext cx="8208962" cy="300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 b="1">
                <a:solidFill>
                  <a:srgbClr val="FD1B03"/>
                </a:solidFill>
              </a:rPr>
              <a:t>1) </a:t>
            </a:r>
            <a:r>
              <a:rPr lang="it-IT" sz="3200" b="1" i="1" u="sng">
                <a:solidFill>
                  <a:srgbClr val="FD1B03"/>
                </a:solidFill>
                <a:latin typeface="Arial Narrow" charset="0"/>
              </a:rPr>
              <a:t>Efficienza tecnica o produttiva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>
              <a:solidFill>
                <a:srgbClr val="FD1B03"/>
              </a:solidFill>
              <a:latin typeface="Arial Narrow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007F"/>
                </a:solidFill>
                <a:latin typeface="Wingdings" charset="2"/>
              </a:rPr>
              <a:t></a:t>
            </a:r>
            <a:r>
              <a:rPr lang="it-IT" sz="2800">
                <a:solidFill>
                  <a:srgbClr val="00007F"/>
                </a:solidFill>
                <a:latin typeface="Arial Narrow" charset="0"/>
              </a:rPr>
              <a:t> </a:t>
            </a:r>
            <a:r>
              <a:rPr lang="it-IT" sz="3200" b="1">
                <a:solidFill>
                  <a:srgbClr val="009999"/>
                </a:solidFill>
                <a:latin typeface="Arial Narrow" charset="0"/>
              </a:rPr>
              <a:t>Misura: </a:t>
            </a:r>
            <a:r>
              <a:rPr lang="it-IT" sz="2100">
                <a:solidFill>
                  <a:srgbClr val="000000"/>
                </a:solidFill>
                <a:latin typeface="Arial Narrow" charset="0"/>
              </a:rPr>
              <a:t>il modo in cui i fattori sono utilizzati nel processo produttivo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007F"/>
                </a:solidFill>
                <a:latin typeface="Wingdings" charset="2"/>
              </a:rPr>
              <a:t></a:t>
            </a:r>
            <a:r>
              <a:rPr lang="it-IT" sz="2800">
                <a:solidFill>
                  <a:srgbClr val="00007F"/>
                </a:solidFill>
                <a:latin typeface="Arial Narrow" charset="0"/>
              </a:rPr>
              <a:t> </a:t>
            </a:r>
            <a:r>
              <a:rPr lang="it-IT" sz="3200" b="1">
                <a:solidFill>
                  <a:srgbClr val="009999"/>
                </a:solidFill>
                <a:latin typeface="Arial Narrow" charset="0"/>
              </a:rPr>
              <a:t>Indica: </a:t>
            </a:r>
            <a:r>
              <a:rPr lang="it-IT" sz="2100">
                <a:solidFill>
                  <a:srgbClr val="000000"/>
                </a:solidFill>
                <a:latin typeface="Arial Narrow" charset="0"/>
              </a:rPr>
              <a:t>la capacità dell’azienda (efficienza interna) di produrre più unità fisiche di output dato un certo ammontare di input ed una certa tecnologia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00113" y="200025"/>
            <a:ext cx="79994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Misure di efficienza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83AFBF-2881-A041-ACC8-D349988E43DD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8001000" cy="520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algn="ctr"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FD1B03"/>
                </a:solidFill>
                <a:latin typeface="Arial Narrow" charset="0"/>
              </a:rPr>
              <a:t>2) </a:t>
            </a:r>
            <a:r>
              <a:rPr lang="it-IT" sz="2800" b="1" i="1" u="sng" dirty="0">
                <a:solidFill>
                  <a:srgbClr val="FD1B03"/>
                </a:solidFill>
                <a:latin typeface="Arial Narrow" charset="0"/>
              </a:rPr>
              <a:t>Efficienza allocativa o gestionale</a:t>
            </a:r>
          </a:p>
          <a:p>
            <a:pPr algn="ctr"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i="1" u="sng" dirty="0">
              <a:solidFill>
                <a:srgbClr val="FD1B03"/>
              </a:solidFill>
              <a:latin typeface="Arial Narrow" charset="0"/>
            </a:endParaRPr>
          </a:p>
          <a:p>
            <a:pPr>
              <a:buClrTx/>
              <a:buSzPct val="60000"/>
              <a:buFont typeface="Wingdings" pitchFamily="2" charset="2"/>
              <a:buChar char="à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rgbClr val="009999"/>
                </a:solidFill>
                <a:latin typeface="Arial Narrow" charset="0"/>
              </a:rPr>
              <a:t>Misura</a:t>
            </a:r>
            <a:r>
              <a:rPr lang="it-IT" sz="2800" b="1" dirty="0">
                <a:solidFill>
                  <a:srgbClr val="009999"/>
                </a:solidFill>
                <a:latin typeface="Arial Narrow" charset="0"/>
              </a:rPr>
              <a:t>: </a:t>
            </a:r>
            <a:r>
              <a:rPr lang="it-IT" sz="2000" dirty="0">
                <a:solidFill>
                  <a:srgbClr val="000000"/>
                </a:solidFill>
                <a:latin typeface="Arial Narrow" charset="0"/>
              </a:rPr>
              <a:t>la capacità di combinare input ed output al minimo costo, dati i prezzi di </a:t>
            </a:r>
            <a:r>
              <a:rPr lang="it-IT" sz="2000" dirty="0" smtClean="0">
                <a:solidFill>
                  <a:srgbClr val="000000"/>
                </a:solidFill>
                <a:latin typeface="Arial Narrow" charset="0"/>
              </a:rPr>
              <a:t>mercato</a:t>
            </a:r>
          </a:p>
          <a:p>
            <a:pPr>
              <a:buClrTx/>
              <a:buSzPct val="6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00"/>
              </a:solidFill>
              <a:latin typeface="Arial Narrow" charset="0"/>
            </a:endParaRPr>
          </a:p>
          <a:p>
            <a:pPr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00007F"/>
                </a:solidFill>
                <a:latin typeface="Wingdings" charset="2"/>
              </a:rPr>
              <a:t></a:t>
            </a:r>
            <a:r>
              <a:rPr lang="it-IT" sz="2800" b="1" dirty="0">
                <a:solidFill>
                  <a:srgbClr val="009999"/>
                </a:solidFill>
                <a:latin typeface="Arial Narrow" charset="0"/>
              </a:rPr>
              <a:t>Indica: </a:t>
            </a:r>
            <a:r>
              <a:rPr lang="it-IT" sz="1900" dirty="0">
                <a:solidFill>
                  <a:srgbClr val="000000"/>
                </a:solidFill>
                <a:latin typeface="Arial Narrow" charset="0"/>
              </a:rPr>
              <a:t>la capacità dell’azienda (efficienza esterna) di ottenere più unità di output. </a:t>
            </a:r>
          </a:p>
          <a:p>
            <a:pPr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900" dirty="0">
                <a:solidFill>
                  <a:srgbClr val="000000"/>
                </a:solidFill>
                <a:latin typeface="Arial Narrow" charset="0"/>
              </a:rPr>
              <a:t>I risparmi ottenuti sul mercato (sia nei processi di  acquisto di input che di vendita di output) hanno permesso di ottenere, a parità di mezzi monetari, più risorse</a:t>
            </a:r>
          </a:p>
          <a:p>
            <a:pPr eaLnBrk="0" hangingPunct="0"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solidFill>
                <a:srgbClr val="009999"/>
              </a:solidFill>
              <a:latin typeface="Arial" charset="0"/>
            </a:endParaRPr>
          </a:p>
          <a:p>
            <a:pPr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00"/>
              </a:solidFill>
              <a:latin typeface="Verdana" charset="0"/>
            </a:endParaRPr>
          </a:p>
          <a:p>
            <a:pPr eaLnBrk="0" hangingPunct="0"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solidFill>
                <a:srgbClr val="009999"/>
              </a:solidFill>
              <a:latin typeface="Arial" charset="0"/>
            </a:endParaRPr>
          </a:p>
          <a:p>
            <a:pPr eaLnBrk="0" hangingPunct="0">
              <a:spcBef>
                <a:spcPts val="700"/>
              </a:spcBef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759450" y="5040313"/>
            <a:ext cx="3424238" cy="638175"/>
            <a:chOff x="3628" y="3175"/>
            <a:chExt cx="2157" cy="402"/>
          </a:xfrm>
        </p:grpSpPr>
        <p:pic>
          <p:nvPicPr>
            <p:cNvPr id="389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8" y="3175"/>
              <a:ext cx="2158" cy="4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8939" name="Text Box 3"/>
            <p:cNvSpPr txBox="1">
              <a:spLocks noChangeArrowheads="1"/>
            </p:cNvSpPr>
            <p:nvPr/>
          </p:nvSpPr>
          <p:spPr bwMode="auto">
            <a:xfrm>
              <a:off x="3667" y="3198"/>
              <a:ext cx="2086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589588" y="3176588"/>
            <a:ext cx="3162300" cy="644525"/>
            <a:chOff x="3521" y="2001"/>
            <a:chExt cx="1992" cy="406"/>
          </a:xfrm>
        </p:grpSpPr>
        <p:pic>
          <p:nvPicPr>
            <p:cNvPr id="38936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21" y="2001"/>
              <a:ext cx="1993" cy="4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8937" name="Text Box 6"/>
            <p:cNvSpPr txBox="1">
              <a:spLocks noChangeArrowheads="1"/>
            </p:cNvSpPr>
            <p:nvPr/>
          </p:nvSpPr>
          <p:spPr bwMode="auto">
            <a:xfrm>
              <a:off x="3560" y="2024"/>
              <a:ext cx="1920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37C9FA6-5165-8144-857A-A97D0390DF6A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1219200" y="152400"/>
            <a:ext cx="76962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Indicatori di efficienza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457200" y="1371600"/>
            <a:ext cx="8686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>
                <a:solidFill>
                  <a:srgbClr val="FD1B03"/>
                </a:solidFill>
                <a:latin typeface="Arial Narrow" charset="0"/>
              </a:rPr>
              <a:t>1) Efficienza tecnica o produttiva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685800" y="2209800"/>
            <a:ext cx="41910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00"/>
                </a:solidFill>
                <a:latin typeface="Arial Narrow" charset="0"/>
              </a:rPr>
              <a:t>Es.: produttività del lavoro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578475" y="2249488"/>
            <a:ext cx="3162300" cy="644525"/>
            <a:chOff x="3514" y="1417"/>
            <a:chExt cx="1992" cy="406"/>
          </a:xfrm>
        </p:grpSpPr>
        <p:pic>
          <p:nvPicPr>
            <p:cNvPr id="38934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14" y="1417"/>
              <a:ext cx="1993" cy="4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8935" name="Text Box 16"/>
            <p:cNvSpPr txBox="1">
              <a:spLocks noChangeArrowheads="1"/>
            </p:cNvSpPr>
            <p:nvPr/>
          </p:nvSpPr>
          <p:spPr bwMode="auto">
            <a:xfrm>
              <a:off x="3552" y="1440"/>
              <a:ext cx="1920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8924" name="Text Box 17"/>
          <p:cNvSpPr txBox="1">
            <a:spLocks noChangeArrowheads="1"/>
          </p:cNvSpPr>
          <p:nvPr/>
        </p:nvSpPr>
        <p:spPr bwMode="auto">
          <a:xfrm>
            <a:off x="5795963" y="2339975"/>
            <a:ext cx="2890837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dirty="0">
                <a:solidFill>
                  <a:srgbClr val="000000"/>
                </a:solidFill>
                <a:latin typeface="Arial Narrow" charset="0"/>
              </a:rPr>
              <a:t>Quantità di output/ore lavoro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1600" b="1" dirty="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219200" y="3352800"/>
            <a:ext cx="35052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00"/>
                </a:solidFill>
                <a:latin typeface="Arial Narrow" charset="0"/>
              </a:rPr>
              <a:t>Es.: produttività degli impianti</a:t>
            </a:r>
          </a:p>
        </p:txBody>
      </p:sp>
      <p:sp>
        <p:nvSpPr>
          <p:cNvPr id="38926" name="Text Box 19"/>
          <p:cNvSpPr txBox="1">
            <a:spLocks noChangeArrowheads="1"/>
          </p:cNvSpPr>
          <p:nvPr/>
        </p:nvSpPr>
        <p:spPr bwMode="auto">
          <a:xfrm>
            <a:off x="5724525" y="3240088"/>
            <a:ext cx="29718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>
                <a:solidFill>
                  <a:srgbClr val="000000"/>
                </a:solidFill>
                <a:latin typeface="Arial Narrow" charset="0"/>
              </a:rPr>
              <a:t>Quantità di output/ore macchina</a:t>
            </a:r>
          </a:p>
        </p:txBody>
      </p: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4283968" y="2492896"/>
            <a:ext cx="685800" cy="1588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928" name="Line 21"/>
          <p:cNvSpPr>
            <a:spLocks noChangeShapeType="1"/>
          </p:cNvSpPr>
          <p:nvPr/>
        </p:nvSpPr>
        <p:spPr bwMode="auto">
          <a:xfrm>
            <a:off x="4724400" y="3505200"/>
            <a:ext cx="685800" cy="1588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929" name="Text Box 22"/>
          <p:cNvSpPr txBox="1">
            <a:spLocks noChangeArrowheads="1"/>
          </p:cNvSpPr>
          <p:nvPr/>
        </p:nvSpPr>
        <p:spPr bwMode="auto">
          <a:xfrm>
            <a:off x="3260725" y="4384675"/>
            <a:ext cx="45116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930" name="Rectangle 23"/>
          <p:cNvSpPr>
            <a:spLocks noChangeArrowheads="1"/>
          </p:cNvSpPr>
          <p:nvPr/>
        </p:nvSpPr>
        <p:spPr bwMode="auto">
          <a:xfrm>
            <a:off x="1619250" y="3419475"/>
            <a:ext cx="7380288" cy="1535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i="1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>
                <a:solidFill>
                  <a:srgbClr val="FD1B03"/>
                </a:solidFill>
                <a:latin typeface="Arial Narrow" charset="0"/>
              </a:rPr>
              <a:t>2) Efficienza allocativa o gestionale</a:t>
            </a:r>
          </a:p>
        </p:txBody>
      </p:sp>
      <p:sp>
        <p:nvSpPr>
          <p:cNvPr id="38931" name="Text Box 24"/>
          <p:cNvSpPr txBox="1">
            <a:spLocks noChangeArrowheads="1"/>
          </p:cNvSpPr>
          <p:nvPr/>
        </p:nvSpPr>
        <p:spPr bwMode="auto">
          <a:xfrm>
            <a:off x="1619672" y="5085184"/>
            <a:ext cx="35052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10000"/>
                </a:solidFill>
                <a:latin typeface="Arial Narrow" charset="0"/>
              </a:rPr>
              <a:t>Es. : economicità del fattore lavoro</a:t>
            </a:r>
          </a:p>
        </p:txBody>
      </p:sp>
      <p:sp>
        <p:nvSpPr>
          <p:cNvPr id="38932" name="Line 25"/>
          <p:cNvSpPr>
            <a:spLocks noChangeShapeType="1"/>
          </p:cNvSpPr>
          <p:nvPr/>
        </p:nvSpPr>
        <p:spPr bwMode="auto">
          <a:xfrm>
            <a:off x="5004048" y="5301208"/>
            <a:ext cx="685800" cy="1587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8933" name="Text Box 26"/>
          <p:cNvSpPr txBox="1">
            <a:spLocks noChangeArrowheads="1"/>
          </p:cNvSpPr>
          <p:nvPr/>
        </p:nvSpPr>
        <p:spPr bwMode="auto">
          <a:xfrm>
            <a:off x="5759450" y="5040313"/>
            <a:ext cx="3205163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>
                <a:solidFill>
                  <a:srgbClr val="010000"/>
                </a:solidFill>
                <a:latin typeface="Arial Narrow" charset="0"/>
              </a:rPr>
              <a:t>Prezzo pagato per fattore/ore lavoro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9B5144D-B284-9046-A533-49096F978648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838200" y="152400"/>
            <a:ext cx="8088313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charset="0"/>
              </a:rPr>
              <a:t>Efficacia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827088" y="1628775"/>
            <a:ext cx="8016875" cy="155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100">
                <a:solidFill>
                  <a:srgbClr val="FD1B03"/>
                </a:solidFill>
                <a:latin typeface="Arial Narrow" charset="0"/>
              </a:rPr>
              <a:t>L’azienda è </a:t>
            </a:r>
            <a:r>
              <a:rPr lang="it-IT" sz="2100" b="1" i="1" u="sng">
                <a:solidFill>
                  <a:srgbClr val="FD1B03"/>
                </a:solidFill>
                <a:latin typeface="Arial Narrow" charset="0"/>
              </a:rPr>
              <a:t>efficace</a:t>
            </a:r>
            <a:r>
              <a:rPr lang="it-IT" sz="2100">
                <a:solidFill>
                  <a:srgbClr val="FD1B03"/>
                </a:solidFill>
                <a:latin typeface="Arial Narrow" charset="0"/>
              </a:rPr>
              <a:t> quando ha raggiunto con 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100">
                <a:solidFill>
                  <a:srgbClr val="FD1B03"/>
                </a:solidFill>
                <a:latin typeface="Arial Narrow" charset="0"/>
              </a:rPr>
              <a:t>successo gli obiettivi prefissati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100">
              <a:solidFill>
                <a:srgbClr val="FF0066"/>
              </a:solidFill>
              <a:latin typeface="Arial Narrow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Capacità di conseguire gli obiettivi di una data attività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1800">
              <a:solidFill>
                <a:srgbClr val="00007F"/>
              </a:solidFill>
              <a:latin typeface="Arial Narrow" charset="0"/>
              <a:ea typeface="MS Gothic" pitchFamily="49" charset="-128"/>
              <a:cs typeface="MS Gothic" pitchFamily="49" charset="-128"/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1187450" y="4868863"/>
            <a:ext cx="3384550" cy="46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580063" y="4868863"/>
            <a:ext cx="3375025" cy="46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0969" name="AutoShape 8"/>
          <p:cNvSpPr>
            <a:spLocks noChangeArrowheads="1"/>
          </p:cNvSpPr>
          <p:nvPr/>
        </p:nvSpPr>
        <p:spPr bwMode="auto">
          <a:xfrm>
            <a:off x="2700338" y="3429000"/>
            <a:ext cx="2808287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marL="342900" indent="-339725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risultato / obiettivo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1908175" y="4221163"/>
            <a:ext cx="431800" cy="1008062"/>
          </a:xfrm>
          <a:prstGeom prst="curvedRightArrow">
            <a:avLst>
              <a:gd name="adj1" fmla="val 46691"/>
              <a:gd name="adj2" fmla="val 93382"/>
              <a:gd name="adj3" fmla="val 33333"/>
            </a:avLst>
          </a:prstGeom>
          <a:solidFill>
            <a:srgbClr val="33CC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0971" name="AutoShape 10"/>
          <p:cNvSpPr>
            <a:spLocks noChangeArrowheads="1"/>
          </p:cNvSpPr>
          <p:nvPr/>
        </p:nvSpPr>
        <p:spPr bwMode="auto">
          <a:xfrm>
            <a:off x="2627313" y="5133975"/>
            <a:ext cx="2881312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output conseguito / output programmato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360310A-402B-DF44-BBCD-2FE3F998A52D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838200" y="217488"/>
            <a:ext cx="8066088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003399"/>
                </a:solidFill>
                <a:latin typeface="Arial Narrow" charset="0"/>
              </a:rPr>
              <a:t>Misure di efficacia </a:t>
            </a:r>
            <a:r>
              <a:rPr lang="it-IT" sz="3600" b="1">
                <a:solidFill>
                  <a:srgbClr val="0000FF"/>
                </a:solidFill>
                <a:latin typeface="Verdana" charset="0"/>
              </a:rPr>
              <a:t/>
            </a:r>
            <a:br>
              <a:rPr lang="it-IT" sz="3600" b="1">
                <a:solidFill>
                  <a:srgbClr val="0000FF"/>
                </a:solidFill>
                <a:latin typeface="Verdana" charset="0"/>
              </a:rPr>
            </a:br>
            <a:endParaRPr lang="it-IT" sz="3600" b="1">
              <a:solidFill>
                <a:srgbClr val="0000FF"/>
              </a:solidFill>
              <a:latin typeface="Verdana" charset="0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685800" y="908050"/>
            <a:ext cx="7924800" cy="715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1900" dirty="0">
              <a:solidFill>
                <a:srgbClr val="000000"/>
              </a:solidFill>
              <a:latin typeface="Arial Narrow" charset="0"/>
            </a:endParaRP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dirty="0">
                <a:solidFill>
                  <a:srgbClr val="FD1B03"/>
                </a:solidFill>
                <a:latin typeface="Arial Narrow" charset="0"/>
              </a:rPr>
              <a:t>1) Efficacia interna o gestionale: </a:t>
            </a:r>
            <a:r>
              <a:rPr lang="it-IT" b="1" i="1" dirty="0">
                <a:solidFill>
                  <a:srgbClr val="009999"/>
                </a:solidFill>
                <a:latin typeface="Arial Narrow" charset="0"/>
              </a:rPr>
              <a:t> 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dirty="0">
                <a:solidFill>
                  <a:srgbClr val="010000"/>
                </a:solidFill>
                <a:latin typeface="Arial Narrow" charset="0"/>
              </a:rPr>
              <a:t>(output/obiettivi)</a:t>
            </a:r>
            <a:r>
              <a:rPr lang="it-IT" b="1" i="1" dirty="0">
                <a:solidFill>
                  <a:srgbClr val="009999"/>
                </a:solidFill>
                <a:latin typeface="Arial Narrow" charset="0"/>
              </a:rPr>
              <a:t> 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i="1" dirty="0">
              <a:solidFill>
                <a:srgbClr val="009999"/>
              </a:solidFill>
              <a:latin typeface="Arial Narrow" charset="0"/>
            </a:endParaRP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Misura e indica: </a:t>
            </a:r>
            <a:r>
              <a:rPr lang="it-IT" sz="2400" dirty="0">
                <a:solidFill>
                  <a:srgbClr val="010000"/>
                </a:solidFill>
                <a:latin typeface="Arial Narrow" charset="0"/>
              </a:rPr>
              <a:t>la capacità di raggiungere determinati obiettivi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10000"/>
                </a:solidFill>
                <a:latin typeface="Arial Narrow" charset="0"/>
              </a:rPr>
              <a:t>prefissati.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solidFill>
                <a:srgbClr val="010000"/>
              </a:solidFill>
              <a:latin typeface="Arial Narrow" charset="0"/>
            </a:endParaRP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i="1" dirty="0">
                <a:solidFill>
                  <a:srgbClr val="010000"/>
                </a:solidFill>
                <a:latin typeface="Arial Narrow" charset="0"/>
              </a:rPr>
              <a:t>Es.: Aver raggiunto l’obiettivo di fare la pizza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i="1" dirty="0">
              <a:solidFill>
                <a:srgbClr val="010000"/>
              </a:solidFill>
              <a:latin typeface="Arial Narrow" charset="0"/>
            </a:endParaRP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dirty="0">
                <a:solidFill>
                  <a:srgbClr val="FD1B03"/>
                </a:solidFill>
                <a:latin typeface="Arial Narrow" charset="0"/>
              </a:rPr>
              <a:t>2) Efficacia esterna o sociale</a:t>
            </a: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i="1" dirty="0">
                <a:solidFill>
                  <a:srgbClr val="010000"/>
                </a:solidFill>
                <a:latin typeface="Arial Narrow" charset="0"/>
              </a:rPr>
              <a:t> (obiettivi/risultati)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009999"/>
                </a:solidFill>
                <a:latin typeface="Arial Narrow" charset="0"/>
              </a:rPr>
              <a:t>Misura e indica: </a:t>
            </a:r>
            <a:r>
              <a:rPr lang="it-IT" sz="2400" dirty="0">
                <a:solidFill>
                  <a:srgbClr val="010000"/>
                </a:solidFill>
                <a:latin typeface="Arial Narrow" charset="0"/>
              </a:rPr>
              <a:t>la capacità dell’azienda di soddisfare i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dirty="0">
                <a:solidFill>
                  <a:srgbClr val="010000"/>
                </a:solidFill>
                <a:latin typeface="Arial Narrow" charset="0"/>
              </a:rPr>
              <a:t>bisogni.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solidFill>
                <a:srgbClr val="010000"/>
              </a:solidFill>
              <a:latin typeface="Arial Narrow" charset="0"/>
            </a:endParaRP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i="1" dirty="0">
                <a:solidFill>
                  <a:srgbClr val="010000"/>
                </a:solidFill>
                <a:latin typeface="Arial Narrow" charset="0"/>
              </a:rPr>
              <a:t>Es.: Il grado di gradimento della pizza fatta dalla mamma</a:t>
            </a: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solidFill>
                <a:srgbClr val="010000"/>
              </a:solidFill>
              <a:latin typeface="Arial Narrow" charset="0"/>
            </a:endParaRPr>
          </a:p>
          <a:p>
            <a:pPr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>
              <a:solidFill>
                <a:srgbClr val="009999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ClrTx/>
              <a:buSzPct val="6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609600" y="4114800"/>
            <a:ext cx="22225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3276600" y="3505200"/>
            <a:ext cx="58674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sz="2000">
                <a:solidFill>
                  <a:srgbClr val="00007F"/>
                </a:solidFill>
                <a:ea typeface="MS Gothic" pitchFamily="49" charset="-128"/>
                <a:cs typeface="MS Gothic" pitchFamily="49" charset="-128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US" sz="2000">
              <a:solidFill>
                <a:srgbClr val="00007F"/>
              </a:solidFill>
              <a:ea typeface="MS Gothic" pitchFamily="49" charset="-128"/>
              <a:cs typeface="MS Gothic" pitchFamily="49" charset="-128"/>
            </a:endParaRP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4067175" y="4005263"/>
            <a:ext cx="4826000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1331913" y="981075"/>
            <a:ext cx="602138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368675" y="2276475"/>
            <a:ext cx="3003550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>
              <a:solidFill>
                <a:srgbClr val="009999"/>
              </a:solidFill>
              <a:latin typeface="Arial Narrow" charset="0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>
              <a:solidFill>
                <a:srgbClr val="009999"/>
              </a:solidFill>
              <a:latin typeface="Arial Narrow" charset="0"/>
            </a:endParaRPr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1524000" y="3200400"/>
            <a:ext cx="6553200" cy="192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9999"/>
              </a:solidFill>
            </a:endParaRPr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517525" y="1946275"/>
            <a:ext cx="87788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945AB3D-F2EF-174E-8685-172084F126B9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990600" y="152400"/>
            <a:ext cx="7924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00007F"/>
                </a:solidFill>
                <a:latin typeface="Arial Narrow" charset="0"/>
              </a:rPr>
              <a:t>Efficacia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684213" y="1412875"/>
            <a:ext cx="7991475" cy="385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FF0000"/>
                </a:solidFill>
                <a:latin typeface="Arial Narrow" charset="0"/>
              </a:rPr>
              <a:t>Si può essere efficaci senza essere efficienti e viceversa.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>
              <a:solidFill>
                <a:srgbClr val="FF0000"/>
              </a:solidFill>
              <a:latin typeface="Arial Narr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FF0000"/>
                </a:solidFill>
                <a:latin typeface="Arial Narrow" charset="0"/>
              </a:rPr>
              <a:t>L’ efficacia assume significato nell’ambito della gestione programmata.</a:t>
            </a:r>
          </a:p>
          <a:p>
            <a:pPr>
              <a:spcBef>
                <a:spcPts val="8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 L’efficacia riflette due condizioni fondamentali: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	</a:t>
            </a:r>
            <a:r>
              <a:rPr lang="en-US" sz="2000">
                <a:solidFill>
                  <a:srgbClr val="00007F"/>
                </a:solidFill>
                <a:latin typeface="Wingdings" charset="2"/>
                <a:ea typeface="MS Gothic" pitchFamily="49" charset="-128"/>
                <a:cs typeface="MS Gothic" pitchFamily="49" charset="-128"/>
              </a:rPr>
              <a:t></a:t>
            </a:r>
            <a:r>
              <a:rPr lang="en-US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 </a:t>
            </a: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capacità di selezionare obiettivi sfidanti;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	</a:t>
            </a:r>
            <a:r>
              <a:rPr lang="en-US" sz="2000">
                <a:solidFill>
                  <a:srgbClr val="00007F"/>
                </a:solidFill>
                <a:latin typeface="Wingdings" charset="2"/>
                <a:ea typeface="MS Gothic" pitchFamily="49" charset="-128"/>
                <a:cs typeface="MS Gothic" pitchFamily="49" charset="-128"/>
              </a:rPr>
              <a:t></a:t>
            </a:r>
            <a:r>
              <a:rPr lang="en-US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 </a:t>
            </a: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capacità di centrare tali obiettivi.</a:t>
            </a:r>
          </a:p>
          <a:p>
            <a:pPr>
              <a:spcBef>
                <a:spcPts val="8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charset="0"/>
                <a:ea typeface="MS Gothic" pitchFamily="49" charset="-128"/>
                <a:cs typeface="MS Gothic" pitchFamily="49" charset="-128"/>
              </a:rPr>
              <a:t> Affinché risulti verificabile in modo oggettivo, è necessario che gli obiettivi siano espressi in termini quantitativi.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1078</Words>
  <Application>Microsoft Office PowerPoint</Application>
  <PresentationFormat>Presentazione su schermo (4:3)</PresentationFormat>
  <Paragraphs>238</Paragraphs>
  <Slides>21</Slides>
  <Notes>21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21</vt:i4>
      </vt:variant>
    </vt:vector>
  </HeadingPairs>
  <TitlesOfParts>
    <vt:vector size="31" baseType="lpstr">
      <vt:lpstr>Arial</vt:lpstr>
      <vt:lpstr>Arial Unicode MS</vt:lpstr>
      <vt:lpstr>Arial Narrow</vt:lpstr>
      <vt:lpstr>MS Gothic</vt:lpstr>
      <vt:lpstr>Wingdings</vt:lpstr>
      <vt:lpstr>Times New Roman</vt:lpstr>
      <vt:lpstr>Verdana</vt:lpstr>
      <vt:lpstr>Calibri</vt:lpstr>
      <vt:lpstr>SimSun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Organizzazione Aziendale</dc:title>
  <dc:creator>Domenico Salvatore</dc:creator>
  <cp:lastModifiedBy>Xp Professional Sp2b Italiano</cp:lastModifiedBy>
  <cp:revision>80</cp:revision>
  <cp:lastPrinted>1601-01-01T00:00:00Z</cp:lastPrinted>
  <dcterms:created xsi:type="dcterms:W3CDTF">2014-02-11T10:41:30Z</dcterms:created>
  <dcterms:modified xsi:type="dcterms:W3CDTF">2014-02-24T12:24:42Z</dcterms:modified>
</cp:coreProperties>
</file>