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9"/>
  </p:notesMasterIdLst>
  <p:sldIdLst>
    <p:sldId id="289" r:id="rId2"/>
    <p:sldId id="29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290" r:id="rId12"/>
    <p:sldId id="291" r:id="rId13"/>
    <p:sldId id="292" r:id="rId14"/>
    <p:sldId id="293" r:id="rId15"/>
    <p:sldId id="294" r:id="rId16"/>
    <p:sldId id="310" r:id="rId17"/>
    <p:sldId id="295" r:id="rId18"/>
  </p:sldIdLst>
  <p:sldSz cx="9144000" cy="6858000" type="screen4x3"/>
  <p:notesSz cx="6858000" cy="9144000"/>
  <p:embeddedFontLst>
    <p:embeddedFont>
      <p:font typeface="Arial Narrow" panose="020B0604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84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32F8BA2-4BBF-4524-9D5C-5013EC0E95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0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BCFB2-E28B-AC41-8820-7AB1ECFFB489}" type="slidenum">
              <a:rPr lang="it-IT"/>
              <a:pPr/>
              <a:t>1</a:t>
            </a:fld>
            <a:endParaRPr lang="it-IT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3A3C1-3A59-A944-9DDC-F02356627555}" type="slidenum">
              <a:rPr lang="it-IT"/>
              <a:pPr/>
              <a:t>13</a:t>
            </a:fld>
            <a:endParaRPr lang="it-IT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5751-6911-BC43-9D68-D458E80FD4F8}" type="slidenum">
              <a:rPr lang="it-IT"/>
              <a:pPr/>
              <a:t>14</a:t>
            </a:fld>
            <a:endParaRPr lang="it-IT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B8267-CC0E-214D-8653-3BD16A8D32D8}" type="slidenum">
              <a:rPr lang="it-IT"/>
              <a:pPr/>
              <a:t>15</a:t>
            </a:fld>
            <a:endParaRPr lang="it-IT"/>
          </a:p>
        </p:txBody>
      </p:sp>
      <p:sp>
        <p:nvSpPr>
          <p:cNvPr id="3481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E0723F1-05C5-4F0E-832C-92C9C347D27A}" type="slidenum">
              <a:rPr lang="it-IT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it-IT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5275" y="8684826"/>
            <a:ext cx="296782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D3BA9B4-58D9-456B-BC92-2BE4E6BBAB04}" type="slidenum">
              <a:rPr lang="it-IT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42728" y="685838"/>
            <a:ext cx="4572544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83462" cy="4112094"/>
          </a:xfrm>
          <a:noFill/>
          <a:ln/>
        </p:spPr>
        <p:txBody>
          <a:bodyPr wrap="none" anchor="ctr"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6CFF6A4-27AC-49CA-8E10-D5990CCF4D80}" type="slidenum">
              <a:rPr lang="it-IT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it-IT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5275" y="8684826"/>
            <a:ext cx="296782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A8AA95-A81E-4ED0-BA9F-D627D224E854}" type="slidenum">
              <a:rPr lang="it-IT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142728" y="685838"/>
            <a:ext cx="4572544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83462" cy="4112094"/>
          </a:xfrm>
          <a:noFill/>
          <a:ln/>
        </p:spPr>
        <p:txBody>
          <a:bodyPr wrap="none" anchor="ctr"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DBDC59B-25EA-41CE-9B1C-33854C812646}" type="slidenum">
              <a:rPr lang="it-IT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it-IT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5275" y="8684826"/>
            <a:ext cx="296782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6908145-E69D-4AD9-90AD-42AC960BF1DE}" type="slidenum">
              <a:rPr lang="it-IT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42728" y="685838"/>
            <a:ext cx="4572544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83462" cy="4112094"/>
          </a:xfrm>
          <a:noFill/>
          <a:ln/>
        </p:spPr>
        <p:txBody>
          <a:bodyPr wrap="none" anchor="ctr"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6A0A6B-9EB4-44B6-9ADC-DD0075166C81}" type="slidenum">
              <a:rPr lang="it-IT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it-IT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5275" y="8684826"/>
            <a:ext cx="296782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A3A1B13-8BBD-4CB4-A2FF-F660F6FA674A}" type="slidenum">
              <a:rPr lang="it-IT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142728" y="685838"/>
            <a:ext cx="4572544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83462" cy="4112094"/>
          </a:xfrm>
          <a:noFill/>
          <a:ln/>
        </p:spPr>
        <p:txBody>
          <a:bodyPr wrap="none" anchor="ctr"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7BA2B0-858E-4112-99D4-732506E1E7AA}" type="slidenum">
              <a:rPr lang="it-IT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it-IT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5275" y="8684826"/>
            <a:ext cx="296782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537C5E-D947-4F3F-B4CE-320471D3DB19}" type="slidenum">
              <a:rPr lang="it-IT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142728" y="685838"/>
            <a:ext cx="4572544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83462" cy="4112094"/>
          </a:xfrm>
          <a:noFill/>
          <a:ln/>
        </p:spPr>
        <p:txBody>
          <a:bodyPr wrap="none" anchor="ctr"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EED7C2F-FD85-4E19-ABE0-FBD10CC491DD}" type="slidenum">
              <a:rPr lang="it-IT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it-IT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5275" y="8684826"/>
            <a:ext cx="296782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97123D-31E4-46E3-9E77-B13F374B3114}" type="slidenum">
              <a:rPr lang="it-IT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142728" y="685838"/>
            <a:ext cx="4572544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83462" cy="4112094"/>
          </a:xfrm>
          <a:noFill/>
          <a:ln/>
        </p:spPr>
        <p:txBody>
          <a:bodyPr wrap="none" anchor="ctr"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527CD2A-AA35-4930-BA13-A476391A82A8}" type="slidenum">
              <a:rPr lang="it-IT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it-IT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5275" y="8684826"/>
            <a:ext cx="296782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82644F4-DC87-4F39-817A-66936E0755E5}" type="slidenum">
              <a:rPr lang="it-IT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142728" y="685838"/>
            <a:ext cx="4572544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83462" cy="4112094"/>
          </a:xfrm>
          <a:noFill/>
          <a:ln/>
        </p:spPr>
        <p:txBody>
          <a:bodyPr wrap="none" anchor="ctr"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9977F-0A7D-3045-87D4-6250EFFDD420}" type="slidenum">
              <a:rPr lang="it-IT"/>
              <a:pPr/>
              <a:t>11</a:t>
            </a:fld>
            <a:endParaRPr 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1D8E-E02B-4671-BAC2-0CF1A2FB4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99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8240-A49C-48AB-91B6-92E7F83FD0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83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8019-62D7-49BB-9DE9-1ECF57B38E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1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94E5A9-BA6D-44A1-A59A-5B6D705B906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5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6797-D39D-4A9D-B4D1-A12069B14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E11A0B-0E0E-4D11-B967-A11C041F4D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6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52BFEC-0397-4B4A-822F-B9F31D1629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7A0443-997D-427E-B73A-BA3BED41BE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5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9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A261FC-9E9C-47FA-9A10-9128ED7400E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3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EF55-00A8-427C-BA74-A199539A1D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6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353175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B6BCDD4-0755-4D3C-AE47-7131863455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9TdA8d5aaU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naXCAyNw-7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it-IT"/>
              <a:t>università Parthenope</a:t>
            </a:r>
          </a:p>
        </p:txBody>
      </p:sp>
      <p:sp>
        <p:nvSpPr>
          <p:cNvPr id="1741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DBCD83C7-F090-374B-B355-BF15CF9CDD9F}" type="slidenum">
              <a:rPr lang="it-IT"/>
              <a:pPr/>
              <a:t>1</a:t>
            </a:fld>
            <a:endParaRPr lang="it-IT"/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Obiettivi</a:t>
            </a:r>
            <a:br>
              <a:rPr lang="it-IT" sz="3200" dirty="0">
                <a:solidFill>
                  <a:srgbClr val="000000"/>
                </a:solidFill>
                <a:latin typeface="Arial" charset="0"/>
                <a:ea typeface="MS Gothic" pitchFamily="49" charset="-128"/>
                <a:cs typeface="MS Gothic" pitchFamily="49" charset="-128"/>
              </a:rPr>
            </a:br>
            <a:endParaRPr lang="it-IT" sz="3200" dirty="0">
              <a:solidFill>
                <a:srgbClr val="000000"/>
              </a:solidFill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it-IT" dirty="0"/>
              <a:t>Il concetto di organizzazione 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L’attività economica e l’ azienda</a:t>
            </a:r>
          </a:p>
          <a:p>
            <a:pPr eaLnBrk="1" hangingPunct="1">
              <a:buFont typeface="Wingdings" charset="2"/>
              <a:buNone/>
            </a:pPr>
            <a:endParaRPr lang="it-IT" dirty="0"/>
          </a:p>
          <a:p>
            <a:pPr eaLnBrk="1" hangingPunct="1"/>
            <a:r>
              <a:rPr lang="it-IT" dirty="0"/>
              <a:t>Che cos’è l’azienda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340203" y="6277570"/>
            <a:ext cx="89297" cy="25003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fld id="{82A12709-2F0A-44D3-B80C-09453C4732AD}" type="slidenum">
              <a:rPr lang="it-IT" sz="1300"/>
              <a:pPr/>
              <a:t>10</a:t>
            </a:fld>
            <a:endParaRPr lang="it-IT" dirty="0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2339752" y="836712"/>
            <a:ext cx="5081215" cy="47327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ts val="2672"/>
              </a:spcBef>
            </a:pPr>
            <a:r>
              <a:rPr lang="it-IT" sz="2700" dirty="0">
                <a:solidFill>
                  <a:schemeClr val="tx1"/>
                </a:solidFill>
              </a:rPr>
              <a:t>L’unità di analisi elementare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7651" name="AutoShape 3"/>
          <p:cNvSpPr>
            <a:spLocks/>
          </p:cNvSpPr>
          <p:nvPr/>
        </p:nvSpPr>
        <p:spPr bwMode="auto">
          <a:xfrm>
            <a:off x="3779912" y="1340768"/>
            <a:ext cx="1447949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3546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411760" y="2204864"/>
            <a:ext cx="4191000" cy="838200"/>
          </a:xfrm>
          <a:prstGeom prst="rect">
            <a:avLst/>
          </a:prstGeom>
          <a:noFill/>
          <a:ln w="25400" cap="flat" cmpd="sng">
            <a:solidFill>
              <a:srgbClr val="CF8616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ts val="0"/>
              </a:spcBef>
            </a:pPr>
            <a:r>
              <a:rPr lang="it-IT" sz="2700" dirty="0">
                <a:solidFill>
                  <a:schemeClr val="tx1"/>
                </a:solidFill>
              </a:rPr>
              <a:t>Attore organizzativo</a:t>
            </a:r>
          </a:p>
          <a:p>
            <a:pPr algn="ctr"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Individui o gruppi di individui</a:t>
            </a:r>
          </a:p>
          <a:p>
            <a:pPr algn="ctr">
              <a:spcBef>
                <a:spcPts val="2672"/>
              </a:spcBef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066800" y="4267200"/>
            <a:ext cx="7162725" cy="6098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ts val="2672"/>
              </a:spcBef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051720" y="260648"/>
            <a:ext cx="5697141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27905" defTabSz="914145"/>
            <a:r>
              <a:rPr lang="it-IT" sz="3000" b="1" dirty="0">
                <a:solidFill>
                  <a:srgbClr val="00144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Per l'organizzazione aziendale</a:t>
            </a:r>
            <a:endParaRPr lang="it-IT" dirty="0"/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321568" y="3501008"/>
            <a:ext cx="8822432" cy="288032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ts val="0"/>
              </a:spcBef>
              <a:buClr>
                <a:srgbClr val="414141"/>
              </a:buClr>
              <a:buSzPct val="82000"/>
              <a:buFontTx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Individui					</a:t>
            </a:r>
            <a:r>
              <a:rPr lang="it-IT" sz="2400" dirty="0">
                <a:solidFill>
                  <a:srgbClr val="000000"/>
                </a:solidFill>
              </a:rPr>
              <a:t>Livello di analisi micro</a:t>
            </a:r>
            <a:endParaRPr lang="it-IT" sz="2000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414141"/>
              </a:buClr>
              <a:buSzPct val="82000"/>
            </a:pPr>
            <a:r>
              <a:rPr lang="it-IT" sz="2000" kern="0" dirty="0">
                <a:solidFill>
                  <a:srgbClr val="000000"/>
                </a:solidFill>
              </a:rPr>
              <a:t>Studio dell’attore e delle determinanti della prestazione individuale</a:t>
            </a:r>
          </a:p>
          <a:p>
            <a:pPr>
              <a:spcBef>
                <a:spcPts val="0"/>
              </a:spcBef>
              <a:buClr>
                <a:srgbClr val="414141"/>
              </a:buClr>
              <a:buSzPct val="82000"/>
            </a:pPr>
            <a:endParaRPr lang="it-IT" sz="2000" kern="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rgbClr val="414141"/>
              </a:buClr>
              <a:buSzPct val="82000"/>
              <a:buFontTx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Aziende 				</a:t>
            </a:r>
            <a:r>
              <a:rPr lang="it-IT" sz="2400" dirty="0">
                <a:solidFill>
                  <a:srgbClr val="000000"/>
                </a:solidFill>
              </a:rPr>
              <a:t>Livello di analisi macro</a:t>
            </a:r>
            <a:endParaRPr lang="it-IT" sz="2400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414141"/>
              </a:buClr>
              <a:buSzPct val="82000"/>
            </a:pPr>
            <a:r>
              <a:rPr lang="it-IT" sz="2000" kern="0" dirty="0">
                <a:solidFill>
                  <a:srgbClr val="000000"/>
                </a:solidFill>
              </a:rPr>
              <a:t>Meccanismi di Coordinamento</a:t>
            </a:r>
          </a:p>
          <a:p>
            <a:pPr lvl="0">
              <a:spcBef>
                <a:spcPts val="0"/>
              </a:spcBef>
              <a:buClr>
                <a:srgbClr val="414141"/>
              </a:buClr>
              <a:buSzPct val="82000"/>
            </a:pPr>
            <a:r>
              <a:rPr lang="it-IT" sz="2000" kern="0" dirty="0">
                <a:solidFill>
                  <a:srgbClr val="000000"/>
                </a:solidFill>
              </a:rPr>
              <a:t>Forme Organizzative</a:t>
            </a:r>
          </a:p>
          <a:p>
            <a:pPr marL="223234" indent="-223234">
              <a:lnSpc>
                <a:spcPct val="120000"/>
              </a:lnSpc>
              <a:spcBef>
                <a:spcPts val="3234"/>
              </a:spcBef>
              <a:buClr>
                <a:srgbClr val="414141"/>
              </a:buClr>
              <a:buSzPct val="82000"/>
              <a:buFontTx/>
              <a:buChar char="•"/>
            </a:pP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9" name="Freccia destra con strisce 8"/>
          <p:cNvSpPr/>
          <p:nvPr/>
        </p:nvSpPr>
        <p:spPr bwMode="auto">
          <a:xfrm>
            <a:off x="1763688" y="4653136"/>
            <a:ext cx="914400" cy="228600"/>
          </a:xfrm>
          <a:prstGeom prst="strip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Freccia destra con strisce 9"/>
          <p:cNvSpPr/>
          <p:nvPr/>
        </p:nvSpPr>
        <p:spPr bwMode="auto">
          <a:xfrm>
            <a:off x="1835696" y="3645024"/>
            <a:ext cx="914400" cy="228600"/>
          </a:xfrm>
          <a:prstGeom prst="strip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 rot="5400000" flipH="1" flipV="1">
            <a:off x="457200" y="5257800"/>
            <a:ext cx="158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>
            <a:off x="395536" y="3789040"/>
            <a:ext cx="6096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it-IT"/>
              <a:t>università Parthenope</a:t>
            </a: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295400"/>
          </a:xfrm>
        </p:spPr>
        <p:txBody>
          <a:bodyPr/>
          <a:lstStyle/>
          <a:p>
            <a:pPr algn="ctr" eaLnBrk="1" hangingPunct="1"/>
            <a:r>
              <a:rPr lang="it-IT"/>
              <a:t>L’attività economica: bisogni, consumo e produzione</a:t>
            </a:r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3352800" y="1981200"/>
            <a:ext cx="3124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Bisogni illimitati</a:t>
            </a:r>
          </a:p>
        </p:txBody>
      </p:sp>
      <p:sp>
        <p:nvSpPr>
          <p:cNvPr id="22535" name="AutoShape 13"/>
          <p:cNvSpPr>
            <a:spLocks noChangeArrowheads="1"/>
          </p:cNvSpPr>
          <p:nvPr/>
        </p:nvSpPr>
        <p:spPr bwMode="auto">
          <a:xfrm>
            <a:off x="304800" y="2895600"/>
            <a:ext cx="39624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b="1"/>
              <a:t>Produzione:</a:t>
            </a:r>
          </a:p>
          <a:p>
            <a:pPr algn="ctr"/>
            <a:r>
              <a:rPr lang="it-IT"/>
              <a:t>trasformazione di beni</a:t>
            </a:r>
          </a:p>
          <a:p>
            <a:pPr algn="ctr"/>
            <a:r>
              <a:rPr lang="it-IT"/>
              <a:t>economici per soddisfare i </a:t>
            </a:r>
          </a:p>
          <a:p>
            <a:pPr algn="ctr"/>
            <a:r>
              <a:rPr lang="it-IT"/>
              <a:t>bisogni</a:t>
            </a:r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>
            <a:off x="3352800" y="4648200"/>
            <a:ext cx="2895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Beni economici </a:t>
            </a:r>
          </a:p>
          <a:p>
            <a:pPr algn="ctr"/>
            <a:r>
              <a:rPr lang="it-IT"/>
              <a:t>limitati</a:t>
            </a:r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5638800" y="2971800"/>
            <a:ext cx="3505200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b="1"/>
              <a:t>Consumo</a:t>
            </a:r>
            <a:r>
              <a:rPr lang="it-IT"/>
              <a:t>: </a:t>
            </a:r>
          </a:p>
          <a:p>
            <a:pPr algn="ctr"/>
            <a:r>
              <a:rPr lang="it-IT"/>
              <a:t>Utilizzo di beni economici </a:t>
            </a:r>
          </a:p>
          <a:p>
            <a:pPr algn="ctr"/>
            <a:r>
              <a:rPr lang="it-IT"/>
              <a:t>per soddisfare i bisogni</a:t>
            </a:r>
          </a:p>
        </p:txBody>
      </p: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685800" y="1447800"/>
            <a:ext cx="786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FC1C04"/>
                </a:solidFill>
              </a:rPr>
              <a:t>L’individuo è centro di una grande varietà di bisogni</a:t>
            </a:r>
          </a:p>
          <a:p>
            <a:endParaRPr lang="it-IT">
              <a:solidFill>
                <a:srgbClr val="FC1C04"/>
              </a:solidFill>
            </a:endParaRPr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304800" y="5638800"/>
            <a:ext cx="8647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FC1C04"/>
                </a:solidFill>
              </a:rPr>
              <a:t>I beni si dicono economici perché possiedono la caratteristica dell’utilità </a:t>
            </a:r>
          </a:p>
          <a:p>
            <a:pPr algn="ctr"/>
            <a:endParaRPr lang="it-IT">
              <a:solidFill>
                <a:srgbClr val="FC1C04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it-IT"/>
              <a:t>università Parthenope</a:t>
            </a:r>
          </a:p>
        </p:txBody>
      </p:sp>
      <p:sp>
        <p:nvSpPr>
          <p:cNvPr id="2458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Attività economica</a:t>
            </a:r>
          </a:p>
        </p:txBody>
      </p:sp>
      <p:sp>
        <p:nvSpPr>
          <p:cNvPr id="245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620000" cy="4114800"/>
          </a:xfrm>
        </p:spPr>
        <p:txBody>
          <a:bodyPr/>
          <a:lstStyle/>
          <a:p>
            <a:pPr algn="ctr" eaLnBrk="1" hangingPunct="1"/>
            <a:r>
              <a:rPr lang="it-IT" dirty="0"/>
              <a:t>L’attività economica indica un processo attraverso cui delle risorse, scarse per definizione, sono combinate per ottenere dei beni e dei servizi atti a soddisfare dei particolari bisogni.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it-IT" dirty="0"/>
              <a:t>università Parthenope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L’azienda…</a:t>
            </a:r>
          </a:p>
        </p:txBody>
      </p:sp>
      <p:sp>
        <p:nvSpPr>
          <p:cNvPr id="2970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153400" cy="2667000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Wingdings" charset="2"/>
              <a:buNone/>
            </a:pPr>
            <a:r>
              <a:rPr lang="it-IT" b="1" dirty="0">
                <a:latin typeface="Times New Roman" charset="0"/>
              </a:rPr>
              <a:t>In quella che chiamiamo azienda, più individui pongono in essere un’attività di produzione</a:t>
            </a:r>
            <a:r>
              <a:rPr lang="it-IT" b="1" dirty="0"/>
              <a:t> </a:t>
            </a:r>
            <a:r>
              <a:rPr lang="it-IT" b="1" dirty="0">
                <a:latin typeface="Times New Roman" charset="0"/>
              </a:rPr>
              <a:t>economica per il perseguimento di un fine che singolarmente non sarebbero in grado di realizzare.</a:t>
            </a:r>
          </a:p>
          <a:p>
            <a:pPr eaLnBrk="1" hangingPunct="1">
              <a:buFont typeface="Wingdings" charset="2"/>
              <a:buNone/>
            </a:pPr>
            <a:endParaRPr lang="it-IT" i="1" dirty="0">
              <a:latin typeface="Times New Roman" charset="0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it-IT"/>
              <a:t>università Parthenope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24800" cy="1600200"/>
          </a:xfrm>
        </p:spPr>
        <p:txBody>
          <a:bodyPr/>
          <a:lstStyle/>
          <a:p>
            <a:pPr eaLnBrk="1" hangingPunct="1"/>
            <a:r>
              <a:rPr lang="it-IT" sz="4400">
                <a:solidFill>
                  <a:srgbClr val="00007F"/>
                </a:solidFill>
              </a:rPr>
              <a:t>La trasformazione</a:t>
            </a:r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1752600"/>
          </a:xfrm>
        </p:spPr>
        <p:txBody>
          <a:bodyPr/>
          <a:lstStyle/>
          <a:p>
            <a:pPr eaLnBrk="1" hangingPunct="1"/>
            <a:r>
              <a:rPr lang="it-IT" dirty="0">
                <a:latin typeface="Arial Narrow" charset="0"/>
              </a:rPr>
              <a:t>Attività che consente il mutamento di stato degli input in output, oppure il loro trasferimento nello spazio o nel tempo.</a:t>
            </a:r>
          </a:p>
          <a:p>
            <a:pPr eaLnBrk="1" hangingPunct="1">
              <a:buFont typeface="Wingdings" charset="2"/>
              <a:buNone/>
            </a:pPr>
            <a:endParaRPr lang="it-IT" sz="2400" dirty="0">
              <a:solidFill>
                <a:srgbClr val="00007F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467600" cy="1600200"/>
          </a:xfrm>
        </p:spPr>
        <p:txBody>
          <a:bodyPr/>
          <a:lstStyle/>
          <a:p>
            <a:pPr eaLnBrk="1" hangingPunct="1"/>
            <a:r>
              <a:rPr lang="it-IT" sz="4400" dirty="0">
                <a:solidFill>
                  <a:srgbClr val="00007F"/>
                </a:solidFill>
              </a:rPr>
              <a:t>La funzione caratteristica:</a:t>
            </a:r>
            <a:br>
              <a:rPr lang="it-IT" sz="4400" dirty="0">
                <a:solidFill>
                  <a:srgbClr val="00007F"/>
                </a:solidFill>
              </a:rPr>
            </a:br>
            <a:r>
              <a:rPr lang="it-IT" sz="4400" dirty="0">
                <a:solidFill>
                  <a:srgbClr val="00007F"/>
                </a:solidFill>
              </a:rPr>
              <a:t>produzione economica</a:t>
            </a:r>
          </a:p>
        </p:txBody>
      </p:sp>
      <p:sp>
        <p:nvSpPr>
          <p:cNvPr id="337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519864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b="1" dirty="0">
                <a:latin typeface="Arial Narrow" charset="0"/>
              </a:rPr>
              <a:t>Attività di trasformazione </a:t>
            </a:r>
            <a:r>
              <a:rPr lang="it-IT" b="1" dirty="0" err="1">
                <a:latin typeface="Arial Narrow" charset="0"/>
              </a:rPr>
              <a:t>fisico-tecnica</a:t>
            </a:r>
            <a:r>
              <a:rPr lang="it-IT" b="1" dirty="0">
                <a:latin typeface="Arial Narrow" charset="0"/>
              </a:rPr>
              <a:t> (produzione in senso stretto) o spazio-temporale, accrescimento di utilità e scambio.</a:t>
            </a:r>
          </a:p>
        </p:txBody>
      </p:sp>
      <p:sp>
        <p:nvSpPr>
          <p:cNvPr id="33799" name="AutoShape 8"/>
          <p:cNvSpPr>
            <a:spLocks noChangeArrowheads="1"/>
          </p:cNvSpPr>
          <p:nvPr/>
        </p:nvSpPr>
        <p:spPr bwMode="auto">
          <a:xfrm>
            <a:off x="323528" y="3789040"/>
            <a:ext cx="2590800" cy="1447800"/>
          </a:xfrm>
          <a:prstGeom prst="cloudCallout">
            <a:avLst>
              <a:gd name="adj1" fmla="val -56616"/>
              <a:gd name="adj2" fmla="val 5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09600" y="4114800"/>
            <a:ext cx="222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Arial Narrow" charset="0"/>
              </a:rPr>
              <a:t>Accrescimento </a:t>
            </a:r>
          </a:p>
          <a:p>
            <a:r>
              <a:rPr lang="it-IT" dirty="0">
                <a:solidFill>
                  <a:schemeClr val="tx1"/>
                </a:solidFill>
                <a:latin typeface="Arial Narrow" charset="0"/>
              </a:rPr>
              <a:t>di utilità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059832" y="3789040"/>
            <a:ext cx="5867400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000" dirty="0">
                <a:solidFill>
                  <a:srgbClr val="00007F"/>
                </a:solidFill>
                <a:latin typeface="Arial Narrow" charset="0"/>
                <a:ea typeface="MS Gothic" pitchFamily="49" charset="-128"/>
                <a:cs typeface="MS Gothic" pitchFamily="49" charset="-128"/>
              </a:rPr>
              <a:t>Nella trasformazione di input in output deve realizzarsi: </a:t>
            </a:r>
          </a:p>
          <a:p>
            <a:pPr eaLnBrk="0" hangingPunct="0">
              <a:spcBef>
                <a:spcPts val="8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7F"/>
                </a:solidFill>
                <a:latin typeface="Arial Narrow" charset="0"/>
                <a:ea typeface="MS Gothic" pitchFamily="49" charset="-128"/>
                <a:cs typeface="MS Gothic" pitchFamily="49" charset="-128"/>
              </a:rPr>
              <a:t>per l’utente finale, un accrescimento di utilità</a:t>
            </a:r>
          </a:p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sz="2000" dirty="0">
                <a:solidFill>
                  <a:srgbClr val="00007F"/>
                </a:solidFill>
                <a:latin typeface="Arial Narrow" charset="0"/>
                <a:ea typeface="MS Gothic" pitchFamily="49" charset="-128"/>
                <a:cs typeface="MS Gothic" pitchFamily="49" charset="-128"/>
              </a:rPr>
              <a:t>per le aziende che scambiano l’output sul mercato, il conseguimento di un corrispettivo in denaro (prezzo) remunerativo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FD4256-E909-CF8D-FCF8-D9C5F16389A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94E5A9-BA6D-44A1-A59A-5B6D705B906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51202" name="Picture 2" descr="Risultati immagini per catena di montaggio">
            <a:extLst>
              <a:ext uri="{FF2B5EF4-FFF2-40B4-BE49-F238E27FC236}">
                <a16:creationId xmlns:a16="http://schemas.microsoft.com/office/drawing/2014/main" id="{C79CD43B-B4F0-548D-E0FE-D69B8F6B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1" y="110787"/>
            <a:ext cx="3022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Se volete capire come sta cambiando il mondo, guardate Tempi Moderni di  Charlie Chaplin - Centodieci">
            <a:extLst>
              <a:ext uri="{FF2B5EF4-FFF2-40B4-BE49-F238E27FC236}">
                <a16:creationId xmlns:a16="http://schemas.microsoft.com/office/drawing/2014/main" id="{D1793368-34B2-FFC1-329D-54C78D21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27" y="642903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67EBF8-78CA-00D1-E521-8ED88A7BE0F1}"/>
              </a:ext>
            </a:extLst>
          </p:cNvPr>
          <p:cNvSpPr txBox="1"/>
          <p:nvPr/>
        </p:nvSpPr>
        <p:spPr>
          <a:xfrm>
            <a:off x="3439772" y="2866553"/>
            <a:ext cx="54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https://www.youtube.com/watch?v=naXCAyNw-7w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CD4563-66DE-6D4C-7464-DF383E828837}"/>
              </a:ext>
            </a:extLst>
          </p:cNvPr>
          <p:cNvSpPr txBox="1"/>
          <p:nvPr/>
        </p:nvSpPr>
        <p:spPr>
          <a:xfrm>
            <a:off x="3824518" y="182871"/>
            <a:ext cx="492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Tempi moderni 1936 – La catena di montaggio</a:t>
            </a:r>
          </a:p>
        </p:txBody>
      </p:sp>
      <p:pic>
        <p:nvPicPr>
          <p:cNvPr id="10" name="Picture 1" descr="page26image38441856">
            <a:extLst>
              <a:ext uri="{FF2B5EF4-FFF2-40B4-BE49-F238E27FC236}">
                <a16:creationId xmlns:a16="http://schemas.microsoft.com/office/drawing/2014/main" id="{DCCDCB23-C614-4509-D5B4-7DA5C094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2" y="4171684"/>
            <a:ext cx="4172007" cy="26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622B32-9D40-DA50-FBA9-1291DB547314}"/>
              </a:ext>
            </a:extLst>
          </p:cNvPr>
          <p:cNvSpPr txBox="1"/>
          <p:nvPr/>
        </p:nvSpPr>
        <p:spPr>
          <a:xfrm>
            <a:off x="4646267" y="4631471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Smart </a:t>
            </a:r>
            <a:r>
              <a:rPr lang="it-IT" dirty="0" err="1"/>
              <a:t>collaboration</a:t>
            </a:r>
            <a:r>
              <a:rPr lang="it-IT" dirty="0"/>
              <a:t> secondo Apple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880785-1830-7933-EC70-1C6D99B32791}"/>
              </a:ext>
            </a:extLst>
          </p:cNvPr>
          <p:cNvSpPr txBox="1"/>
          <p:nvPr/>
        </p:nvSpPr>
        <p:spPr>
          <a:xfrm>
            <a:off x="4238164" y="5090853"/>
            <a:ext cx="4793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hlinkClick r:id="rId6"/>
              </a:rPr>
              <a:t>https://www.youtube.com/watch?v=G9TdA8d5aaU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2101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it-IT"/>
              <a:t>università Parthenope</a:t>
            </a: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019800" cy="1600200"/>
          </a:xfrm>
        </p:spPr>
        <p:txBody>
          <a:bodyPr/>
          <a:lstStyle/>
          <a:p>
            <a:pPr eaLnBrk="1" hangingPunct="1"/>
            <a:r>
              <a:rPr lang="it-IT"/>
              <a:t>Possibili domande di esame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2188840"/>
          </a:xfrm>
        </p:spPr>
        <p:txBody>
          <a:bodyPr/>
          <a:lstStyle/>
          <a:p>
            <a:pPr eaLnBrk="1" hangingPunct="1"/>
            <a:r>
              <a:rPr lang="it-IT" dirty="0"/>
              <a:t>L’attività economica</a:t>
            </a:r>
          </a:p>
          <a:p>
            <a:pPr eaLnBrk="1" hangingPunct="1"/>
            <a:r>
              <a:rPr lang="it-IT" dirty="0"/>
              <a:t>Il concetto di azienda</a:t>
            </a:r>
          </a:p>
          <a:p>
            <a:pPr eaLnBrk="1" hangingPunct="1"/>
            <a:r>
              <a:rPr lang="it-IT" dirty="0"/>
              <a:t>Il concetto di organizzazione</a:t>
            </a:r>
          </a:p>
        </p:txBody>
      </p:sp>
      <p:graphicFrame>
        <p:nvGraphicFramePr>
          <p:cNvPr id="35842" name="Object 0"/>
          <p:cNvGraphicFramePr>
            <a:graphicFrameLocks noChangeAspect="1"/>
          </p:cNvGraphicFramePr>
          <p:nvPr/>
        </p:nvGraphicFramePr>
        <p:xfrm>
          <a:off x="0" y="4495800"/>
          <a:ext cx="2895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Fotografia Photo Editor" r:id="rId2" imgW="1142857" imgH="857143" progId="">
                  <p:embed/>
                </p:oleObj>
              </mc:Choice>
              <mc:Fallback>
                <p:oleObj name="Fotografia Photo Editor" r:id="rId2" imgW="1142857" imgH="857143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895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14937" y="1991320"/>
            <a:ext cx="2982516" cy="4054078"/>
            <a:chOff x="0" y="0"/>
            <a:chExt cx="334" cy="454"/>
          </a:xfrm>
        </p:grpSpPr>
        <p:pic>
          <p:nvPicPr>
            <p:cNvPr id="10242" name="Picture 2" descr="Miner-2-Mario-Supulveda-greets-Chilean-prez.jpg"/>
            <p:cNvPicPr>
              <a:picLocks noChangeAspect="1"/>
            </p:cNvPicPr>
            <p:nvPr/>
          </p:nvPicPr>
          <p:blipFill>
            <a:blip r:embed="rId2" cstate="print"/>
            <a:srcRect l="19145" r="19011"/>
            <a:stretch>
              <a:fillRect/>
            </a:stretch>
          </p:blipFill>
          <p:spPr bwMode="auto">
            <a:xfrm>
              <a:off x="5" y="4"/>
              <a:ext cx="323" cy="431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10243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4" cy="454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714500"/>
          </a:xfrm>
        </p:spPr>
        <p:txBody>
          <a:bodyPr lIns="0" tIns="0" rIns="0" bIns="0"/>
          <a:lstStyle/>
          <a:p>
            <a:pPr>
              <a:buClr>
                <a:srgbClr val="414141"/>
              </a:buClr>
            </a:pPr>
            <a:r>
              <a:rPr lang="it-IT" sz="3700" dirty="0"/>
              <a:t>L'ORGANIZZAZIONE É UNA TENDENZA NATURALE DELL'UOMO</a:t>
            </a:r>
            <a:endParaRPr lang="it-IT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1946672"/>
            <a:ext cx="4277320" cy="4063008"/>
          </a:xfrm>
        </p:spPr>
        <p:txBody>
          <a:bodyPr lIns="0" tIns="0" rIns="0" bIns="0"/>
          <a:lstStyle/>
          <a:p>
            <a:pPr marL="177472" indent="-177472"/>
            <a:r>
              <a:rPr lang="it-IT" sz="2200" dirty="0"/>
              <a:t>“...Immediatamente ci siamo organizzati a lavorare in gruppo per cercare vie di uscita, per tenere l’area comune pulita e pattugliare la colonna per verificare la presenza di tentativi di soccorso...noi lavoravamo come un gruppo per tenere il morale alto delle persone, era importante tenersi occupati, svolgere il proprio lavoro e credere di essere salvati...”</a:t>
            </a:r>
          </a:p>
          <a:p>
            <a:pPr marL="177472" indent="-177472" algn="r"/>
            <a:r>
              <a:rPr lang="it-IT" sz="1100" i="1" dirty="0"/>
              <a:t>Intervista di Mario Sepulveda al “</a:t>
            </a:r>
            <a:r>
              <a:rPr lang="it-IT" sz="1100" i="1" dirty="0" err="1"/>
              <a:t>Daily</a:t>
            </a:r>
            <a:r>
              <a:rPr lang="it-IT" sz="1100" i="1" dirty="0"/>
              <a:t> Mail”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Like a rolling stone (1/7)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2049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it-IT" sz="27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Quattro uomini (Mr Blue, Mr Red, Mr White e Mr. Yellow) tornando a casa trovano l’unica via d’ingresso per accedere alla proprie abitazioni ostruita da un enorme masso. Il macigno è talmente grande che per spostarlo c’è bisogno dello sforzo e dalla collaborazione di tutti.</a:t>
            </a:r>
          </a:p>
          <a:p>
            <a:pPr>
              <a:lnSpc>
                <a:spcPct val="9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endParaRPr lang="it-IT" sz="2700" i="1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Domanda 1: Possiamo affermare di essere in presenza di un “problema organizzativo”? Perché? Che tipo di organizzazione immaginate possa essere sufficiente per risolvere questo problema?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000125" y="6215063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di Giuseppe Soda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(da C. Barnard, The Function of Executive, 1973).</a:t>
            </a:r>
          </a:p>
        </p:txBody>
      </p:sp>
      <p:sp>
        <p:nvSpPr>
          <p:cNvPr id="13317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2E8CB548-7F3E-42BE-9ED5-25D377AE7001}" type="slidenum">
              <a:rPr lang="it-IT">
                <a:latin typeface="Arial" pitchFamily="34" charset="0"/>
              </a:rPr>
              <a:pPr algn="l"/>
              <a:t>3</a:t>
            </a:fld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Like a rolling stone (2/7)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1116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it-IT" sz="28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Trovato l’accordo ci si rende subito conto che la sola forza umana non basta e che occorre integrarla con l’uso di alcuni strumenti. Il territorio nelle vicinanze è   molto ricco di legna per costruire delle leve, o di corde, ecc. Bisogna trovare una soluzione creativa....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3200" i="1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Domanda 2: Che tipo di processo decisionale immaginate in questa situazione?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000125" y="6215063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di Giuseppe Soda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(da C. Barnard, The Function of Executive, 1973).</a:t>
            </a:r>
          </a:p>
        </p:txBody>
      </p:sp>
      <p:sp>
        <p:nvSpPr>
          <p:cNvPr id="14341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3253336D-8154-4D5D-81CB-04163A7618C6}" type="slidenum">
              <a:rPr lang="it-IT">
                <a:latin typeface="Arial" pitchFamily="34" charset="0"/>
              </a:rPr>
              <a:pPr algn="l"/>
              <a:t>4</a:t>
            </a:fld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Like a rolling stone (3/7)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62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it-IT" sz="25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II gruppo di persone ha deciso di impiegare una leva per spostare il masso e di scavare la terra attorno al masso (non è proprio una decisione creativa, ma è sempre meglio di spingere tutti a mani nude). E’ stata trovata un leva di legno e un pezzo di metallo impiegabile come vanga. Adesso però occorre risolvere un altro problema: assegnare i compiti ai quattro malcapitati.</a:t>
            </a:r>
          </a:p>
          <a:p>
            <a:pPr>
              <a:lnSpc>
                <a:spcPct val="80000"/>
              </a:lnSpc>
              <a:spcBef>
                <a:spcPts val="62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endParaRPr lang="it-IT" sz="2500" i="1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spcBef>
                <a:spcPts val="62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Domanda 3: In base a quali ragionamenti è possibile assegnare i compiti alle diverse persone in modo da garantire il pieno successo della nostra organizzazione primitiva?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000125" y="6215063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di Giuseppe Soda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(da C. Barnard, The Function of Executive, 1973).</a:t>
            </a:r>
          </a:p>
        </p:txBody>
      </p:sp>
      <p:sp>
        <p:nvSpPr>
          <p:cNvPr id="15365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9883E829-0FB8-43BE-8940-712C1868F215}" type="slidenum">
              <a:rPr lang="it-IT">
                <a:latin typeface="Arial" pitchFamily="34" charset="0"/>
              </a:rPr>
              <a:pPr algn="l"/>
              <a:t>5</a:t>
            </a:fld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Like a rolling stone (4/7)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500188"/>
            <a:ext cx="82296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it-IT" sz="27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 è quindi deciso di capire meglio chi sono i protagonisti di questa storia: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 - Mr. White è un uomo molto forte e dotato di possenti braccia, ma è notoriamente un po’ scemo;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- Mr. Blue è invece molto grasso e poco agile; 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- Mr Yellow fa il manovale in un cantiere, è dotato di braccia possenti;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- Mr. Red è geometra al catasto, possiede scarse capacità fisiche ma è stimato e apprezzato da tutti  (anche perché è prima voce nel coro della parrocchia).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endParaRPr lang="it-IT" sz="2700" i="1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Domanda 4: A questo punto dovrebbe essere semplice assegnare compiti alle quattro persone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endParaRPr lang="it-IT" sz="24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000125" y="6215063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di Giuseppe Soda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(da C. Barnard, The Function of Executive, 1973).</a:t>
            </a:r>
          </a:p>
        </p:txBody>
      </p:sp>
      <p:sp>
        <p:nvSpPr>
          <p:cNvPr id="16389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23D0DA15-DE9D-4E0C-9398-C40D6CB186BE}" type="slidenum">
              <a:rPr lang="it-IT">
                <a:latin typeface="Arial" pitchFamily="34" charset="0"/>
              </a:rPr>
              <a:pPr algn="l"/>
              <a:t>6</a:t>
            </a:fld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Like a rolling stone (5/7)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it-IT" sz="24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La soluzione è convincente: Mr. Blue (il ciccione) muove un tronco d’albero come leva; Mr. Yellow (il manovale esperto) scava sotto il macigno con un pezzo di metallo trovato in zona; Mr. White (l’uomo alto e possente) spinge con le braccia il macigno e Mr. Red dà il tempo con la sua vociona verificando lo spostamento del masso.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4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Dopo diversi tentativi il masso non si è spostato di un centimetro e scoppia la bagarre “tu non spingi, tu non scavi, tu sbagli il tempo, tu non...”.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endParaRPr lang="it-IT" sz="2700" i="1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Domanda 5: Cosa succede nella nostra organizzazione primitiva? Eppure eravamo convinti di aver progettato un’organizzazione perfetta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000125" y="6215063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di Giuseppe Soda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(da C. Barnard, The Function of Executive, 1973).</a:t>
            </a:r>
          </a:p>
        </p:txBody>
      </p:sp>
      <p:sp>
        <p:nvSpPr>
          <p:cNvPr id="17413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9457DB4C-C039-49DF-8DEF-5AE12570AB5A}" type="slidenum">
              <a:rPr lang="it-IT">
                <a:latin typeface="Arial" pitchFamily="34" charset="0"/>
              </a:rPr>
              <a:pPr algn="l"/>
              <a:t>7</a:t>
            </a:fld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Like a rolling stone (6/7)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32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Ad un certo punto ci si accorge che Mr.White in realtà fa finta di spingere, pur essendo il più forte del gruppo. Il risultato della sua azione è nullo.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endParaRPr lang="it-IT" sz="3200" i="1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Domanda 6: Per quale ragione non è sufficiente che Mr. White possieda le capacità per svolgere efficacemente il compito che gli è stato affidato?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000125" y="6215063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di Giuseppe Soda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(da C. Barnard, The Function of Executive, 1973).</a:t>
            </a:r>
          </a:p>
        </p:txBody>
      </p:sp>
      <p:sp>
        <p:nvSpPr>
          <p:cNvPr id="18437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B499D84D-BADF-4F35-99E5-F4F9CF1F4C81}" type="slidenum">
              <a:rPr lang="it-IT">
                <a:latin typeface="Arial" pitchFamily="34" charset="0"/>
              </a:rPr>
              <a:pPr algn="l"/>
              <a:t>8</a:t>
            </a:fld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 dirty="0" err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Like</a:t>
            </a:r>
            <a:r>
              <a:rPr lang="it-IT" sz="4400" b="1" dirty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it-IT" sz="4400" b="1" dirty="0" err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rolling</a:t>
            </a:r>
            <a:r>
              <a:rPr lang="it-IT" sz="4400" b="1" dirty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dirty="0" err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stone</a:t>
            </a:r>
            <a:r>
              <a:rPr lang="it-IT" sz="4400" b="1" dirty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(7/</a:t>
            </a:r>
            <a:r>
              <a:rPr lang="it-IT" sz="4400" b="1" dirty="0" err="1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it-IT" sz="4400" b="1" dirty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285875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it-IT" sz="2700" i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Raggiunto l’accordo e convinto Mr. White (alcolizzato senza soldi e con una moglie che lo bastona di santa ragione) a spingere (naturalmente invitandolo a bere all’osteria una volta spostato il masso) ci si accorge che in realtà le case sono disposte in sequenza, la strada è stretta e per liberare tutte le case bisogna spingere il masso fino alla fine della strada. La prima casa è quella di Mr. White e preso atto di ciò Mr. Red interviene dicendo: “chi ci dice che una volta arrivati a casa di Mr. White egli non abbandoni lasciandoci nell’impossibilità di spostare ulteriormente il masso?”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it-IT" sz="27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	Domanda 7: Se ne deduce che l’organizzazione immaginata in precedenza non sia più efficace. Perché? Qual è il problema nascosto dietro le parole di Mr. Red?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000125" y="6215063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di Giuseppe Soda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(da C. Barnard, The Function of Executive, 1973).</a:t>
            </a:r>
          </a:p>
        </p:txBody>
      </p:sp>
      <p:sp>
        <p:nvSpPr>
          <p:cNvPr id="19461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E1BA5B89-1309-481F-AC03-5502E0BD51BA}" type="slidenum">
              <a:rPr lang="it-IT">
                <a:latin typeface="Arial" pitchFamily="34" charset="0"/>
              </a:rPr>
              <a:pPr algn="l"/>
              <a:t>9</a:t>
            </a:fld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1301</Words>
  <Application>Microsoft Macintosh PowerPoint</Application>
  <PresentationFormat>Presentazione su schermo (4:3)</PresentationFormat>
  <Paragraphs>127</Paragraphs>
  <Slides>17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 Narrow</vt:lpstr>
      <vt:lpstr>Times New Roman</vt:lpstr>
      <vt:lpstr>Calibri</vt:lpstr>
      <vt:lpstr>Arial</vt:lpstr>
      <vt:lpstr>Wingdings</vt:lpstr>
      <vt:lpstr>Tema di Office</vt:lpstr>
      <vt:lpstr>Fotografia Photo Editor</vt:lpstr>
      <vt:lpstr>Obiettivi </vt:lpstr>
      <vt:lpstr>L'ORGANIZZAZIONE É UNA TENDENZA NATURALE DELL'UOMO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L’attività economica: bisogni, consumo e produzione</vt:lpstr>
      <vt:lpstr>Attività economica</vt:lpstr>
      <vt:lpstr>L’azienda…</vt:lpstr>
      <vt:lpstr>La trasformazione</vt:lpstr>
      <vt:lpstr>La funzione caratteristica: produzione economica</vt:lpstr>
      <vt:lpstr>Presentazione standard di PowerPoint</vt:lpstr>
      <vt:lpstr>Possibili domande di esame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Organizzazione Aziendale</dc:title>
  <dc:creator>Domenico Salvatore</dc:creator>
  <cp:lastModifiedBy>Concetta Metallo</cp:lastModifiedBy>
  <cp:revision>84</cp:revision>
  <cp:lastPrinted>1601-01-01T00:00:00Z</cp:lastPrinted>
  <dcterms:created xsi:type="dcterms:W3CDTF">2014-02-11T10:43:59Z</dcterms:created>
  <dcterms:modified xsi:type="dcterms:W3CDTF">2022-09-21T10:24:44Z</dcterms:modified>
</cp:coreProperties>
</file>