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15"/>
  </p:notesMasterIdLst>
  <p:sldIdLst>
    <p:sldId id="318" r:id="rId2"/>
    <p:sldId id="305" r:id="rId3"/>
    <p:sldId id="306" r:id="rId4"/>
    <p:sldId id="307" r:id="rId5"/>
    <p:sldId id="308" r:id="rId6"/>
    <p:sldId id="309" r:id="rId7"/>
    <p:sldId id="310" r:id="rId8"/>
    <p:sldId id="312" r:id="rId9"/>
    <p:sldId id="313" r:id="rId10"/>
    <p:sldId id="314" r:id="rId11"/>
    <p:sldId id="315" r:id="rId12"/>
    <p:sldId id="317" r:id="rId13"/>
    <p:sldId id="319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3" autoAdjust="0"/>
  </p:normalViewPr>
  <p:slideViewPr>
    <p:cSldViewPr>
      <p:cViewPr>
        <p:scale>
          <a:sx n="300" d="100"/>
          <a:sy n="300" d="100"/>
        </p:scale>
        <p:origin x="-944" y="5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3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C32F8BA2-4BBF-4524-9D5C-5013EC0E95A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019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117B83E-8400-9A45-9D03-5D16F7CE5FA1}" type="slidenum">
              <a:rPr lang="it-IT"/>
              <a:pPr/>
              <a:t>1</a:t>
            </a:fld>
            <a:endParaRPr lang="it-IT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6360" y="8686362"/>
            <a:ext cx="2973242" cy="457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3238D8-A822-BA49-A843-5B24B2408BAF}" type="slidenum">
              <a:rPr lang="it-IT" sz="1200">
                <a:solidFill>
                  <a:srgbClr val="009999"/>
                </a:solidFill>
                <a:ea typeface="SimSun" charset="-122"/>
                <a:cs typeface="SimSun" charset="-122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009999"/>
              </a:solidFill>
              <a:ea typeface="SimSun" charset="-122"/>
              <a:cs typeface="SimSun" charset="-122"/>
            </a:endParaRPr>
          </a:p>
        </p:txBody>
      </p:sp>
      <p:sp>
        <p:nvSpPr>
          <p:cNvPr id="29700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970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14721" y="4343913"/>
            <a:ext cx="5030161" cy="4114361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>
              <a:latin typeface="Arial" charset="0"/>
              <a:ea typeface="SimSun" charset="-122"/>
              <a:cs typeface="SimSun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1D8E-E02B-4671-BAC2-0CF1A2FB4F5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99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68240-A49C-48AB-91B6-92E7F83FD00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83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8019-62D7-49BB-9DE9-1ECF57B38E2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19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7030A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94E5A9-BA6D-44A1-A59A-5B6D705B906C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59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46797-D39D-4A9D-B4D1-A12069B140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62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E11A0B-0E0E-4D11-B967-A11C041F4D12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61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452BFEC-0397-4B4A-822F-B9F31D162953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65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7A0443-997D-427E-B73A-BA3BED41BEF3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52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3BE4CDD-231F-4B82-BA4B-CBCB81A1E0A0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99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EA261FC-9E9C-47FA-9A10-9128ED7400E0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53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EF55-00A8-427C-BA74-A199539A1D0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62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28838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B6BCDD4-0755-4D3C-AE47-71318634550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Arial Unicode MS" pitchFamily="34" charset="-128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 anchor="ctr">
            <a:prstTxWarp prst="textNoShape">
              <a:avLst/>
            </a:prstTxWarp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220D2F7-242A-D240-9A9A-36834482E037}" type="slidenum">
              <a:rPr lang="it-IT" sz="1400">
                <a:solidFill>
                  <a:srgbClr val="009999"/>
                </a:solidFill>
                <a:latin typeface="Arial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40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895600" y="152400"/>
            <a:ext cx="6019800" cy="972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 anchor="ctr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800" b="1" dirty="0" smtClean="0">
                <a:solidFill>
                  <a:srgbClr val="336699"/>
                </a:solidFill>
                <a:latin typeface="Arial Narrow" charset="0"/>
              </a:rPr>
              <a:t>Obiettivi</a:t>
            </a:r>
            <a: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-128"/>
                <a:cs typeface="MS Gothic" pitchFamily="49" charset="-128"/>
              </a:rPr>
              <a:t/>
            </a:r>
            <a:br>
              <a:rPr lang="it-IT" sz="3200" b="1" dirty="0">
                <a:solidFill>
                  <a:srgbClr val="000000"/>
                </a:solidFill>
                <a:latin typeface="Arial" charset="0"/>
                <a:ea typeface="MS Gothic" pitchFamily="49" charset="-128"/>
                <a:cs typeface="MS Gothic" pitchFamily="49" charset="-128"/>
              </a:rPr>
            </a:br>
            <a:endParaRPr lang="it-IT" sz="3200" b="1" dirty="0">
              <a:solidFill>
                <a:srgbClr val="000000"/>
              </a:solidFill>
              <a:latin typeface="Arial" charset="0"/>
              <a:ea typeface="MS Gothic" pitchFamily="49" charset="-128"/>
              <a:cs typeface="MS Gothic" pitchFamily="49" charset="-128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2627784" y="1340768"/>
            <a:ext cx="6096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>
            <a:prstTxWarp prst="textNoShape">
              <a:avLst/>
            </a:prstTxWarp>
          </a:bodyPr>
          <a:lstStyle/>
          <a:p>
            <a:pPr marL="342900" indent="-339725">
              <a:spcBef>
                <a:spcPts val="700"/>
              </a:spcBef>
              <a:buClrTx/>
              <a:buSzPct val="6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it-IT" sz="2800" dirty="0">
              <a:solidFill>
                <a:srgbClr val="009999"/>
              </a:solidFill>
              <a:latin typeface="Arial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 smtClean="0">
                <a:solidFill>
                  <a:srgbClr val="009999"/>
                </a:solidFill>
                <a:latin typeface="Arial" charset="0"/>
              </a:rPr>
              <a:t>Quali sono le parti dell’organizzazione</a:t>
            </a:r>
            <a:r>
              <a:rPr lang="it-IT" sz="2800" dirty="0" smtClean="0">
                <a:solidFill>
                  <a:srgbClr val="009999"/>
                </a:solidFill>
              </a:rPr>
              <a:t>? </a:t>
            </a:r>
            <a:endParaRPr lang="it-IT" sz="2800" dirty="0">
              <a:solidFill>
                <a:srgbClr val="009999"/>
              </a:solidFill>
              <a:latin typeface="Arial" charset="0"/>
            </a:endParaRP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 smtClean="0">
                <a:solidFill>
                  <a:srgbClr val="009999"/>
                </a:solidFill>
              </a:rPr>
              <a:t>Cos’è l’accentramento/decentramento?</a:t>
            </a:r>
          </a:p>
          <a:p>
            <a:pPr marL="342900" indent="-339725">
              <a:spcBef>
                <a:spcPts val="700"/>
              </a:spcBef>
              <a:buClr>
                <a:srgbClr val="FF9966"/>
              </a:buClr>
              <a:buSzPct val="60000"/>
              <a:buFont typeface="Wingdings" charset="2"/>
              <a:buChar char="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it-IT" sz="2800" dirty="0" smtClean="0">
                <a:solidFill>
                  <a:srgbClr val="009999"/>
                </a:solidFill>
              </a:rPr>
              <a:t>Cos’è la linea gerarchica? </a:t>
            </a:r>
            <a:endParaRPr lang="it-IT" sz="2800" dirty="0">
              <a:solidFill>
                <a:srgbClr val="009999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Lunghezza della linea gerarchica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3251200" cy="7493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/>
              <a:t>Struttura verticale</a:t>
            </a:r>
          </a:p>
        </p:txBody>
      </p:sp>
      <p:sp>
        <p:nvSpPr>
          <p:cNvPr id="4" name="Triangolo isoscele 3"/>
          <p:cNvSpPr/>
          <p:nvPr/>
        </p:nvSpPr>
        <p:spPr>
          <a:xfrm>
            <a:off x="900113" y="2924175"/>
            <a:ext cx="2951162" cy="280828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1908175" y="3789363"/>
            <a:ext cx="93503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603375" y="4421188"/>
            <a:ext cx="151288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244600" y="5141913"/>
            <a:ext cx="230346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5281613" y="1573213"/>
            <a:ext cx="32512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it-IT" sz="3200">
                <a:solidFill>
                  <a:srgbClr val="000000"/>
                </a:solidFill>
                <a:latin typeface="Calibri" charset="0"/>
              </a:rPr>
              <a:t>Struttura piatta</a:t>
            </a:r>
          </a:p>
        </p:txBody>
      </p:sp>
      <p:sp>
        <p:nvSpPr>
          <p:cNvPr id="13" name="Triangolo isoscele 12"/>
          <p:cNvSpPr/>
          <p:nvPr/>
        </p:nvSpPr>
        <p:spPr>
          <a:xfrm>
            <a:off x="4859338" y="4365625"/>
            <a:ext cx="3744912" cy="136683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5580063" y="5235575"/>
            <a:ext cx="230505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572000" y="1989138"/>
            <a:ext cx="0" cy="43926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Numero di livelli gerarchici</a:t>
            </a:r>
          </a:p>
        </p:txBody>
      </p:sp>
      <p:graphicFrame>
        <p:nvGraphicFramePr>
          <p:cNvPr id="4" name="Segnaposto contenuto 5"/>
          <p:cNvGraphicFramePr>
            <a:graphicFrameLocks noGrp="1"/>
          </p:cNvGraphicFramePr>
          <p:nvPr>
            <p:ph idx="1"/>
          </p:nvPr>
        </p:nvGraphicFramePr>
        <p:xfrm>
          <a:off x="468313" y="2565400"/>
          <a:ext cx="8229600" cy="23002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Vantaggi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Svantaggi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Elaborazione informazioni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Rigidità e difficoltà di risposta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Coordinamento e controllo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Elevati costi di struttura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Percorsi carriera articolati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Problemi di comunicazione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 bwMode="auto">
          <a:xfrm>
            <a:off x="539750" y="1341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it-IT" sz="2800" dirty="0">
                <a:solidFill>
                  <a:srgbClr val="000000"/>
                </a:solidFill>
                <a:latin typeface="Calibri" charset="0"/>
              </a:rPr>
              <a:t>Un elevato numero di livelli gerarchici produce: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it-IT"/>
              <a:t>Articolazione organi di </a:t>
            </a:r>
            <a:r>
              <a:rPr lang="it-IT" i="1"/>
              <a:t>line</a:t>
            </a:r>
            <a:r>
              <a:rPr lang="it-IT"/>
              <a:t> e di staff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it-IT"/>
              <a:t>Organi di</a:t>
            </a:r>
            <a:r>
              <a:rPr lang="it-IT" i="1"/>
              <a:t> line </a:t>
            </a:r>
            <a:r>
              <a:rPr lang="it-IT"/>
              <a:t>e organi di staff</a:t>
            </a:r>
          </a:p>
          <a:p>
            <a:pPr algn="ctr">
              <a:buFont typeface="Arial" charset="0"/>
              <a:buNone/>
            </a:pPr>
            <a:endParaRPr lang="it-IT"/>
          </a:p>
          <a:p>
            <a:pPr algn="just">
              <a:buFont typeface="Arial" charset="0"/>
              <a:buNone/>
            </a:pPr>
            <a:r>
              <a:rPr lang="it-IT" sz="2800"/>
              <a:t>Organi di line: attività primary task o core business</a:t>
            </a:r>
          </a:p>
          <a:p>
            <a:pPr algn="just">
              <a:buFont typeface="Arial" charset="0"/>
              <a:buNone/>
            </a:pPr>
            <a:endParaRPr lang="it-IT" sz="2800"/>
          </a:p>
          <a:p>
            <a:pPr algn="just">
              <a:buFont typeface="Arial" charset="0"/>
              <a:buNone/>
            </a:pPr>
            <a:r>
              <a:rPr lang="it-IT" sz="2800"/>
              <a:t>Organi di staff: attività di supporto e consulenza</a:t>
            </a:r>
          </a:p>
          <a:p>
            <a:pPr algn="just">
              <a:buFont typeface="Arial" charset="0"/>
              <a:buNone/>
            </a:pPr>
            <a:endParaRPr lang="it-IT" sz="2800"/>
          </a:p>
          <a:p>
            <a:pPr algn="just">
              <a:buFont typeface="Arial" charset="0"/>
              <a:buNone/>
            </a:pPr>
            <a:endParaRPr lang="it-IT" sz="2800"/>
          </a:p>
          <a:p>
            <a:pPr algn="ctr">
              <a:buFont typeface="Arial" charset="0"/>
              <a:buNone/>
            </a:pPr>
            <a:r>
              <a:rPr lang="it-IT" sz="2800"/>
              <a:t>Make or buy?</a:t>
            </a:r>
          </a:p>
          <a:p>
            <a:pPr algn="ctr">
              <a:buFont typeface="Arial" charset="0"/>
              <a:buNone/>
            </a:pPr>
            <a:r>
              <a:rPr lang="it-IT" sz="2400"/>
              <a:t>(Vedi Williamson)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067175" y="4652963"/>
            <a:ext cx="936625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019800" cy="1600200"/>
          </a:xfrm>
        </p:spPr>
        <p:txBody>
          <a:bodyPr/>
          <a:lstStyle/>
          <a:p>
            <a:pPr eaLnBrk="1" hangingPunct="1"/>
            <a:r>
              <a:rPr lang="it-IT" dirty="0" smtClean="0"/>
              <a:t>Possibili domande di esame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Le 5 parti dell’organizzazione</a:t>
            </a:r>
            <a:endParaRPr lang="it-IT" dirty="0"/>
          </a:p>
          <a:p>
            <a:pPr>
              <a:defRPr/>
            </a:pPr>
            <a:r>
              <a:rPr lang="it-IT" dirty="0" smtClean="0"/>
              <a:t>Il grado di accentramento/decentramento</a:t>
            </a:r>
          </a:p>
          <a:p>
            <a:pPr>
              <a:defRPr/>
            </a:pPr>
            <a:r>
              <a:rPr lang="it-IT" dirty="0" smtClean="0"/>
              <a:t>La linea gerarchica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0" y="4495800"/>
          <a:ext cx="2895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Fotografia Photo Editor" r:id="rId3" imgW="1142857" imgH="857143" progId="">
                  <p:embed/>
                </p:oleObj>
              </mc:Choice>
              <mc:Fallback>
                <p:oleObj name="Fotografia Photo Editor" r:id="rId3" imgW="1142857" imgH="857143" progId="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95800"/>
                        <a:ext cx="28956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16013" y="1412875"/>
          <a:ext cx="6769100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PHOTO-PAINT Immagine" r:id="rId3" imgW="4235294" imgH="3679221" progId="">
                  <p:embed/>
                </p:oleObj>
              </mc:Choice>
              <mc:Fallback>
                <p:oleObj name="PHOTO-PAINT Immagine" r:id="rId3" imgW="4235294" imgH="3679221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12875"/>
                        <a:ext cx="6769100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it-IT" sz="4400" dirty="0">
                <a:solidFill>
                  <a:srgbClr val="000000"/>
                </a:solidFill>
                <a:latin typeface="Calibri" charset="0"/>
              </a:rPr>
              <a:t>Le </a:t>
            </a:r>
            <a:r>
              <a:rPr lang="it-IT" sz="4400" dirty="0" err="1">
                <a:solidFill>
                  <a:srgbClr val="000000"/>
                </a:solidFill>
                <a:latin typeface="Calibri" charset="0"/>
              </a:rPr>
              <a:t>5</a:t>
            </a:r>
            <a:r>
              <a:rPr lang="it-IT" sz="4400" dirty="0">
                <a:solidFill>
                  <a:srgbClr val="000000"/>
                </a:solidFill>
                <a:latin typeface="Calibri" charset="0"/>
              </a:rPr>
              <a:t> parti dell’organizzazione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Specializzazione verticale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r>
              <a:rPr lang="it-IT"/>
              <a:t> Il grado di accentramento/decentramento</a:t>
            </a:r>
          </a:p>
          <a:p>
            <a:endParaRPr lang="it-IT"/>
          </a:p>
          <a:p>
            <a:r>
              <a:rPr lang="it-IT"/>
              <a:t> Lunghezza della linea gerarchica</a:t>
            </a:r>
          </a:p>
          <a:p>
            <a:endParaRPr lang="it-IT"/>
          </a:p>
          <a:p>
            <a:r>
              <a:rPr lang="it-IT"/>
              <a:t> Articolazione organi di </a:t>
            </a:r>
            <a:r>
              <a:rPr lang="it-IT" i="1"/>
              <a:t>line</a:t>
            </a:r>
            <a:r>
              <a:rPr lang="it-IT"/>
              <a:t> e di staff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it-IT"/>
              <a:t>Grado di accentramento/decentramento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457200" y="1423988"/>
            <a:ext cx="8229600" cy="45259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it-IT"/>
              <a:t>Riguarda la distribuzione dell’autorità decisionale tra i diversi attori organizzativi</a:t>
            </a:r>
          </a:p>
          <a:p>
            <a:pPr algn="just">
              <a:buFont typeface="Arial" charset="0"/>
              <a:buNone/>
            </a:pPr>
            <a:endParaRPr lang="it-IT"/>
          </a:p>
          <a:p>
            <a:pPr algn="just">
              <a:buFont typeface="Arial" charset="0"/>
              <a:buNone/>
            </a:pPr>
            <a:r>
              <a:rPr lang="it-IT"/>
              <a:t>Struttura accentrata: poche persone molto potere. Potere decisionale limitato al vertice strategico.</a:t>
            </a:r>
          </a:p>
          <a:p>
            <a:pPr algn="just">
              <a:buFont typeface="Arial" charset="0"/>
              <a:buNone/>
            </a:pPr>
            <a:endParaRPr lang="it-IT"/>
          </a:p>
          <a:p>
            <a:pPr algn="just">
              <a:buFont typeface="Arial" charset="0"/>
              <a:buNone/>
            </a:pPr>
            <a:r>
              <a:rPr lang="it-IT"/>
              <a:t>Struttura decentrata: molte persone poco potere. Potere decisionale esteso ai livelli inferiori.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Grado di accentramento/decentramento</a:t>
            </a:r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5288" y="1844675"/>
          <a:ext cx="5400675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PHOTO-PAINT Immagine" r:id="rId3" imgW="4235294" imgH="3679221" progId="">
                  <p:embed/>
                </p:oleObj>
              </mc:Choice>
              <mc:Fallback>
                <p:oleObj name="PHOTO-PAINT Immagine" r:id="rId3" imgW="4235294" imgH="3679221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5400675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in giù 10"/>
          <p:cNvSpPr/>
          <p:nvPr/>
        </p:nvSpPr>
        <p:spPr>
          <a:xfrm rot="5400000">
            <a:off x="4500563" y="2708275"/>
            <a:ext cx="431800" cy="2736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053" name="CasellaDiTesto 12"/>
          <p:cNvSpPr txBox="1">
            <a:spLocks noChangeArrowheads="1"/>
          </p:cNvSpPr>
          <p:nvPr/>
        </p:nvSpPr>
        <p:spPr bwMode="auto">
          <a:xfrm>
            <a:off x="6300788" y="3860800"/>
            <a:ext cx="2151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rgbClr val="000000"/>
                </a:solidFill>
              </a:rPr>
              <a:t>Poco sviluppata</a:t>
            </a:r>
          </a:p>
        </p:txBody>
      </p:sp>
      <p:sp>
        <p:nvSpPr>
          <p:cNvPr id="2054" name="CasellaDiTesto 13"/>
          <p:cNvSpPr txBox="1">
            <a:spLocks noChangeArrowheads="1"/>
          </p:cNvSpPr>
          <p:nvPr/>
        </p:nvSpPr>
        <p:spPr bwMode="auto">
          <a:xfrm>
            <a:off x="1400175" y="1412875"/>
            <a:ext cx="360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800" b="1"/>
              <a:t>Struttura accentrata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Grado di accentramento/decentramento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95288" y="1844675"/>
          <a:ext cx="5400675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PHOTO-PAINT Immagine" r:id="rId3" imgW="4235294" imgH="3679221" progId="">
                  <p:embed/>
                </p:oleObj>
              </mc:Choice>
              <mc:Fallback>
                <p:oleObj name="PHOTO-PAINT Immagine" r:id="rId3" imgW="4235294" imgH="3679221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5400675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in giù 10"/>
          <p:cNvSpPr/>
          <p:nvPr/>
        </p:nvSpPr>
        <p:spPr>
          <a:xfrm rot="5400000">
            <a:off x="4500563" y="2708275"/>
            <a:ext cx="431800" cy="2736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3077" name="CasellaDiTesto 12"/>
          <p:cNvSpPr txBox="1">
            <a:spLocks noChangeArrowheads="1"/>
          </p:cNvSpPr>
          <p:nvPr/>
        </p:nvSpPr>
        <p:spPr bwMode="auto">
          <a:xfrm>
            <a:off x="6300788" y="3860800"/>
            <a:ext cx="2205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rgbClr val="000000"/>
                </a:solidFill>
              </a:rPr>
              <a:t>Molto sviluppata</a:t>
            </a:r>
          </a:p>
        </p:txBody>
      </p:sp>
      <p:sp>
        <p:nvSpPr>
          <p:cNvPr id="3078" name="CasellaDiTesto 13"/>
          <p:cNvSpPr txBox="1">
            <a:spLocks noChangeArrowheads="1"/>
          </p:cNvSpPr>
          <p:nvPr/>
        </p:nvSpPr>
        <p:spPr bwMode="auto">
          <a:xfrm>
            <a:off x="1400175" y="1412875"/>
            <a:ext cx="362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800" b="1"/>
              <a:t>Struttura decentrata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Grado di accentramento/decentramento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95288" y="1557338"/>
            <a:ext cx="8353425" cy="3846512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3200" b="1" dirty="0">
                <a:solidFill>
                  <a:srgbClr val="000000"/>
                </a:solidFill>
              </a:rPr>
              <a:t>Accentro o decentro?</a:t>
            </a:r>
          </a:p>
          <a:p>
            <a:endParaRPr lang="it-IT" sz="3200" b="1" dirty="0">
              <a:solidFill>
                <a:srgbClr val="000000"/>
              </a:solidFill>
            </a:endParaRPr>
          </a:p>
          <a:p>
            <a:r>
              <a:rPr lang="it-IT" sz="2800" dirty="0">
                <a:solidFill>
                  <a:srgbClr val="000000"/>
                </a:solidFill>
              </a:rPr>
              <a:t>Decisioni</a:t>
            </a:r>
          </a:p>
          <a:p>
            <a:pPr algn="ctr"/>
            <a:endParaRPr lang="it-IT" sz="2400" b="1" dirty="0">
              <a:solidFill>
                <a:srgbClr val="000000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 charset="0"/>
              </a:rPr>
              <a:t>Numero di decisioni</a:t>
            </a:r>
          </a:p>
          <a:p>
            <a:pPr algn="just">
              <a:buFont typeface="Arial" charset="0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 charset="0"/>
              </a:rPr>
              <a:t>Contenuto delle decisioni</a:t>
            </a:r>
          </a:p>
          <a:p>
            <a:pPr algn="just">
              <a:buFont typeface="Arial" charset="0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 charset="0"/>
              </a:rPr>
              <a:t>Margine di discrezionalità</a:t>
            </a:r>
          </a:p>
          <a:p>
            <a:pPr algn="just">
              <a:buFont typeface="Arial" charset="0"/>
              <a:buChar char="•"/>
            </a:pPr>
            <a:r>
              <a:rPr lang="it-IT" sz="3200" dirty="0">
                <a:solidFill>
                  <a:srgbClr val="000000"/>
                </a:solidFill>
                <a:latin typeface="Calibri" charset="0"/>
              </a:rPr>
              <a:t>Processo decisionale</a:t>
            </a:r>
          </a:p>
        </p:txBody>
      </p:sp>
      <p:cxnSp>
        <p:nvCxnSpPr>
          <p:cNvPr id="9" name="Connettore 2 8"/>
          <p:cNvCxnSpPr>
            <a:cxnSpLocks noChangeShapeType="1"/>
          </p:cNvCxnSpPr>
          <p:nvPr/>
        </p:nvCxnSpPr>
        <p:spPr bwMode="auto">
          <a:xfrm>
            <a:off x="1403350" y="5908675"/>
            <a:ext cx="6408738" cy="0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1269" name="CasellaDiTesto 9"/>
          <p:cNvSpPr txBox="1">
            <a:spLocks noChangeArrowheads="1"/>
          </p:cNvSpPr>
          <p:nvPr/>
        </p:nvSpPr>
        <p:spPr bwMode="auto">
          <a:xfrm>
            <a:off x="539750" y="5908675"/>
            <a:ext cx="2619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rgbClr val="000000"/>
                </a:solidFill>
              </a:rPr>
              <a:t>Struttura accentrata</a:t>
            </a:r>
          </a:p>
        </p:txBody>
      </p:sp>
      <p:sp>
        <p:nvSpPr>
          <p:cNvPr id="11270" name="CasellaDiTesto 11"/>
          <p:cNvSpPr txBox="1">
            <a:spLocks noChangeArrowheads="1"/>
          </p:cNvSpPr>
          <p:nvPr/>
        </p:nvSpPr>
        <p:spPr bwMode="auto">
          <a:xfrm>
            <a:off x="5899150" y="5900738"/>
            <a:ext cx="2633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000" b="1" dirty="0">
                <a:solidFill>
                  <a:srgbClr val="000000"/>
                </a:solidFill>
              </a:rPr>
              <a:t>Struttura decentrata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it-IT"/>
              <a:t>Conseguenze </a:t>
            </a:r>
            <a:r>
              <a:rPr lang="it-IT" smtClean="0"/>
              <a:t>accentramento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68313" y="2205038"/>
          <a:ext cx="8229600" cy="32718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Vantaggi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Svantaggi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Maggiore coordinamento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Sovraccarico del vertice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Maggiore rapidità di risposta ai cambiamenti ambientali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Lentezza delle risposte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Minori problemi di potere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Minore responsabilizzazione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Minori costi di struttura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Sentiero carriera corto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Lunghezza della linea gerarchica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t-IT"/>
              <a:t>Indica il numero dei livelli gerarchici.</a:t>
            </a:r>
          </a:p>
          <a:p>
            <a:pPr>
              <a:buFont typeface="Arial" charset="0"/>
              <a:buNone/>
            </a:pPr>
            <a:endParaRPr lang="it-IT"/>
          </a:p>
          <a:p>
            <a:pPr>
              <a:buFont typeface="Arial" charset="0"/>
              <a:buNone/>
            </a:pPr>
            <a:r>
              <a:rPr lang="it-IT"/>
              <a:t>Struttura verticale: almeno 3 livelli gerarchici</a:t>
            </a:r>
          </a:p>
          <a:p>
            <a:pPr>
              <a:buFont typeface="Arial" charset="0"/>
              <a:buNone/>
            </a:pPr>
            <a:endParaRPr lang="it-IT"/>
          </a:p>
          <a:p>
            <a:pPr>
              <a:buFont typeface="Arial" charset="0"/>
              <a:buNone/>
            </a:pPr>
            <a:r>
              <a:rPr lang="it-IT"/>
              <a:t>Struttura piatta: 2 livelli gerarchici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290</Words>
  <Application>Microsoft Macintosh PowerPoint</Application>
  <PresentationFormat>Presentazione su schermo (4:3)</PresentationFormat>
  <Paragraphs>82</Paragraphs>
  <Slides>13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 Unicode MS</vt:lpstr>
      <vt:lpstr>Arial Narrow</vt:lpstr>
      <vt:lpstr>Calibri</vt:lpstr>
      <vt:lpstr>Tema di Office</vt:lpstr>
      <vt:lpstr>PHOTO-PAINT Immagine</vt:lpstr>
      <vt:lpstr>Fotografia Photo Editor</vt:lpstr>
      <vt:lpstr>Presentazione di PowerPoint</vt:lpstr>
      <vt:lpstr>Presentazione di PowerPoint</vt:lpstr>
      <vt:lpstr>Specializzazione verticale</vt:lpstr>
      <vt:lpstr>Grado di accentramento/decentramento</vt:lpstr>
      <vt:lpstr>Grado di accentramento/decentramento</vt:lpstr>
      <vt:lpstr>Grado di accentramento/decentramento</vt:lpstr>
      <vt:lpstr>Grado di accentramento/decentramento</vt:lpstr>
      <vt:lpstr>Conseguenze accentramento</vt:lpstr>
      <vt:lpstr>Lunghezza della linea gerarchica</vt:lpstr>
      <vt:lpstr>Lunghezza della linea gerarchica</vt:lpstr>
      <vt:lpstr>Numero di livelli gerarchici</vt:lpstr>
      <vt:lpstr>Articolazione organi di line e di staff</vt:lpstr>
      <vt:lpstr>Possibili domande di esame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Organizzazione Aziendale</dc:title>
  <dc:creator>Domenico Salvatore</dc:creator>
  <cp:lastModifiedBy>ewqr </cp:lastModifiedBy>
  <cp:revision>121</cp:revision>
  <cp:lastPrinted>1601-01-01T00:00:00Z</cp:lastPrinted>
  <dcterms:created xsi:type="dcterms:W3CDTF">2014-01-29T14:09:32Z</dcterms:created>
  <dcterms:modified xsi:type="dcterms:W3CDTF">2021-10-27T13:20:31Z</dcterms:modified>
</cp:coreProperties>
</file>