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20"/>
  </p:notesMasterIdLst>
  <p:sldIdLst>
    <p:sldId id="305" r:id="rId2"/>
    <p:sldId id="294" r:id="rId3"/>
    <p:sldId id="295" r:id="rId4"/>
    <p:sldId id="296" r:id="rId5"/>
    <p:sldId id="636" r:id="rId6"/>
    <p:sldId id="297" r:id="rId7"/>
    <p:sldId id="634" r:id="rId8"/>
    <p:sldId id="299" r:id="rId9"/>
    <p:sldId id="300" r:id="rId10"/>
    <p:sldId id="301" r:id="rId11"/>
    <p:sldId id="303" r:id="rId12"/>
    <p:sldId id="3251" r:id="rId13"/>
    <p:sldId id="632" r:id="rId14"/>
    <p:sldId id="280" r:id="rId15"/>
    <p:sldId id="281" r:id="rId16"/>
    <p:sldId id="282" r:id="rId17"/>
    <p:sldId id="283" r:id="rId18"/>
    <p:sldId id="306" r:id="rId19"/>
  </p:sldIdLst>
  <p:sldSz cx="9144000" cy="6858000" type="screen4x3"/>
  <p:notesSz cx="6858000" cy="9144000"/>
  <p:embeddedFontLst>
    <p:embeddedFont>
      <p:font typeface="Arial Narrow" panose="020B0604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04" autoAdjust="0"/>
  </p:normalViewPr>
  <p:slideViewPr>
    <p:cSldViewPr>
      <p:cViewPr varScale="1">
        <p:scale>
          <a:sx n="89" d="100"/>
          <a:sy n="89" d="100"/>
        </p:scale>
        <p:origin x="1744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32F8BA2-4BBF-4524-9D5C-5013EC0E95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0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17B83E-8400-9A45-9D03-5D16F7CE5FA1}" type="slidenum">
              <a:rPr lang="it-IT"/>
              <a:pPr/>
              <a:t>1</a:t>
            </a:fld>
            <a:endParaRPr lang="it-IT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6360" y="8686362"/>
            <a:ext cx="2973242" cy="45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3238D8-A822-BA49-A843-5B24B2408BAF}" type="slidenum">
              <a:rPr lang="it-IT" sz="1200">
                <a:solidFill>
                  <a:srgbClr val="009999"/>
                </a:solidFill>
                <a:ea typeface="SimSun" charset="-122"/>
                <a:cs typeface="SimSun" charset="-122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9999"/>
              </a:solidFill>
              <a:ea typeface="SimSun" charset="-122"/>
              <a:cs typeface="SimSun" charset="-122"/>
            </a:endParaRPr>
          </a:p>
        </p:txBody>
      </p:sp>
      <p:sp>
        <p:nvSpPr>
          <p:cNvPr id="2970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2970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30161" cy="41143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latin typeface="Arial" charset="0"/>
              <a:ea typeface="SimSun" charset="-122"/>
              <a:cs typeface="SimSun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3661-804F-4F63-BD60-CE87C869F68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12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3661-804F-4F63-BD60-CE87C869F68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57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3661-804F-4F63-BD60-CE87C869F68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50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3661-804F-4F63-BD60-CE87C869F68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05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3661-804F-4F63-BD60-CE87C869F68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7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3661-804F-4F63-BD60-CE87C869F68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10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73661-804F-4F63-BD60-CE87C869F68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1D8E-E02B-4671-BAC2-0CF1A2FB4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99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8240-A49C-48AB-91B6-92E7F83FD0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83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8019-62D7-49BB-9DE9-1ECF57B38E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1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94E5A9-BA6D-44A1-A59A-5B6D705B906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59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6797-D39D-4A9D-B4D1-A12069B140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2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E11A0B-0E0E-4D11-B967-A11C041F4D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61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52BFEC-0397-4B4A-822F-B9F31D16295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65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7A0443-997D-427E-B73A-BA3BED41BEF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5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99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A261FC-9E9C-47FA-9A10-9128ED7400E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3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EF55-00A8-427C-BA74-A199539A1D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6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353175"/>
            <a:ext cx="213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B6BCDD4-0755-4D3C-AE47-7131863455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>
                <a:solidFill>
                  <a:srgbClr val="009999"/>
                </a:solidFill>
                <a:latin typeface="Arial" charset="0"/>
              </a:rPr>
              <a:t>02/10/12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220D2F7-242A-D240-9A9A-36834482E037}" type="slidenum">
              <a:rPr lang="it-IT" sz="1400">
                <a:solidFill>
                  <a:srgbClr val="009999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895600" y="152400"/>
            <a:ext cx="6019800" cy="972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800" b="1" dirty="0">
                <a:solidFill>
                  <a:srgbClr val="336699"/>
                </a:solidFill>
                <a:latin typeface="Arial Narrow" charset="0"/>
              </a:rPr>
              <a:t>Obiettivi</a:t>
            </a:r>
            <a:br>
              <a:rPr lang="it-IT" sz="3200" b="1" dirty="0">
                <a:solidFill>
                  <a:srgbClr val="000000"/>
                </a:solidFill>
                <a:latin typeface="Arial" charset="0"/>
                <a:ea typeface="MS Gothic" pitchFamily="49" charset="-128"/>
                <a:cs typeface="MS Gothic" pitchFamily="49" charset="-128"/>
              </a:rPr>
            </a:br>
            <a:endParaRPr lang="it-IT" sz="3200" b="1" dirty="0">
              <a:solidFill>
                <a:srgbClr val="000000"/>
              </a:solidFill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627784" y="1340768"/>
            <a:ext cx="6096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prstTxWarp prst="textNoShape">
              <a:avLst/>
            </a:prstTxWarp>
          </a:bodyPr>
          <a:lstStyle/>
          <a:p>
            <a:pPr marL="342900" indent="-339725">
              <a:spcBef>
                <a:spcPts val="7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9999"/>
              </a:solidFill>
              <a:latin typeface="Arial" charset="0"/>
            </a:endParaRPr>
          </a:p>
          <a:p>
            <a:pPr marL="342900" indent="-339725">
              <a:spcBef>
                <a:spcPts val="700"/>
              </a:spcBef>
              <a:buClr>
                <a:srgbClr val="FF9966"/>
              </a:buClr>
              <a:buSzPct val="60000"/>
              <a:buFont typeface="Wingdings" charset="2"/>
              <a:buChar char="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9999"/>
                </a:solidFill>
                <a:latin typeface="Arial" charset="0"/>
              </a:rPr>
              <a:t>Cos’è </a:t>
            </a:r>
            <a:r>
              <a:rPr lang="it-IT" sz="2800" dirty="0">
                <a:solidFill>
                  <a:srgbClr val="009999"/>
                </a:solidFill>
              </a:rPr>
              <a:t>un’unità organizzativa? </a:t>
            </a:r>
            <a:endParaRPr lang="it-IT" sz="2800" dirty="0">
              <a:solidFill>
                <a:srgbClr val="009999"/>
              </a:solidFill>
              <a:latin typeface="Arial" charset="0"/>
            </a:endParaRPr>
          </a:p>
          <a:p>
            <a:pPr marL="342900" indent="-339725">
              <a:spcBef>
                <a:spcPts val="700"/>
              </a:spcBef>
              <a:buClrTx/>
              <a:buSzPct val="6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2800" dirty="0">
              <a:solidFill>
                <a:srgbClr val="009999"/>
              </a:solidFill>
              <a:latin typeface="Arial" charset="0"/>
            </a:endParaRPr>
          </a:p>
          <a:p>
            <a:pPr marL="342900" indent="-339725">
              <a:spcBef>
                <a:spcPts val="700"/>
              </a:spcBef>
              <a:buClr>
                <a:srgbClr val="FF9966"/>
              </a:buClr>
              <a:buSzPct val="60000"/>
              <a:buFont typeface="Wingdings" charset="2"/>
              <a:buChar char="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 dirty="0">
                <a:solidFill>
                  <a:srgbClr val="009999"/>
                </a:solidFill>
              </a:rPr>
              <a:t>Come creo le un’unità organizzative? </a:t>
            </a:r>
            <a:endParaRPr lang="it-IT" sz="2800" dirty="0">
              <a:solidFill>
                <a:srgbClr val="009999"/>
              </a:solidFill>
              <a:latin typeface="Arial" charset="0"/>
            </a:endParaRP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8938"/>
            <a:ext cx="304800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it-IT"/>
              <a:t>Criteri di specializzazione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 l="4543"/>
          <a:stretch>
            <a:fillRect/>
          </a:stretch>
        </p:blipFill>
        <p:spPr bwMode="auto">
          <a:xfrm>
            <a:off x="741363" y="908050"/>
            <a:ext cx="770572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Dimensione delle UO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196975"/>
            <a:ext cx="8893175" cy="4929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/>
              <a:t>Problema: ampiezza del controllo</a:t>
            </a:r>
          </a:p>
          <a:p>
            <a:pPr>
              <a:buFont typeface="Arial" charset="0"/>
              <a:buNone/>
            </a:pPr>
            <a:r>
              <a:rPr lang="it-IT"/>
              <a:t>Dimensione </a:t>
            </a:r>
            <a:r>
              <a:rPr lang="it-IT">
                <a:sym typeface="Wingdings" charset="2"/>
              </a:rPr>
              <a:t> Interdipendenza  Coordinamento</a:t>
            </a:r>
          </a:p>
          <a:p>
            <a:pPr algn="ctr">
              <a:buFont typeface="Arial" charset="0"/>
              <a:buNone/>
            </a:pPr>
            <a:r>
              <a:rPr lang="it-IT">
                <a:sym typeface="Wingdings" charset="2"/>
              </a:rPr>
              <a:t>Al ridursi della dimensione delle UO</a:t>
            </a:r>
          </a:p>
          <a:p>
            <a:pPr>
              <a:buFont typeface="Arial" charset="0"/>
              <a:buNone/>
            </a:pPr>
            <a:endParaRPr lang="it-IT">
              <a:sym typeface="Wingdings" charset="2"/>
            </a:endParaRPr>
          </a:p>
          <a:p>
            <a:pPr eaLnBrk="1" fontAlgn="t" hangingPunct="1">
              <a:spcBef>
                <a:spcPct val="0"/>
              </a:spcBef>
            </a:pPr>
            <a:endParaRPr lang="it-IT" b="1">
              <a:solidFill>
                <a:srgbClr val="FFFFFF"/>
              </a:solidFill>
            </a:endParaRPr>
          </a:p>
          <a:p>
            <a:pPr eaLnBrk="1" fontAlgn="t" hangingPunct="1">
              <a:spcBef>
                <a:spcPct val="0"/>
              </a:spcBef>
            </a:pPr>
            <a:endParaRPr lang="it-IT" b="1">
              <a:solidFill>
                <a:srgbClr val="FFFFFF"/>
              </a:solidFill>
            </a:endParaRPr>
          </a:p>
          <a:p>
            <a:pPr>
              <a:buFont typeface="Arial" charset="0"/>
              <a:buNone/>
            </a:pPr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39750" y="2997200"/>
          <a:ext cx="8208963" cy="3444240"/>
        </p:xfrm>
        <a:graphic>
          <a:graphicData uri="http://schemas.openxmlformats.org/drawingml/2006/table">
            <a:tbl>
              <a:tblPr/>
              <a:tblGrid>
                <a:gridCol w="410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VANTAGGI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SVANTAGGI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Supervisione e controllo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Coinvolgimento operativo del capo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Comunicazione più veloce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Bassa delega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Minore ambiguità di ruolo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Stress da esposizione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Soddisfacimento dei bisogni primari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Soddisfacimento dei bisogni secondari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62F868-83C9-D0AE-4BA4-F78F575E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D4E488-7EF7-4B0C-8A21-661E00859F3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1C6C20-9488-D9E0-6240-20909EC371C1}"/>
              </a:ext>
            </a:extLst>
          </p:cNvPr>
          <p:cNvSpPr txBox="1"/>
          <p:nvPr/>
        </p:nvSpPr>
        <p:spPr>
          <a:xfrm>
            <a:off x="303575" y="1911766"/>
            <a:ext cx="87051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107156" indent="-257175">
              <a:buFont typeface="Arial" panose="020B0604020202020204" pitchFamily="34" charset="0"/>
              <a:buChar char="•"/>
            </a:pP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Il grado di </a:t>
            </a:r>
            <a:r>
              <a:rPr lang="it-IT" sz="2400" b="1" spc="-4" dirty="0">
                <a:solidFill>
                  <a:schemeClr val="tx1"/>
                </a:solidFill>
                <a:uFill>
                  <a:solidFill>
                    <a:srgbClr val="78C0B2"/>
                  </a:solidFill>
                </a:uFill>
                <a:cs typeface="Times New Roman"/>
              </a:rPr>
              <a:t>specializzazione</a:t>
            </a:r>
            <a:r>
              <a:rPr lang="it-IT" sz="2400" b="1" u="sng" spc="-4" dirty="0">
                <a:solidFill>
                  <a:schemeClr val="tx1"/>
                </a:solidFill>
                <a:uFill>
                  <a:solidFill>
                    <a:srgbClr val="78C0B2"/>
                  </a:solidFill>
                </a:uFill>
                <a:cs typeface="Times New Roman"/>
              </a:rPr>
              <a:t> </a:t>
            </a:r>
            <a:r>
              <a:rPr lang="it-IT" sz="2400" b="1" spc="-4" dirty="0">
                <a:solidFill>
                  <a:schemeClr val="tx1"/>
                </a:solidFill>
                <a:uFill>
                  <a:solidFill>
                    <a:srgbClr val="78C0B2"/>
                  </a:solidFill>
                </a:uFill>
                <a:cs typeface="Times New Roman"/>
              </a:rPr>
              <a:t>orizzontale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di una mansione </a:t>
            </a:r>
            <a:r>
              <a:rPr lang="it-IT" sz="2400" dirty="0">
                <a:solidFill>
                  <a:schemeClr val="tx1"/>
                </a:solidFill>
                <a:cs typeface="Times New Roman"/>
              </a:rPr>
              <a:t>è </a:t>
            </a:r>
            <a:r>
              <a:rPr lang="it-IT" sz="2400" spc="-439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dato</a:t>
            </a:r>
            <a:r>
              <a:rPr lang="it-IT" sz="2400" spc="-8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dal</a:t>
            </a:r>
            <a:r>
              <a:rPr lang="it-IT" sz="2400" spc="-8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numero</a:t>
            </a:r>
            <a:r>
              <a:rPr lang="it-IT" sz="2400" spc="-8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di</a:t>
            </a:r>
            <a:r>
              <a:rPr lang="it-IT" sz="2400" spc="-8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compiti svolti</a:t>
            </a:r>
            <a:r>
              <a:rPr lang="it-IT" sz="2400" spc="-8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dal</a:t>
            </a:r>
            <a:r>
              <a:rPr lang="it-IT" sz="2400" spc="-8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lavoratore.</a:t>
            </a:r>
          </a:p>
          <a:p>
            <a:pPr marL="257175" marR="107156" indent="-257175">
              <a:buFont typeface="Arial" panose="020B0604020202020204" pitchFamily="34" charset="0"/>
              <a:buChar char="•"/>
            </a:pP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Al crescere del numero dei compiti svolti dal lavoratore diminuisce il grado di specializzazione orizzontale e aumenta la </a:t>
            </a:r>
            <a:r>
              <a:rPr lang="it-IT" sz="2400" b="1" spc="-4" dirty="0">
                <a:solidFill>
                  <a:schemeClr val="tx1"/>
                </a:solidFill>
                <a:cs typeface="Times New Roman"/>
              </a:rPr>
              <a:t>varietà della mansione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10E405-4797-6019-C05E-6F3B40D8A1D3}"/>
              </a:ext>
            </a:extLst>
          </p:cNvPr>
          <p:cNvSpPr txBox="1"/>
          <p:nvPr/>
        </p:nvSpPr>
        <p:spPr>
          <a:xfrm>
            <a:off x="219414" y="3829599"/>
            <a:ext cx="87893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357663" indent="-257175">
              <a:buFont typeface="Arial" panose="020B0604020202020204" pitchFamily="34" charset="0"/>
              <a:buChar char="•"/>
            </a:pP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Il grado di </a:t>
            </a:r>
            <a:r>
              <a:rPr lang="it-IT" sz="2400" b="1" spc="-4" dirty="0">
                <a:solidFill>
                  <a:schemeClr val="tx1"/>
                </a:solidFill>
                <a:uFill>
                  <a:solidFill>
                    <a:srgbClr val="78C0B2"/>
                  </a:solidFill>
                </a:uFill>
                <a:cs typeface="Times New Roman"/>
              </a:rPr>
              <a:t>specializzazione verticale</a:t>
            </a:r>
            <a:r>
              <a:rPr lang="it-IT" sz="2400" b="1" spc="-4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di una mansione </a:t>
            </a:r>
            <a:r>
              <a:rPr lang="it-IT" sz="2400" dirty="0">
                <a:solidFill>
                  <a:schemeClr val="tx1"/>
                </a:solidFill>
                <a:cs typeface="Times New Roman"/>
              </a:rPr>
              <a:t>è </a:t>
            </a:r>
            <a:r>
              <a:rPr lang="it-IT" sz="2400" spc="-439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correlato al controllo che il titolare ha sulle modalità di </a:t>
            </a:r>
            <a:r>
              <a:rPr lang="it-IT" sz="24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esecuzione</a:t>
            </a:r>
            <a:r>
              <a:rPr lang="it-IT" sz="2400" spc="-8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dei </a:t>
            </a:r>
          </a:p>
          <a:p>
            <a:pPr marR="357663"/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	propri</a:t>
            </a:r>
            <a:r>
              <a:rPr lang="it-IT" sz="2400" spc="-8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compiti.</a:t>
            </a:r>
          </a:p>
          <a:p>
            <a:pPr marL="257175" marR="357663" indent="-257175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cs typeface="Times New Roman"/>
              </a:rPr>
              <a:t>Al </a:t>
            </a:r>
            <a:r>
              <a:rPr lang="it-IT" sz="2400" spc="-8" dirty="0">
                <a:solidFill>
                  <a:schemeClr val="tx1"/>
                </a:solidFill>
                <a:cs typeface="Times New Roman"/>
              </a:rPr>
              <a:t>crescere</a:t>
            </a:r>
            <a:r>
              <a:rPr lang="it-IT" sz="2400" b="1" spc="-8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del controllo sulle modalità di </a:t>
            </a:r>
            <a:r>
              <a:rPr lang="it-IT" sz="24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esecuzione diminuisce</a:t>
            </a:r>
            <a:r>
              <a:rPr lang="it-IT" sz="2400" b="1" spc="-4" dirty="0">
                <a:solidFill>
                  <a:schemeClr val="tx1"/>
                </a:solidFill>
                <a:cs typeface="Times New Roman"/>
              </a:rPr>
              <a:t> </a:t>
            </a:r>
          </a:p>
          <a:p>
            <a:pPr marR="357663"/>
            <a:r>
              <a:rPr lang="it-IT" sz="2400" b="1" spc="-4" dirty="0">
                <a:solidFill>
                  <a:schemeClr val="tx1"/>
                </a:solidFill>
                <a:cs typeface="Times New Roman"/>
              </a:rPr>
              <a:t>	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il grado di specializzazione </a:t>
            </a:r>
            <a:r>
              <a:rPr lang="it-IT" sz="2400" spc="-514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verticale e la </a:t>
            </a:r>
            <a:r>
              <a:rPr lang="it-IT" sz="2400" b="1" spc="-4" dirty="0">
                <a:solidFill>
                  <a:schemeClr val="tx1"/>
                </a:solidFill>
                <a:cs typeface="Times New Roman"/>
              </a:rPr>
              <a:t>mansione si dice ricca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.</a:t>
            </a:r>
            <a:endParaRPr lang="it-IT" sz="24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0534CA5-7616-5102-1F8C-6D7942CA060C}"/>
              </a:ext>
            </a:extLst>
          </p:cNvPr>
          <p:cNvSpPr txBox="1"/>
          <p:nvPr/>
        </p:nvSpPr>
        <p:spPr>
          <a:xfrm>
            <a:off x="325826" y="731226"/>
            <a:ext cx="8492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151"/>
            <a:r>
              <a:rPr lang="it-IT" sz="2400" dirty="0">
                <a:solidFill>
                  <a:schemeClr val="tx1"/>
                </a:solidFill>
                <a:cs typeface="Times New Roman"/>
              </a:rPr>
              <a:t>I </a:t>
            </a:r>
            <a:r>
              <a:rPr lang="it-IT" sz="2400" b="1" spc="-4" dirty="0">
                <a:solidFill>
                  <a:schemeClr val="tx1"/>
                </a:solidFill>
                <a:cs typeface="Times New Roman"/>
              </a:rPr>
              <a:t>compiti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vengono aggregati in </a:t>
            </a:r>
            <a:r>
              <a:rPr lang="it-IT" sz="2400" b="1" spc="-4" dirty="0">
                <a:solidFill>
                  <a:schemeClr val="tx1"/>
                </a:solidFill>
                <a:cs typeface="Times New Roman"/>
              </a:rPr>
              <a:t>mansioni </a:t>
            </a:r>
            <a:r>
              <a:rPr lang="it-IT" sz="2400" dirty="0">
                <a:solidFill>
                  <a:schemeClr val="tx1"/>
                </a:solidFill>
                <a:cs typeface="Times New Roman"/>
              </a:rPr>
              <a:t>assegnate ad un </a:t>
            </a:r>
            <a:r>
              <a:rPr lang="it-IT" sz="2400" spc="4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soggetto oppure </a:t>
            </a:r>
            <a:r>
              <a:rPr lang="it-IT" sz="2400" dirty="0">
                <a:solidFill>
                  <a:schemeClr val="tx1"/>
                </a:solidFill>
                <a:cs typeface="Times New Roman"/>
              </a:rPr>
              <a:t>a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gruppi di soggetti secondo logiche </a:t>
            </a:r>
            <a:r>
              <a:rPr lang="it-IT" sz="2400" dirty="0">
                <a:solidFill>
                  <a:schemeClr val="tx1"/>
                </a:solidFill>
                <a:cs typeface="Times New Roman"/>
              </a:rPr>
              <a:t>e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criteri di </a:t>
            </a:r>
            <a:r>
              <a:rPr lang="it-IT" sz="2400" spc="-439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Times New Roman"/>
              </a:rPr>
              <a:t>convenienza</a:t>
            </a:r>
            <a:endParaRPr lang="it-IT" sz="24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48B28B9-0C5D-3FE3-5E3E-FAC936D6E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4860" y="128616"/>
            <a:ext cx="5914279" cy="425116"/>
          </a:xfrm>
          <a:prstGeom prst="rect">
            <a:avLst/>
          </a:prstGeom>
        </p:spPr>
        <p:txBody>
          <a:bodyPr vert="horz" wrap="square" lIns="0" tIns="952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it-IT" sz="2700" dirty="0">
                <a:solidFill>
                  <a:schemeClr val="accent2"/>
                </a:solidFill>
              </a:rPr>
              <a:t>Focus: la specializzazione della mansione</a:t>
            </a:r>
            <a:endParaRPr sz="2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90"/>
    </mc:Choice>
    <mc:Fallback xmlns="">
      <p:transition spd="slow" advTm="2336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104" y="759610"/>
            <a:ext cx="5696594" cy="1363835"/>
          </a:xfrm>
          <a:prstGeom prst="rect">
            <a:avLst/>
          </a:prstGeom>
        </p:spPr>
        <p:txBody>
          <a:bodyPr vert="horz" wrap="square" lIns="0" tIns="952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solidFill>
                  <a:schemeClr val="accent2"/>
                </a:solidFill>
              </a:rPr>
              <a:t>Una definizione di </a:t>
            </a:r>
            <a:r>
              <a:rPr b="1" dirty="0" err="1">
                <a:solidFill>
                  <a:schemeClr val="accent2"/>
                </a:solidFill>
              </a:rPr>
              <a:t>processo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785" y="2319013"/>
            <a:ext cx="7160559" cy="234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solidFill>
                  <a:schemeClr val="tx1"/>
                </a:solidFill>
                <a:cs typeface="Verdana"/>
              </a:rPr>
              <a:t>Un</a:t>
            </a:r>
            <a:r>
              <a:rPr spc="-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processo</a:t>
            </a:r>
            <a:r>
              <a:rPr spc="-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è</a:t>
            </a:r>
            <a:r>
              <a:rPr spc="-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un</a:t>
            </a:r>
            <a:r>
              <a:rPr spc="-8" dirty="0">
                <a:solidFill>
                  <a:schemeClr val="tx1"/>
                </a:solidFill>
                <a:cs typeface="Verdana"/>
              </a:rPr>
              <a:t> </a:t>
            </a:r>
            <a:r>
              <a:rPr u="sng" spc="-4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Verdana"/>
              </a:rPr>
              <a:t>insieme</a:t>
            </a:r>
            <a:r>
              <a:rPr u="sng" spc="-8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u="sng" spc="-4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Verdana"/>
              </a:rPr>
              <a:t>organizzato</a:t>
            </a:r>
            <a:r>
              <a:rPr u="sng" spc="-8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Verdana"/>
              </a:rPr>
              <a:t> </a:t>
            </a:r>
            <a:r>
              <a:rPr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Verdana"/>
              </a:rPr>
              <a:t>di</a:t>
            </a:r>
            <a:r>
              <a:rPr u="sng" spc="-4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cs typeface="Verdana"/>
              </a:rPr>
              <a:t> attività</a:t>
            </a:r>
            <a:r>
              <a:rPr spc="-4" dirty="0">
                <a:solidFill>
                  <a:schemeClr val="tx1"/>
                </a:solidFill>
                <a:cs typeface="Verdana"/>
              </a:rPr>
              <a:t>: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>
              <a:spcBef>
                <a:spcPts val="26"/>
              </a:spcBef>
            </a:pPr>
            <a:endParaRPr dirty="0">
              <a:solidFill>
                <a:schemeClr val="tx1"/>
              </a:solidFill>
              <a:cs typeface="Verdana"/>
            </a:endParaRPr>
          </a:p>
          <a:p>
            <a:pPr marL="566738" indent="-257175">
              <a:buChar char="•"/>
              <a:tabLst>
                <a:tab pos="566261" algn="l"/>
                <a:tab pos="566738" algn="l"/>
              </a:tabLst>
            </a:pPr>
            <a:r>
              <a:rPr spc="-4" dirty="0">
                <a:solidFill>
                  <a:schemeClr val="tx1"/>
                </a:solidFill>
                <a:cs typeface="Verdana"/>
              </a:rPr>
              <a:t>…</a:t>
            </a:r>
            <a:r>
              <a:rPr lang="it-IT" spc="-4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spc="-4" dirty="0">
                <a:solidFill>
                  <a:schemeClr val="tx1"/>
                </a:solidFill>
                <a:cs typeface="Verdana"/>
              </a:rPr>
              <a:t>legate </a:t>
            </a:r>
            <a:r>
              <a:rPr b="1" i="1" dirty="0">
                <a:solidFill>
                  <a:schemeClr val="tx1"/>
                </a:solidFill>
                <a:cs typeface="Verdana"/>
              </a:rPr>
              <a:t>tra</a:t>
            </a:r>
            <a:r>
              <a:rPr b="1" i="1" spc="-8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dirty="0">
                <a:solidFill>
                  <a:schemeClr val="tx1"/>
                </a:solidFill>
                <a:cs typeface="Verdana"/>
              </a:rPr>
              <a:t>loro</a:t>
            </a:r>
            <a:r>
              <a:rPr b="1" i="1" spc="-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da</a:t>
            </a:r>
            <a:r>
              <a:rPr spc="-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interdipendenze</a:t>
            </a:r>
            <a:endParaRPr lang="it-IT" spc="-4" dirty="0">
              <a:solidFill>
                <a:schemeClr val="tx1"/>
              </a:solidFill>
              <a:cs typeface="Verdana"/>
            </a:endParaRPr>
          </a:p>
          <a:p>
            <a:pPr marL="566738" indent="-257175">
              <a:buChar char="•"/>
              <a:tabLst>
                <a:tab pos="566261" algn="l"/>
                <a:tab pos="566738" algn="l"/>
              </a:tabLst>
            </a:pPr>
            <a:r>
              <a:rPr dirty="0">
                <a:solidFill>
                  <a:schemeClr val="tx1"/>
                </a:solidFill>
                <a:cs typeface="Verdana"/>
              </a:rPr>
              <a:t>…</a:t>
            </a:r>
            <a:r>
              <a:rPr lang="it-IT" dirty="0">
                <a:solidFill>
                  <a:schemeClr val="tx1"/>
                </a:solidFill>
                <a:cs typeface="Verdana"/>
              </a:rPr>
              <a:t> </a:t>
            </a:r>
            <a:r>
              <a:rPr dirty="0" err="1">
                <a:solidFill>
                  <a:schemeClr val="tx1"/>
                </a:solidFill>
                <a:cs typeface="Verdana"/>
              </a:rPr>
              <a:t>t</a:t>
            </a:r>
            <a:r>
              <a:rPr spc="4" dirty="0" err="1">
                <a:solidFill>
                  <a:schemeClr val="tx1"/>
                </a:solidFill>
                <a:cs typeface="Verdana"/>
              </a:rPr>
              <a:t>i</a:t>
            </a:r>
            <a:r>
              <a:rPr dirty="0" err="1">
                <a:solidFill>
                  <a:schemeClr val="tx1"/>
                </a:solidFill>
                <a:cs typeface="Verdana"/>
              </a:rPr>
              <a:t>p</a:t>
            </a:r>
            <a:r>
              <a:rPr spc="4" dirty="0" err="1">
                <a:solidFill>
                  <a:schemeClr val="tx1"/>
                </a:solidFill>
                <a:cs typeface="Verdana"/>
              </a:rPr>
              <a:t>i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c</a:t>
            </a:r>
            <a:r>
              <a:rPr spc="-8" dirty="0" err="1">
                <a:solidFill>
                  <a:schemeClr val="tx1"/>
                </a:solidFill>
                <a:cs typeface="Verdana"/>
              </a:rPr>
              <a:t>a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m</a:t>
            </a:r>
            <a:r>
              <a:rPr dirty="0" err="1">
                <a:solidFill>
                  <a:schemeClr val="tx1"/>
                </a:solidFill>
                <a:cs typeface="Verdana"/>
              </a:rPr>
              <a:t>e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n</a:t>
            </a:r>
            <a:r>
              <a:rPr dirty="0" err="1">
                <a:solidFill>
                  <a:schemeClr val="tx1"/>
                </a:solidFill>
                <a:cs typeface="Verdana"/>
              </a:rPr>
              <a:t>te</a:t>
            </a:r>
            <a:r>
              <a:rPr dirty="0">
                <a:solidFill>
                  <a:schemeClr val="tx1"/>
                </a:solidFill>
                <a:cs typeface="Verdana"/>
              </a:rPr>
              <a:t>	</a:t>
            </a:r>
            <a:r>
              <a:rPr lang="it-IT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spc="-8" dirty="0" err="1">
                <a:solidFill>
                  <a:schemeClr val="tx1"/>
                </a:solidFill>
                <a:cs typeface="Verdana"/>
              </a:rPr>
              <a:t>sv</a:t>
            </a:r>
            <a:r>
              <a:rPr b="1" i="1" dirty="0" err="1">
                <a:solidFill>
                  <a:schemeClr val="tx1"/>
                </a:solidFill>
                <a:cs typeface="Verdana"/>
              </a:rPr>
              <a:t>o</a:t>
            </a:r>
            <a:r>
              <a:rPr b="1" i="1" spc="-4" dirty="0" err="1">
                <a:solidFill>
                  <a:schemeClr val="tx1"/>
                </a:solidFill>
                <a:cs typeface="Verdana"/>
              </a:rPr>
              <a:t>l</a:t>
            </a:r>
            <a:r>
              <a:rPr b="1" i="1" dirty="0" err="1">
                <a:solidFill>
                  <a:schemeClr val="tx1"/>
                </a:solidFill>
                <a:cs typeface="Verdana"/>
              </a:rPr>
              <a:t>te</a:t>
            </a:r>
            <a:r>
              <a:rPr b="1" i="1" dirty="0">
                <a:solidFill>
                  <a:schemeClr val="tx1"/>
                </a:solidFill>
                <a:cs typeface="Verdana"/>
              </a:rPr>
              <a:t>	da	</a:t>
            </a:r>
            <a:r>
              <a:rPr b="1" i="1" spc="4" dirty="0">
                <a:solidFill>
                  <a:schemeClr val="tx1"/>
                </a:solidFill>
                <a:cs typeface="Verdana"/>
              </a:rPr>
              <a:t>un</a:t>
            </a:r>
            <a:r>
              <a:rPr b="1" i="1" spc="-4" dirty="0">
                <a:solidFill>
                  <a:schemeClr val="tx1"/>
                </a:solidFill>
                <a:cs typeface="Verdana"/>
              </a:rPr>
              <a:t>i</a:t>
            </a:r>
            <a:r>
              <a:rPr b="1" i="1" dirty="0">
                <a:solidFill>
                  <a:schemeClr val="tx1"/>
                </a:solidFill>
                <a:cs typeface="Verdana"/>
              </a:rPr>
              <a:t>t</a:t>
            </a:r>
            <a:r>
              <a:rPr b="1" i="1" spc="-4" dirty="0">
                <a:solidFill>
                  <a:schemeClr val="tx1"/>
                </a:solidFill>
                <a:cs typeface="Verdana"/>
              </a:rPr>
              <a:t>à/</a:t>
            </a:r>
            <a:r>
              <a:rPr b="1" i="1" spc="4" dirty="0">
                <a:solidFill>
                  <a:schemeClr val="tx1"/>
                </a:solidFill>
                <a:cs typeface="Verdana"/>
              </a:rPr>
              <a:t>ru</a:t>
            </a:r>
            <a:r>
              <a:rPr b="1" i="1" dirty="0">
                <a:solidFill>
                  <a:schemeClr val="tx1"/>
                </a:solidFill>
                <a:cs typeface="Verdana"/>
              </a:rPr>
              <a:t>o</a:t>
            </a:r>
            <a:r>
              <a:rPr b="1" i="1" spc="-4" dirty="0">
                <a:solidFill>
                  <a:schemeClr val="tx1"/>
                </a:solidFill>
                <a:cs typeface="Verdana"/>
              </a:rPr>
              <a:t>l</a:t>
            </a:r>
            <a:r>
              <a:rPr b="1" i="1" dirty="0">
                <a:solidFill>
                  <a:schemeClr val="tx1"/>
                </a:solidFill>
                <a:cs typeface="Verdana"/>
              </a:rPr>
              <a:t>i	</a:t>
            </a:r>
            <a:r>
              <a:rPr lang="it-IT" b="1" i="1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dirty="0" err="1">
                <a:solidFill>
                  <a:schemeClr val="tx1"/>
                </a:solidFill>
                <a:cs typeface="Verdana"/>
              </a:rPr>
              <a:t>d</a:t>
            </a:r>
            <a:r>
              <a:rPr b="1" i="1" spc="-4" dirty="0" err="1">
                <a:solidFill>
                  <a:schemeClr val="tx1"/>
                </a:solidFill>
                <a:cs typeface="Verdana"/>
              </a:rPr>
              <a:t>i</a:t>
            </a:r>
            <a:r>
              <a:rPr b="1" i="1" spc="-8" dirty="0" err="1">
                <a:solidFill>
                  <a:schemeClr val="tx1"/>
                </a:solidFill>
                <a:cs typeface="Verdana"/>
              </a:rPr>
              <a:t>v</a:t>
            </a:r>
            <a:r>
              <a:rPr b="1" i="1" dirty="0" err="1">
                <a:solidFill>
                  <a:schemeClr val="tx1"/>
                </a:solidFill>
                <a:cs typeface="Verdana"/>
              </a:rPr>
              <a:t>e</a:t>
            </a:r>
            <a:r>
              <a:rPr b="1" i="1" spc="4" dirty="0" err="1">
                <a:solidFill>
                  <a:schemeClr val="tx1"/>
                </a:solidFill>
                <a:cs typeface="Verdana"/>
              </a:rPr>
              <a:t>r</a:t>
            </a:r>
            <a:r>
              <a:rPr b="1" i="1" spc="-8" dirty="0" err="1">
                <a:solidFill>
                  <a:schemeClr val="tx1"/>
                </a:solidFill>
                <a:cs typeface="Verdana"/>
              </a:rPr>
              <a:t>s</a:t>
            </a:r>
            <a:r>
              <a:rPr b="1" i="1" spc="-4" dirty="0" err="1">
                <a:solidFill>
                  <a:schemeClr val="tx1"/>
                </a:solidFill>
                <a:cs typeface="Verdana"/>
              </a:rPr>
              <a:t>i</a:t>
            </a:r>
            <a:r>
              <a:rPr dirty="0">
                <a:solidFill>
                  <a:schemeClr val="tx1"/>
                </a:solidFill>
                <a:cs typeface="Verdana"/>
              </a:rPr>
              <a:t>,</a:t>
            </a:r>
            <a:r>
              <a:rPr lang="it-IT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s</a:t>
            </a:r>
            <a:r>
              <a:rPr dirty="0" err="1">
                <a:solidFill>
                  <a:schemeClr val="tx1"/>
                </a:solidFill>
                <a:cs typeface="Verdana"/>
              </a:rPr>
              <a:t>pe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ss</a:t>
            </a:r>
            <a:r>
              <a:rPr dirty="0" err="1">
                <a:solidFill>
                  <a:schemeClr val="tx1"/>
                </a:solidFill>
                <a:cs typeface="Verdana"/>
              </a:rPr>
              <a:t>o</a:t>
            </a:r>
            <a:r>
              <a:rPr lang="it-IT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n</a:t>
            </a:r>
            <a:r>
              <a:rPr spc="-8" dirty="0">
                <a:solidFill>
                  <a:schemeClr val="tx1"/>
                </a:solidFill>
                <a:cs typeface="Verdana"/>
              </a:rPr>
              <a:t>o</a:t>
            </a:r>
            <a:r>
              <a:rPr dirty="0">
                <a:solidFill>
                  <a:schemeClr val="tx1"/>
                </a:solidFill>
                <a:cs typeface="Verdana"/>
              </a:rPr>
              <a:t>n</a:t>
            </a:r>
            <a:r>
              <a:rPr lang="it-IT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dipendenti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dallo </a:t>
            </a:r>
            <a:r>
              <a:rPr spc="-4" dirty="0">
                <a:solidFill>
                  <a:schemeClr val="tx1"/>
                </a:solidFill>
                <a:cs typeface="Verdana"/>
              </a:rPr>
              <a:t>stesso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capo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 marL="566738" indent="-257175">
              <a:spcBef>
                <a:spcPts val="255"/>
              </a:spcBef>
              <a:buChar char="•"/>
              <a:tabLst>
                <a:tab pos="566261" algn="l"/>
                <a:tab pos="566738" algn="l"/>
              </a:tabLst>
            </a:pPr>
            <a:r>
              <a:rPr spc="-4" dirty="0">
                <a:solidFill>
                  <a:schemeClr val="tx1"/>
                </a:solidFill>
                <a:cs typeface="Verdana"/>
              </a:rPr>
              <a:t>…</a:t>
            </a:r>
            <a:r>
              <a:rPr lang="it-IT" spc="-4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spc="-4" dirty="0" err="1">
                <a:solidFill>
                  <a:schemeClr val="tx1"/>
                </a:solidFill>
                <a:cs typeface="Verdana"/>
              </a:rPr>
              <a:t>alimentato</a:t>
            </a:r>
            <a:r>
              <a:rPr b="1" i="1" spc="-15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dirty="0">
                <a:solidFill>
                  <a:schemeClr val="tx1"/>
                </a:solidFill>
                <a:cs typeface="Verdana"/>
              </a:rPr>
              <a:t>da</a:t>
            </a:r>
            <a:r>
              <a:rPr b="1" i="1" spc="-15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dirty="0">
                <a:solidFill>
                  <a:schemeClr val="tx1"/>
                </a:solidFill>
                <a:cs typeface="Verdana"/>
              </a:rPr>
              <a:t>input</a:t>
            </a:r>
            <a:r>
              <a:rPr b="1" i="1" spc="-11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dirty="0">
                <a:solidFill>
                  <a:schemeClr val="tx1"/>
                </a:solidFill>
                <a:cs typeface="Verdana"/>
              </a:rPr>
              <a:t>definiti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 marL="566738" indent="-257175">
              <a:spcBef>
                <a:spcPts val="323"/>
              </a:spcBef>
              <a:buChar char="•"/>
              <a:tabLst>
                <a:tab pos="566261" algn="l"/>
                <a:tab pos="566738" algn="l"/>
              </a:tabLst>
            </a:pPr>
            <a:r>
              <a:rPr spc="-4" dirty="0">
                <a:solidFill>
                  <a:schemeClr val="tx1"/>
                </a:solidFill>
                <a:cs typeface="Verdana"/>
              </a:rPr>
              <a:t>…</a:t>
            </a:r>
            <a:r>
              <a:rPr lang="it-IT" spc="-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che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b="1" i="1" dirty="0">
                <a:solidFill>
                  <a:schemeClr val="tx1"/>
                </a:solidFill>
                <a:cs typeface="Verdana"/>
              </a:rPr>
              <a:t>produce un output</a:t>
            </a:r>
            <a:r>
              <a:rPr b="1" i="1" spc="-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riconoscibile</a:t>
            </a:r>
            <a:r>
              <a:rPr dirty="0">
                <a:solidFill>
                  <a:schemeClr val="tx1"/>
                </a:solidFill>
                <a:cs typeface="Verdana"/>
              </a:rPr>
              <a:t> 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valore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 marL="566738" indent="-257175">
              <a:spcBef>
                <a:spcPts val="323"/>
              </a:spcBef>
              <a:buChar char="•"/>
              <a:tabLst>
                <a:tab pos="566261" algn="l"/>
                <a:tab pos="566738" algn="l"/>
              </a:tabLst>
            </a:pPr>
            <a:r>
              <a:rPr dirty="0">
                <a:solidFill>
                  <a:schemeClr val="tx1"/>
                </a:solidFill>
                <a:cs typeface="Verdana"/>
              </a:rPr>
              <a:t>….</a:t>
            </a:r>
            <a:r>
              <a:rPr spc="-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per</a:t>
            </a:r>
            <a:r>
              <a:rPr spc="-4" dirty="0">
                <a:solidFill>
                  <a:schemeClr val="tx1"/>
                </a:solidFill>
                <a:cs typeface="Verdana"/>
              </a:rPr>
              <a:t> l’azienda (o </a:t>
            </a:r>
            <a:r>
              <a:rPr dirty="0">
                <a:solidFill>
                  <a:schemeClr val="tx1"/>
                </a:solidFill>
                <a:cs typeface="Verdana"/>
              </a:rPr>
              <a:t>per</a:t>
            </a:r>
            <a:r>
              <a:rPr spc="-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il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cliente </a:t>
            </a:r>
            <a:r>
              <a:rPr spc="-4" dirty="0">
                <a:solidFill>
                  <a:schemeClr val="tx1"/>
                </a:solidFill>
                <a:cs typeface="Verdana"/>
              </a:rPr>
              <a:t>esterno)</a:t>
            </a:r>
            <a:endParaRPr dirty="0">
              <a:solidFill>
                <a:schemeClr val="tx1"/>
              </a:solidFill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1603" y="4893601"/>
            <a:ext cx="6395532" cy="83330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just">
              <a:lnSpc>
                <a:spcPct val="99400"/>
              </a:lnSpc>
              <a:spcBef>
                <a:spcPts val="83"/>
              </a:spcBef>
            </a:pPr>
            <a:r>
              <a:rPr spc="-4" dirty="0">
                <a:solidFill>
                  <a:schemeClr val="tx1"/>
                </a:solidFill>
                <a:cs typeface="Verdana"/>
              </a:rPr>
              <a:t>Un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processo</a:t>
            </a:r>
            <a:r>
              <a:rPr lang="it-IT" spc="-4" dirty="0">
                <a:solidFill>
                  <a:schemeClr val="tx1"/>
                </a:solidFill>
                <a:cs typeface="Verdana"/>
              </a:rPr>
              <a:t> che </a:t>
            </a:r>
            <a:r>
              <a:rPr dirty="0" err="1">
                <a:solidFill>
                  <a:schemeClr val="tx1"/>
                </a:solidFill>
                <a:cs typeface="Verdana"/>
              </a:rPr>
              <a:t>taglia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trasversalmente</a:t>
            </a:r>
            <a:r>
              <a:rPr dirty="0">
                <a:solidFill>
                  <a:schemeClr val="tx1"/>
                </a:solidFill>
                <a:cs typeface="Verdana"/>
              </a:rPr>
              <a:t> la</a:t>
            </a:r>
            <a:r>
              <a:rPr lang="it-IT"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struttura</a:t>
            </a:r>
            <a:r>
              <a:rPr lang="it-IT" spc="-4" dirty="0">
                <a:solidFill>
                  <a:schemeClr val="tx1"/>
                </a:solidFill>
                <a:cs typeface="Verdana"/>
              </a:rPr>
              <a:t> o</a:t>
            </a:r>
            <a:r>
              <a:rPr lang="it-IT" spc="-8" dirty="0">
                <a:solidFill>
                  <a:schemeClr val="tx1"/>
                </a:solidFill>
                <a:cs typeface="Verdana"/>
              </a:rPr>
              <a:t>r</a:t>
            </a:r>
            <a:r>
              <a:rPr lang="it-IT" dirty="0">
                <a:solidFill>
                  <a:schemeClr val="tx1"/>
                </a:solidFill>
                <a:cs typeface="Verdana"/>
              </a:rPr>
              <a:t>g</a:t>
            </a:r>
            <a:r>
              <a:rPr lang="it-IT" spc="-8" dirty="0">
                <a:solidFill>
                  <a:schemeClr val="tx1"/>
                </a:solidFill>
                <a:cs typeface="Verdana"/>
              </a:rPr>
              <a:t>a</a:t>
            </a:r>
            <a:r>
              <a:rPr lang="it-IT" spc="-4" dirty="0">
                <a:solidFill>
                  <a:schemeClr val="tx1"/>
                </a:solidFill>
                <a:cs typeface="Verdana"/>
              </a:rPr>
              <a:t>n</a:t>
            </a:r>
            <a:r>
              <a:rPr lang="it-IT" spc="4" dirty="0">
                <a:solidFill>
                  <a:schemeClr val="tx1"/>
                </a:solidFill>
                <a:cs typeface="Verdana"/>
              </a:rPr>
              <a:t>izz</a:t>
            </a:r>
            <a:r>
              <a:rPr lang="it-IT" spc="-8" dirty="0">
                <a:solidFill>
                  <a:schemeClr val="tx1"/>
                </a:solidFill>
                <a:cs typeface="Verdana"/>
              </a:rPr>
              <a:t>a</a:t>
            </a:r>
            <a:r>
              <a:rPr lang="it-IT" dirty="0">
                <a:solidFill>
                  <a:schemeClr val="tx1"/>
                </a:solidFill>
                <a:cs typeface="Verdana"/>
              </a:rPr>
              <a:t>t</a:t>
            </a:r>
            <a:r>
              <a:rPr lang="it-IT" spc="4" dirty="0">
                <a:solidFill>
                  <a:schemeClr val="tx1"/>
                </a:solidFill>
                <a:cs typeface="Verdana"/>
              </a:rPr>
              <a:t>i</a:t>
            </a:r>
            <a:r>
              <a:rPr lang="it-IT" spc="-4" dirty="0">
                <a:solidFill>
                  <a:schemeClr val="tx1"/>
                </a:solidFill>
                <a:cs typeface="Verdana"/>
              </a:rPr>
              <a:t>v</a:t>
            </a:r>
            <a:r>
              <a:rPr lang="it-IT" dirty="0">
                <a:solidFill>
                  <a:schemeClr val="tx1"/>
                </a:solidFill>
                <a:cs typeface="Verdana"/>
              </a:rPr>
              <a:t>a</a:t>
            </a:r>
            <a:r>
              <a:rPr spc="-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coinvolgendo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attività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pertinenti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anche</a:t>
            </a:r>
            <a:r>
              <a:rPr dirty="0">
                <a:solidFill>
                  <a:schemeClr val="tx1"/>
                </a:solidFill>
                <a:cs typeface="Verdana"/>
              </a:rPr>
              <a:t> a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posizioni 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diverse</a:t>
            </a:r>
            <a:endParaRPr dirty="0">
              <a:solidFill>
                <a:schemeClr val="tx1"/>
              </a:solidFill>
              <a:cs typeface="Verdana"/>
            </a:endParaRP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A9E49F9D-F28E-7DB9-9C89-2869B806E533}"/>
              </a:ext>
            </a:extLst>
          </p:cNvPr>
          <p:cNvSpPr txBox="1">
            <a:spLocks/>
          </p:cNvSpPr>
          <p:nvPr/>
        </p:nvSpPr>
        <p:spPr>
          <a:xfrm>
            <a:off x="7637135" y="5726907"/>
            <a:ext cx="98401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D4E488-7EF7-4B0C-8A21-661E00859F3B}" type="slidenum">
              <a:rPr lang="it-IT" sz="788">
                <a:solidFill>
                  <a:srgbClr val="FFFFFF"/>
                </a:solidFill>
              </a:rPr>
              <a:pPr algn="r"/>
              <a:t>13</a:t>
            </a:fld>
            <a:endParaRPr lang="it-IT" sz="788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44"/>
    </mc:Choice>
    <mc:Fallback xmlns="">
      <p:transition spd="slow" advTm="2737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7112" y="404664"/>
            <a:ext cx="5829776" cy="1363835"/>
          </a:xfrm>
          <a:prstGeom prst="rect">
            <a:avLst/>
          </a:prstGeom>
        </p:spPr>
        <p:txBody>
          <a:bodyPr vert="horz" wrap="square" lIns="0" tIns="952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b="1" dirty="0">
                <a:solidFill>
                  <a:schemeClr val="accent2"/>
                </a:solidFill>
              </a:rPr>
              <a:t>Perché analizzare i processi?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5328" y="2307269"/>
            <a:ext cx="7755892" cy="32199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solidFill>
                  <a:schemeClr val="tx1"/>
                </a:solidFill>
                <a:cs typeface="Verdana"/>
              </a:rPr>
              <a:t>L’analisi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dei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processi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è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generalmente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svolta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per: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>
              <a:spcBef>
                <a:spcPts val="15"/>
              </a:spcBef>
            </a:pPr>
            <a:endParaRPr dirty="0">
              <a:solidFill>
                <a:schemeClr val="tx1"/>
              </a:solidFill>
              <a:cs typeface="Verdana"/>
            </a:endParaRPr>
          </a:p>
          <a:p>
            <a:pPr marL="266700" marR="3810" indent="-257175">
              <a:lnSpc>
                <a:spcPct val="102200"/>
              </a:lnSpc>
              <a:spcBef>
                <a:spcPts val="4"/>
              </a:spcBef>
              <a:buChar char="•"/>
              <a:tabLst>
                <a:tab pos="266224" algn="l"/>
                <a:tab pos="266700" algn="l"/>
              </a:tabLst>
            </a:pPr>
            <a:r>
              <a:rPr spc="-4" dirty="0">
                <a:solidFill>
                  <a:schemeClr val="tx1"/>
                </a:solidFill>
                <a:cs typeface="Verdana"/>
              </a:rPr>
              <a:t>Fornire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uno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strumento</a:t>
            </a:r>
            <a:r>
              <a:rPr dirty="0">
                <a:solidFill>
                  <a:schemeClr val="tx1"/>
                </a:solidFill>
                <a:cs typeface="Verdana"/>
              </a:rPr>
              <a:t> di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chiara </a:t>
            </a:r>
            <a:r>
              <a:rPr dirty="0">
                <a:solidFill>
                  <a:schemeClr val="tx1"/>
                </a:solidFill>
                <a:cs typeface="Verdana"/>
              </a:rPr>
              <a:t>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immediata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b="1" i="1" dirty="0">
                <a:solidFill>
                  <a:schemeClr val="tx1"/>
                </a:solidFill>
                <a:cs typeface="Verdana"/>
              </a:rPr>
              <a:t>lettura</a:t>
            </a:r>
            <a:r>
              <a:rPr b="1" i="1" spc="-11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dirty="0">
                <a:solidFill>
                  <a:schemeClr val="tx1"/>
                </a:solidFill>
                <a:cs typeface="Verdana"/>
              </a:rPr>
              <a:t>dei </a:t>
            </a:r>
            <a:r>
              <a:rPr b="1" i="1" spc="4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spc="-4" dirty="0">
                <a:solidFill>
                  <a:schemeClr val="tx1"/>
                </a:solidFill>
                <a:cs typeface="Verdana"/>
              </a:rPr>
              <a:t>principali flussi</a:t>
            </a:r>
            <a:r>
              <a:rPr b="1" i="1" dirty="0">
                <a:solidFill>
                  <a:schemeClr val="tx1"/>
                </a:solidFill>
                <a:cs typeface="Verdana"/>
              </a:rPr>
              <a:t> di</a:t>
            </a:r>
            <a:r>
              <a:rPr b="1" i="1" spc="-8" dirty="0">
                <a:solidFill>
                  <a:schemeClr val="tx1"/>
                </a:solidFill>
                <a:cs typeface="Verdana"/>
              </a:rPr>
              <a:t> </a:t>
            </a:r>
            <a:r>
              <a:rPr b="1" i="1" spc="-4" dirty="0">
                <a:solidFill>
                  <a:schemeClr val="tx1"/>
                </a:solidFill>
                <a:cs typeface="Verdana"/>
              </a:rPr>
              <a:t>attività </a:t>
            </a:r>
            <a:r>
              <a:rPr spc="-4" dirty="0">
                <a:solidFill>
                  <a:schemeClr val="tx1"/>
                </a:solidFill>
                <a:cs typeface="Verdana"/>
              </a:rPr>
              <a:t>(consapevolezza </a:t>
            </a:r>
            <a:r>
              <a:rPr dirty="0">
                <a:solidFill>
                  <a:schemeClr val="tx1"/>
                </a:solidFill>
                <a:cs typeface="Verdana"/>
              </a:rPr>
              <a:t>di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che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cosa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si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fa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realmente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in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azienda),</a:t>
            </a:r>
            <a:r>
              <a:rPr dirty="0">
                <a:solidFill>
                  <a:schemeClr val="tx1"/>
                </a:solidFill>
                <a:cs typeface="Verdana"/>
              </a:rPr>
              <a:t> per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gli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“esperti”</a:t>
            </a:r>
            <a:r>
              <a:rPr dirty="0">
                <a:solidFill>
                  <a:schemeClr val="tx1"/>
                </a:solidFill>
                <a:cs typeface="Verdana"/>
              </a:rPr>
              <a:t> e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per gli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“utenti”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[AS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8" dirty="0">
                <a:solidFill>
                  <a:schemeClr val="tx1"/>
                </a:solidFill>
                <a:cs typeface="Verdana"/>
              </a:rPr>
              <a:t>IS]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 marL="323850" indent="-314325">
              <a:buFont typeface="Verdana"/>
              <a:buChar char="•"/>
              <a:tabLst>
                <a:tab pos="323374" algn="l"/>
                <a:tab pos="323850" algn="l"/>
              </a:tabLst>
            </a:pPr>
            <a:r>
              <a:rPr b="1" i="1" spc="-4" dirty="0">
                <a:solidFill>
                  <a:schemeClr val="tx1"/>
                </a:solidFill>
                <a:cs typeface="Verdana"/>
              </a:rPr>
              <a:t>Affinare/ridisegnare</a:t>
            </a:r>
            <a:r>
              <a:rPr b="1" i="1" spc="19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processi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[TO BE] </a:t>
            </a:r>
            <a:r>
              <a:rPr dirty="0">
                <a:solidFill>
                  <a:schemeClr val="tx1"/>
                </a:solidFill>
                <a:cs typeface="Verdana"/>
              </a:rPr>
              <a:t>in </a:t>
            </a:r>
            <a:r>
              <a:rPr spc="-4" dirty="0">
                <a:solidFill>
                  <a:schemeClr val="tx1"/>
                </a:solidFill>
                <a:cs typeface="Verdana"/>
              </a:rPr>
              <a:t>modo </a:t>
            </a:r>
            <a:r>
              <a:rPr dirty="0">
                <a:solidFill>
                  <a:schemeClr val="tx1"/>
                </a:solidFill>
                <a:cs typeface="Verdana"/>
              </a:rPr>
              <a:t>da</a:t>
            </a:r>
            <a:r>
              <a:rPr spc="-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:</a:t>
            </a:r>
          </a:p>
          <a:p>
            <a:pPr marL="652463" lvl="1" indent="-342900">
              <a:spcBef>
                <a:spcPts val="341"/>
              </a:spcBef>
              <a:buChar char="–"/>
              <a:tabLst>
                <a:tab pos="651986" algn="l"/>
                <a:tab pos="652463" algn="l"/>
              </a:tabLst>
            </a:pPr>
            <a:r>
              <a:rPr spc="-8" dirty="0">
                <a:solidFill>
                  <a:schemeClr val="tx1"/>
                </a:solidFill>
                <a:cs typeface="Verdana"/>
              </a:rPr>
              <a:t>cercare</a:t>
            </a:r>
            <a:r>
              <a:rPr dirty="0">
                <a:solidFill>
                  <a:schemeClr val="tx1"/>
                </a:solidFill>
                <a:cs typeface="Verdana"/>
              </a:rPr>
              <a:t> di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ridurre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costi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o</a:t>
            </a:r>
            <a:r>
              <a:rPr spc="-4" dirty="0">
                <a:solidFill>
                  <a:schemeClr val="tx1"/>
                </a:solidFill>
                <a:cs typeface="Verdana"/>
              </a:rPr>
              <a:t> “fare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prima“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(efficienza)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 marL="652463" lvl="1" indent="-342900">
              <a:spcBef>
                <a:spcPts val="323"/>
              </a:spcBef>
              <a:buChar char="–"/>
              <a:tabLst>
                <a:tab pos="651986" algn="l"/>
                <a:tab pos="652463" algn="l"/>
              </a:tabLst>
            </a:pPr>
            <a:r>
              <a:rPr spc="-4" dirty="0">
                <a:solidFill>
                  <a:schemeClr val="tx1"/>
                </a:solidFill>
                <a:cs typeface="Verdana"/>
              </a:rPr>
              <a:t>“fare </a:t>
            </a:r>
            <a:r>
              <a:rPr dirty="0">
                <a:solidFill>
                  <a:schemeClr val="tx1"/>
                </a:solidFill>
                <a:cs typeface="Verdana"/>
              </a:rPr>
              <a:t>meglio”</a:t>
            </a:r>
            <a:r>
              <a:rPr spc="-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a</a:t>
            </a:r>
            <a:r>
              <a:rPr spc="-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parità</a:t>
            </a:r>
            <a:r>
              <a:rPr spc="-11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costi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(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efficacia</a:t>
            </a:r>
            <a:r>
              <a:rPr spc="-4" dirty="0">
                <a:solidFill>
                  <a:schemeClr val="tx1"/>
                </a:solidFill>
                <a:cs typeface="Verdana"/>
              </a:rPr>
              <a:t>)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 marL="9525"/>
            <a:r>
              <a:rPr spc="-4" dirty="0">
                <a:solidFill>
                  <a:schemeClr val="tx1"/>
                </a:solidFill>
                <a:cs typeface="Verdana"/>
              </a:rPr>
              <a:t>Altri</a:t>
            </a:r>
            <a:r>
              <a:rPr spc="-15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obiettivi</a:t>
            </a:r>
            <a:r>
              <a:rPr spc="-15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possibili:</a:t>
            </a:r>
          </a:p>
          <a:p>
            <a:pPr marL="652463" marR="510540" lvl="1" indent="-342900">
              <a:lnSpc>
                <a:spcPct val="102200"/>
              </a:lnSpc>
              <a:spcBef>
                <a:spcPts val="289"/>
              </a:spcBef>
              <a:buChar char="–"/>
              <a:tabLst>
                <a:tab pos="651986" algn="l"/>
                <a:tab pos="652463" algn="l"/>
              </a:tabLst>
            </a:pPr>
            <a:r>
              <a:rPr spc="-4" dirty="0">
                <a:solidFill>
                  <a:schemeClr val="tx1"/>
                </a:solidFill>
                <a:cs typeface="Verdana"/>
              </a:rPr>
              <a:t>Stimolare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la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responsabilizzazione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sugli</a:t>
            </a:r>
            <a:r>
              <a:rPr spc="15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output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endParaRPr lang="it-IT" spc="11" dirty="0">
              <a:solidFill>
                <a:schemeClr val="tx1"/>
              </a:solidFill>
              <a:cs typeface="Verdana"/>
            </a:endParaRPr>
          </a:p>
          <a:p>
            <a:pPr marL="309563" marR="510540" lvl="1">
              <a:lnSpc>
                <a:spcPct val="102200"/>
              </a:lnSpc>
              <a:spcBef>
                <a:spcPts val="289"/>
              </a:spcBef>
              <a:tabLst>
                <a:tab pos="651986" algn="l"/>
                <a:tab pos="652463" algn="l"/>
              </a:tabLst>
            </a:pPr>
            <a:r>
              <a:rPr lang="it-IT" spc="11" dirty="0">
                <a:solidFill>
                  <a:schemeClr val="tx1"/>
                </a:solidFill>
                <a:cs typeface="Verdana"/>
              </a:rPr>
              <a:t>	</a:t>
            </a:r>
            <a:r>
              <a:rPr spc="-4" dirty="0">
                <a:solidFill>
                  <a:schemeClr val="tx1"/>
                </a:solidFill>
                <a:cs typeface="Verdana"/>
              </a:rPr>
              <a:t>(finali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e </a:t>
            </a:r>
            <a:r>
              <a:rPr spc="-46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intermedi)</a:t>
            </a:r>
            <a:r>
              <a:rPr spc="-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dei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processi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stessi</a:t>
            </a:r>
            <a:endParaRPr dirty="0">
              <a:solidFill>
                <a:schemeClr val="tx1"/>
              </a:solidFill>
              <a:cs typeface="Verdana"/>
            </a:endParaRPr>
          </a:p>
        </p:txBody>
      </p:sp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7BFAED98-A077-EB64-44E7-85C72CE9EB54}"/>
              </a:ext>
            </a:extLst>
          </p:cNvPr>
          <p:cNvSpPr txBox="1">
            <a:spLocks/>
          </p:cNvSpPr>
          <p:nvPr/>
        </p:nvSpPr>
        <p:spPr>
          <a:xfrm>
            <a:off x="7637135" y="5726907"/>
            <a:ext cx="98401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D4E488-7EF7-4B0C-8A21-661E00859F3B}" type="slidenum">
              <a:rPr lang="it-IT" sz="788">
                <a:solidFill>
                  <a:srgbClr val="FFFFFF"/>
                </a:solidFill>
              </a:rPr>
              <a:pPr algn="r"/>
              <a:t>14</a:t>
            </a:fld>
            <a:endParaRPr lang="it-IT" sz="788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132"/>
    </mc:Choice>
    <mc:Fallback xmlns="">
      <p:transition spd="slow" advTm="4481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901" y="394983"/>
            <a:ext cx="6160813" cy="685797"/>
          </a:xfrm>
          <a:prstGeom prst="rect">
            <a:avLst/>
          </a:prstGeom>
        </p:spPr>
        <p:txBody>
          <a:bodyPr vert="horz" wrap="square" lIns="0" tIns="20479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 marR="3810" indent="60484">
              <a:lnSpc>
                <a:spcPts val="2325"/>
              </a:lnSpc>
              <a:spcBef>
                <a:spcPts val="161"/>
              </a:spcBef>
            </a:pPr>
            <a:r>
              <a:rPr b="1" dirty="0">
                <a:solidFill>
                  <a:schemeClr val="accent2"/>
                </a:solidFill>
              </a:rPr>
              <a:t>Mappatura e analisi </a:t>
            </a:r>
            <a:r>
              <a:rPr b="1" dirty="0" err="1">
                <a:solidFill>
                  <a:schemeClr val="accent2"/>
                </a:solidFill>
              </a:rPr>
              <a:t>dei</a:t>
            </a:r>
            <a:r>
              <a:rPr b="1" dirty="0">
                <a:solidFill>
                  <a:schemeClr val="accent2"/>
                </a:solidFill>
              </a:rPr>
              <a:t> </a:t>
            </a:r>
            <a:r>
              <a:rPr b="1" dirty="0" err="1">
                <a:solidFill>
                  <a:schemeClr val="accent2"/>
                </a:solidFill>
              </a:rPr>
              <a:t>processi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38113" y="2250543"/>
            <a:ext cx="7543800" cy="2938849"/>
          </a:xfrm>
          <a:prstGeom prst="rect">
            <a:avLst/>
          </a:prstGeom>
        </p:spPr>
        <p:txBody>
          <a:bodyPr vert="horz" wrap="square" lIns="0" tIns="2143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 marR="701039" indent="0">
              <a:lnSpc>
                <a:spcPts val="1568"/>
              </a:lnSpc>
              <a:spcBef>
                <a:spcPts val="169"/>
              </a:spcBef>
              <a:tabLst>
                <a:tab pos="351949" algn="l"/>
                <a:tab pos="352425" algn="l"/>
              </a:tabLst>
            </a:pPr>
            <a:r>
              <a:rPr sz="2000" spc="-4" dirty="0"/>
              <a:t>Deve</a:t>
            </a:r>
            <a:r>
              <a:rPr sz="2000" dirty="0"/>
              <a:t> </a:t>
            </a:r>
            <a:r>
              <a:rPr sz="2000" spc="-4" dirty="0"/>
              <a:t>essere</a:t>
            </a:r>
            <a:r>
              <a:rPr sz="2000" spc="4" dirty="0"/>
              <a:t> </a:t>
            </a:r>
            <a:r>
              <a:rPr sz="2000" spc="-4" dirty="0"/>
              <a:t>rappresentata graficamente</a:t>
            </a:r>
            <a:r>
              <a:rPr sz="2000" spc="4" dirty="0"/>
              <a:t> </a:t>
            </a:r>
            <a:r>
              <a:rPr sz="2000" dirty="0"/>
              <a:t>la</a:t>
            </a:r>
            <a:r>
              <a:rPr sz="2000" spc="-4" dirty="0"/>
              <a:t> dimensione </a:t>
            </a:r>
            <a:r>
              <a:rPr sz="2000" spc="-465" dirty="0"/>
              <a:t> </a:t>
            </a:r>
            <a:r>
              <a:rPr sz="2000" spc="-4" dirty="0"/>
              <a:t>organizzativa</a:t>
            </a:r>
            <a:r>
              <a:rPr sz="2000" spc="-8" dirty="0"/>
              <a:t> </a:t>
            </a:r>
            <a:r>
              <a:rPr sz="2000" dirty="0"/>
              <a:t>del</a:t>
            </a:r>
            <a:r>
              <a:rPr sz="2000" spc="8" dirty="0"/>
              <a:t> </a:t>
            </a:r>
            <a:r>
              <a:rPr sz="2000" spc="-4" dirty="0"/>
              <a:t>processo,</a:t>
            </a:r>
            <a:r>
              <a:rPr sz="2000" dirty="0"/>
              <a:t> </a:t>
            </a:r>
            <a:r>
              <a:rPr sz="2000" spc="-4" dirty="0"/>
              <a:t>ovvero:</a:t>
            </a:r>
          </a:p>
          <a:p>
            <a:pPr marL="652463" lvl="1" indent="-342900">
              <a:spcBef>
                <a:spcPts val="300"/>
              </a:spcBef>
              <a:buChar char="–"/>
              <a:tabLst>
                <a:tab pos="651986" algn="l"/>
                <a:tab pos="652463" algn="l"/>
              </a:tabLst>
            </a:pPr>
            <a:r>
              <a:rPr sz="2000" dirty="0">
                <a:cs typeface="Verdana"/>
              </a:rPr>
              <a:t>gli</a:t>
            </a:r>
            <a:r>
              <a:rPr sz="2000" spc="-34" dirty="0">
                <a:cs typeface="Verdana"/>
              </a:rPr>
              <a:t> </a:t>
            </a:r>
            <a:r>
              <a:rPr sz="2000" b="1" i="1" dirty="0">
                <a:cs typeface="Verdana"/>
              </a:rPr>
              <a:t>attori</a:t>
            </a:r>
            <a:endParaRPr sz="2000" dirty="0">
              <a:cs typeface="Verdana"/>
            </a:endParaRPr>
          </a:p>
          <a:p>
            <a:pPr marL="652463" lvl="1" indent="-342900">
              <a:spcBef>
                <a:spcPts val="323"/>
              </a:spcBef>
              <a:buChar char="–"/>
              <a:tabLst>
                <a:tab pos="651986" algn="l"/>
                <a:tab pos="652463" algn="l"/>
              </a:tabLst>
            </a:pPr>
            <a:r>
              <a:rPr sz="2000" dirty="0">
                <a:cs typeface="Verdana"/>
              </a:rPr>
              <a:t>le </a:t>
            </a:r>
            <a:r>
              <a:rPr sz="2000" b="1" i="1" spc="-4" dirty="0">
                <a:cs typeface="Verdana"/>
              </a:rPr>
              <a:t>attività</a:t>
            </a:r>
            <a:r>
              <a:rPr sz="2000" b="1" i="1" spc="11" dirty="0">
                <a:cs typeface="Verdana"/>
              </a:rPr>
              <a:t> </a:t>
            </a:r>
            <a:r>
              <a:rPr sz="2000" dirty="0">
                <a:cs typeface="Verdana"/>
              </a:rPr>
              <a:t>di</a:t>
            </a:r>
            <a:r>
              <a:rPr sz="2000" spc="4" dirty="0">
                <a:cs typeface="Verdana"/>
              </a:rPr>
              <a:t> </a:t>
            </a:r>
            <a:r>
              <a:rPr sz="2000" spc="-4" dirty="0">
                <a:cs typeface="Verdana"/>
              </a:rPr>
              <a:t>cui</a:t>
            </a:r>
            <a:r>
              <a:rPr sz="2000" spc="4" dirty="0">
                <a:cs typeface="Verdana"/>
              </a:rPr>
              <a:t> </a:t>
            </a:r>
            <a:r>
              <a:rPr sz="2000" spc="-4" dirty="0">
                <a:cs typeface="Verdana"/>
              </a:rPr>
              <a:t>sono responsabili</a:t>
            </a:r>
            <a:endParaRPr sz="2000" dirty="0">
              <a:cs typeface="Verdana"/>
            </a:endParaRPr>
          </a:p>
          <a:p>
            <a:pPr marL="652463" lvl="1" indent="-342900">
              <a:spcBef>
                <a:spcPts val="323"/>
              </a:spcBef>
              <a:buChar char="–"/>
              <a:tabLst>
                <a:tab pos="651986" algn="l"/>
                <a:tab pos="652463" algn="l"/>
              </a:tabLst>
            </a:pPr>
            <a:r>
              <a:rPr sz="2000" dirty="0">
                <a:cs typeface="Verdana"/>
              </a:rPr>
              <a:t>gli</a:t>
            </a:r>
            <a:r>
              <a:rPr sz="2000" spc="-4" dirty="0">
                <a:cs typeface="Verdana"/>
              </a:rPr>
              <a:t> </a:t>
            </a:r>
            <a:r>
              <a:rPr sz="2000" b="1" i="1" spc="-4" dirty="0">
                <a:cs typeface="Verdana"/>
              </a:rPr>
              <a:t>scambi</a:t>
            </a:r>
            <a:r>
              <a:rPr sz="2000" b="1" i="1" spc="11" dirty="0">
                <a:cs typeface="Verdana"/>
              </a:rPr>
              <a:t> </a:t>
            </a:r>
            <a:r>
              <a:rPr sz="2000" spc="-4" dirty="0">
                <a:cs typeface="Verdana"/>
              </a:rPr>
              <a:t>secondo</a:t>
            </a:r>
            <a:r>
              <a:rPr sz="2000" spc="-8" dirty="0">
                <a:cs typeface="Verdana"/>
              </a:rPr>
              <a:t> </a:t>
            </a:r>
            <a:r>
              <a:rPr sz="2000" spc="-4" dirty="0">
                <a:cs typeface="Verdana"/>
              </a:rPr>
              <a:t>una</a:t>
            </a:r>
            <a:r>
              <a:rPr sz="2000" spc="-8" dirty="0">
                <a:cs typeface="Verdana"/>
              </a:rPr>
              <a:t> </a:t>
            </a:r>
            <a:r>
              <a:rPr sz="2000" spc="-4" dirty="0">
                <a:cs typeface="Verdana"/>
              </a:rPr>
              <a:t>logica</a:t>
            </a:r>
            <a:r>
              <a:rPr sz="2000" spc="-8" dirty="0">
                <a:cs typeface="Verdana"/>
              </a:rPr>
              <a:t> </a:t>
            </a:r>
            <a:r>
              <a:rPr sz="2000" spc="-4" dirty="0">
                <a:cs typeface="Verdana"/>
              </a:rPr>
              <a:t>temporale</a:t>
            </a:r>
            <a:endParaRPr sz="2000" dirty="0">
              <a:cs typeface="Verdana"/>
            </a:endParaRPr>
          </a:p>
          <a:p>
            <a:pPr marL="652463" marR="361950" lvl="1" indent="-342900">
              <a:lnSpc>
                <a:spcPct val="101099"/>
              </a:lnSpc>
              <a:spcBef>
                <a:spcPts val="326"/>
              </a:spcBef>
              <a:buChar char="–"/>
              <a:tabLst>
                <a:tab pos="651986" algn="l"/>
                <a:tab pos="652463" algn="l"/>
              </a:tabLst>
            </a:pPr>
            <a:r>
              <a:rPr sz="2000" dirty="0">
                <a:cs typeface="Verdana"/>
              </a:rPr>
              <a:t>i</a:t>
            </a:r>
            <a:r>
              <a:rPr sz="2000" spc="11" dirty="0">
                <a:cs typeface="Verdana"/>
              </a:rPr>
              <a:t> </a:t>
            </a:r>
            <a:r>
              <a:rPr sz="2000" b="1" i="1" spc="-4" dirty="0">
                <a:cs typeface="Verdana"/>
              </a:rPr>
              <a:t>flussi</a:t>
            </a:r>
            <a:r>
              <a:rPr sz="2000" b="1" i="1" dirty="0">
                <a:cs typeface="Verdana"/>
              </a:rPr>
              <a:t> </a:t>
            </a:r>
            <a:r>
              <a:rPr sz="2000" b="1" i="1" spc="-4" dirty="0">
                <a:cs typeface="Verdana"/>
              </a:rPr>
              <a:t>alternativi</a:t>
            </a:r>
            <a:r>
              <a:rPr sz="2000" b="1" i="1" spc="15" dirty="0">
                <a:cs typeface="Verdana"/>
              </a:rPr>
              <a:t> </a:t>
            </a:r>
            <a:r>
              <a:rPr sz="2000" dirty="0">
                <a:cs typeface="Verdana"/>
              </a:rPr>
              <a:t>delle</a:t>
            </a:r>
            <a:r>
              <a:rPr sz="2000" spc="8" dirty="0">
                <a:cs typeface="Verdana"/>
              </a:rPr>
              <a:t> </a:t>
            </a:r>
            <a:r>
              <a:rPr sz="2000" spc="-4" dirty="0">
                <a:cs typeface="Verdana"/>
              </a:rPr>
              <a:t>attività</a:t>
            </a:r>
            <a:r>
              <a:rPr sz="2000" dirty="0">
                <a:cs typeface="Verdana"/>
              </a:rPr>
              <a:t> in</a:t>
            </a:r>
            <a:r>
              <a:rPr sz="2000" spc="4" dirty="0">
                <a:cs typeface="Verdana"/>
              </a:rPr>
              <a:t> </a:t>
            </a:r>
            <a:r>
              <a:rPr sz="2000" spc="-4" dirty="0">
                <a:cs typeface="Verdana"/>
              </a:rPr>
              <a:t>funzione</a:t>
            </a:r>
            <a:r>
              <a:rPr sz="2000" spc="8" dirty="0">
                <a:cs typeface="Verdana"/>
              </a:rPr>
              <a:t> </a:t>
            </a:r>
            <a:r>
              <a:rPr sz="2000" dirty="0">
                <a:cs typeface="Verdana"/>
              </a:rPr>
              <a:t>degli</a:t>
            </a:r>
            <a:r>
              <a:rPr sz="2000" spc="11" dirty="0">
                <a:cs typeface="Verdana"/>
              </a:rPr>
              <a:t> </a:t>
            </a:r>
            <a:r>
              <a:rPr sz="2000" spc="-4" dirty="0">
                <a:cs typeface="Verdana"/>
              </a:rPr>
              <a:t>snodi </a:t>
            </a:r>
            <a:r>
              <a:rPr sz="2000" spc="-461" dirty="0">
                <a:cs typeface="Verdana"/>
              </a:rPr>
              <a:t> </a:t>
            </a:r>
            <a:r>
              <a:rPr sz="2000" spc="-4" dirty="0">
                <a:cs typeface="Verdana"/>
              </a:rPr>
              <a:t>decisionali</a:t>
            </a:r>
            <a:endParaRPr sz="2000" dirty="0">
              <a:cs typeface="Verdana"/>
            </a:endParaRPr>
          </a:p>
          <a:p>
            <a:pPr marL="652463" marR="845820" lvl="1" indent="-342900">
              <a:lnSpc>
                <a:spcPts val="1568"/>
              </a:lnSpc>
              <a:spcBef>
                <a:spcPts val="439"/>
              </a:spcBef>
              <a:buChar char="–"/>
              <a:tabLst>
                <a:tab pos="651986" algn="l"/>
                <a:tab pos="652463" algn="l"/>
              </a:tabLst>
            </a:pPr>
            <a:r>
              <a:rPr sz="2000" dirty="0">
                <a:cs typeface="Verdana"/>
              </a:rPr>
              <a:t>gli</a:t>
            </a:r>
            <a:r>
              <a:rPr sz="2000" spc="4" dirty="0">
                <a:cs typeface="Verdana"/>
              </a:rPr>
              <a:t> </a:t>
            </a:r>
            <a:r>
              <a:rPr sz="2000" spc="-4" dirty="0">
                <a:cs typeface="Verdana"/>
              </a:rPr>
              <a:t>strumenti</a:t>
            </a:r>
            <a:r>
              <a:rPr sz="2000" spc="4" dirty="0">
                <a:cs typeface="Verdana"/>
              </a:rPr>
              <a:t> </a:t>
            </a:r>
            <a:r>
              <a:rPr sz="2000" dirty="0">
                <a:cs typeface="Verdana"/>
              </a:rPr>
              <a:t>di</a:t>
            </a:r>
            <a:r>
              <a:rPr sz="2000" spc="8" dirty="0">
                <a:cs typeface="Verdana"/>
              </a:rPr>
              <a:t> </a:t>
            </a:r>
            <a:r>
              <a:rPr sz="2000" spc="-4" dirty="0">
                <a:cs typeface="Verdana"/>
              </a:rPr>
              <a:t>comunicazione</a:t>
            </a:r>
            <a:r>
              <a:rPr sz="2000" dirty="0">
                <a:cs typeface="Verdana"/>
              </a:rPr>
              <a:t> </a:t>
            </a:r>
            <a:r>
              <a:rPr sz="2000" spc="-4" dirty="0">
                <a:cs typeface="Verdana"/>
              </a:rPr>
              <a:t>(es.:</a:t>
            </a:r>
            <a:r>
              <a:rPr sz="2000" spc="-8" dirty="0">
                <a:cs typeface="Verdana"/>
              </a:rPr>
              <a:t> </a:t>
            </a:r>
            <a:r>
              <a:rPr sz="2000" spc="-4" dirty="0">
                <a:cs typeface="Verdana"/>
              </a:rPr>
              <a:t>mail, </a:t>
            </a:r>
            <a:r>
              <a:rPr sz="2000" dirty="0">
                <a:cs typeface="Verdana"/>
              </a:rPr>
              <a:t>sistema </a:t>
            </a:r>
            <a:r>
              <a:rPr sz="2000" spc="-465" dirty="0">
                <a:cs typeface="Verdana"/>
              </a:rPr>
              <a:t> </a:t>
            </a:r>
            <a:r>
              <a:rPr sz="2000" spc="-4" dirty="0">
                <a:cs typeface="Verdana"/>
              </a:rPr>
              <a:t>informativo,</a:t>
            </a:r>
            <a:r>
              <a:rPr sz="2000" spc="-8" dirty="0">
                <a:cs typeface="Verdana"/>
              </a:rPr>
              <a:t> </a:t>
            </a:r>
            <a:r>
              <a:rPr sz="2000" spc="-4" dirty="0">
                <a:cs typeface="Verdana"/>
              </a:rPr>
              <a:t>voce)</a:t>
            </a:r>
            <a:endParaRPr sz="2000" dirty="0">
              <a:cs typeface="Verdana"/>
            </a:endParaRPr>
          </a:p>
          <a:p>
            <a:pPr marL="652463" lvl="1" indent="-342900">
              <a:spcBef>
                <a:spcPts val="278"/>
              </a:spcBef>
              <a:buChar char="–"/>
              <a:tabLst>
                <a:tab pos="651986" algn="l"/>
                <a:tab pos="652463" algn="l"/>
              </a:tabLst>
            </a:pPr>
            <a:r>
              <a:rPr sz="2000" dirty="0">
                <a:cs typeface="Verdana"/>
              </a:rPr>
              <a:t>le </a:t>
            </a:r>
            <a:r>
              <a:rPr sz="2000" spc="-4" dirty="0">
                <a:cs typeface="Verdana"/>
              </a:rPr>
              <a:t>informazioni/i</a:t>
            </a:r>
            <a:r>
              <a:rPr sz="2000" spc="8" dirty="0">
                <a:cs typeface="Verdana"/>
              </a:rPr>
              <a:t> </a:t>
            </a:r>
            <a:r>
              <a:rPr sz="2000" spc="-4" dirty="0">
                <a:cs typeface="Verdana"/>
              </a:rPr>
              <a:t>materiali</a:t>
            </a:r>
            <a:r>
              <a:rPr sz="2000" spc="8" dirty="0">
                <a:cs typeface="Verdana"/>
              </a:rPr>
              <a:t> </a:t>
            </a:r>
            <a:r>
              <a:rPr sz="2000" dirty="0">
                <a:cs typeface="Verdana"/>
              </a:rPr>
              <a:t>in</a:t>
            </a:r>
            <a:r>
              <a:rPr sz="2000" spc="4" dirty="0">
                <a:cs typeface="Verdana"/>
              </a:rPr>
              <a:t> </a:t>
            </a:r>
            <a:r>
              <a:rPr sz="2000" spc="-4" dirty="0">
                <a:cs typeface="Verdana"/>
              </a:rPr>
              <a:t>entrata</a:t>
            </a:r>
            <a:r>
              <a:rPr sz="2000" dirty="0">
                <a:cs typeface="Verdana"/>
              </a:rPr>
              <a:t> e</a:t>
            </a:r>
            <a:r>
              <a:rPr sz="2000" spc="8" dirty="0">
                <a:cs typeface="Verdana"/>
              </a:rPr>
              <a:t> </a:t>
            </a:r>
            <a:r>
              <a:rPr sz="2000" spc="-4" dirty="0" err="1">
                <a:cs typeface="Verdana"/>
              </a:rPr>
              <a:t>uscita</a:t>
            </a:r>
            <a:endParaRPr sz="2000" dirty="0"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 rot="1440000">
            <a:off x="6920244" y="2943166"/>
            <a:ext cx="1102124" cy="366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sz="2025" b="1" i="1" spc="-17" baseline="4629" dirty="0">
                <a:latin typeface="Arial"/>
                <a:cs typeface="Arial"/>
              </a:rPr>
              <a:t>“C</a:t>
            </a:r>
            <a:r>
              <a:rPr sz="2025" b="1" i="1" spc="-17" baseline="3086" dirty="0">
                <a:latin typeface="Arial"/>
                <a:cs typeface="Arial"/>
              </a:rPr>
              <a:t>hi</a:t>
            </a:r>
            <a:r>
              <a:rPr sz="2025" b="1" i="1" spc="-78" baseline="3086" dirty="0">
                <a:latin typeface="Arial"/>
                <a:cs typeface="Arial"/>
              </a:rPr>
              <a:t> </a:t>
            </a:r>
            <a:r>
              <a:rPr sz="2025" b="1" i="1" spc="-17" baseline="3086" dirty="0">
                <a:latin typeface="Arial"/>
                <a:cs typeface="Arial"/>
              </a:rPr>
              <a:t>fa</a:t>
            </a:r>
            <a:r>
              <a:rPr sz="2025" b="1" i="1" spc="-73" baseline="3086" dirty="0">
                <a:latin typeface="Arial"/>
                <a:cs typeface="Arial"/>
              </a:rPr>
              <a:t> </a:t>
            </a:r>
            <a:r>
              <a:rPr sz="2025" b="1" i="1" spc="-33" baseline="1543" dirty="0">
                <a:latin typeface="Arial"/>
                <a:cs typeface="Arial"/>
              </a:rPr>
              <a:t>cos</a:t>
            </a:r>
            <a:r>
              <a:rPr b="1" i="1" spc="-23" dirty="0">
                <a:latin typeface="Arial"/>
                <a:cs typeface="Arial"/>
              </a:rPr>
              <a:t>a”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2709" y="2723030"/>
            <a:ext cx="6837830" cy="1401856"/>
          </a:xfrm>
          <a:custGeom>
            <a:avLst/>
            <a:gdLst/>
            <a:ahLst/>
            <a:cxnLst/>
            <a:rect l="l" t="t" r="r" b="b"/>
            <a:pathLst>
              <a:path w="7670800" h="1584325">
                <a:moveTo>
                  <a:pt x="0" y="264032"/>
                </a:moveTo>
                <a:lnTo>
                  <a:pt x="4253" y="216571"/>
                </a:lnTo>
                <a:lnTo>
                  <a:pt x="16518" y="171902"/>
                </a:lnTo>
                <a:lnTo>
                  <a:pt x="36048" y="130770"/>
                </a:lnTo>
                <a:lnTo>
                  <a:pt x="62096" y="93919"/>
                </a:lnTo>
                <a:lnTo>
                  <a:pt x="93919" y="62097"/>
                </a:lnTo>
                <a:lnTo>
                  <a:pt x="130769" y="36048"/>
                </a:lnTo>
                <a:lnTo>
                  <a:pt x="171902" y="16518"/>
                </a:lnTo>
                <a:lnTo>
                  <a:pt x="216571" y="4253"/>
                </a:lnTo>
                <a:lnTo>
                  <a:pt x="264031" y="0"/>
                </a:lnTo>
                <a:lnTo>
                  <a:pt x="7406768" y="0"/>
                </a:lnTo>
                <a:lnTo>
                  <a:pt x="7454228" y="4253"/>
                </a:lnTo>
                <a:lnTo>
                  <a:pt x="7498897" y="16518"/>
                </a:lnTo>
                <a:lnTo>
                  <a:pt x="7540030" y="36048"/>
                </a:lnTo>
                <a:lnTo>
                  <a:pt x="7576880" y="62097"/>
                </a:lnTo>
                <a:lnTo>
                  <a:pt x="7608703" y="93919"/>
                </a:lnTo>
                <a:lnTo>
                  <a:pt x="7634752" y="130770"/>
                </a:lnTo>
                <a:lnTo>
                  <a:pt x="7654281" y="171902"/>
                </a:lnTo>
                <a:lnTo>
                  <a:pt x="7666546" y="216571"/>
                </a:lnTo>
                <a:lnTo>
                  <a:pt x="7670800" y="264032"/>
                </a:lnTo>
                <a:lnTo>
                  <a:pt x="7670800" y="1320144"/>
                </a:lnTo>
                <a:lnTo>
                  <a:pt x="7666546" y="1367604"/>
                </a:lnTo>
                <a:lnTo>
                  <a:pt x="7654281" y="1412273"/>
                </a:lnTo>
                <a:lnTo>
                  <a:pt x="7634752" y="1453406"/>
                </a:lnTo>
                <a:lnTo>
                  <a:pt x="7608703" y="1490256"/>
                </a:lnTo>
                <a:lnTo>
                  <a:pt x="7576880" y="1522079"/>
                </a:lnTo>
                <a:lnTo>
                  <a:pt x="7540030" y="1548127"/>
                </a:lnTo>
                <a:lnTo>
                  <a:pt x="7498897" y="1567657"/>
                </a:lnTo>
                <a:lnTo>
                  <a:pt x="7454228" y="1579922"/>
                </a:lnTo>
                <a:lnTo>
                  <a:pt x="7406768" y="1584176"/>
                </a:lnTo>
                <a:lnTo>
                  <a:pt x="264031" y="1584176"/>
                </a:lnTo>
                <a:lnTo>
                  <a:pt x="216571" y="1579922"/>
                </a:lnTo>
                <a:lnTo>
                  <a:pt x="171902" y="1567657"/>
                </a:lnTo>
                <a:lnTo>
                  <a:pt x="130769" y="1548127"/>
                </a:lnTo>
                <a:lnTo>
                  <a:pt x="93919" y="1522079"/>
                </a:lnTo>
                <a:lnTo>
                  <a:pt x="62096" y="1490256"/>
                </a:lnTo>
                <a:lnTo>
                  <a:pt x="36048" y="1453406"/>
                </a:lnTo>
                <a:lnTo>
                  <a:pt x="16518" y="1412273"/>
                </a:lnTo>
                <a:lnTo>
                  <a:pt x="4253" y="1367604"/>
                </a:lnTo>
                <a:lnTo>
                  <a:pt x="0" y="1320144"/>
                </a:lnTo>
                <a:lnTo>
                  <a:pt x="0" y="264032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062610" y="872939"/>
            <a:ext cx="2817392" cy="1256982"/>
            <a:chOff x="6502220" y="1826900"/>
            <a:chExt cx="2606675" cy="5943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413" y="1826900"/>
              <a:ext cx="2464089" cy="5939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30795" y="1916832"/>
              <a:ext cx="1226185" cy="407670"/>
            </a:xfrm>
            <a:custGeom>
              <a:avLst/>
              <a:gdLst/>
              <a:ahLst/>
              <a:cxnLst/>
              <a:rect l="l" t="t" r="r" b="b"/>
              <a:pathLst>
                <a:path w="1226184" h="407669">
                  <a:moveTo>
                    <a:pt x="0" y="203764"/>
                  </a:moveTo>
                  <a:lnTo>
                    <a:pt x="14137" y="160051"/>
                  </a:lnTo>
                  <a:lnTo>
                    <a:pt x="54557" y="119606"/>
                  </a:lnTo>
                  <a:lnTo>
                    <a:pt x="118266" y="83423"/>
                  </a:lnTo>
                  <a:lnTo>
                    <a:pt x="157919" y="67240"/>
                  </a:lnTo>
                  <a:lnTo>
                    <a:pt x="202273" y="52496"/>
                  </a:lnTo>
                  <a:lnTo>
                    <a:pt x="250954" y="39314"/>
                  </a:lnTo>
                  <a:lnTo>
                    <a:pt x="303588" y="27819"/>
                  </a:lnTo>
                  <a:lnTo>
                    <a:pt x="359801" y="18136"/>
                  </a:lnTo>
                  <a:lnTo>
                    <a:pt x="419218" y="10388"/>
                  </a:lnTo>
                  <a:lnTo>
                    <a:pt x="481467" y="4699"/>
                  </a:lnTo>
                  <a:lnTo>
                    <a:pt x="546173" y="1195"/>
                  </a:lnTo>
                  <a:lnTo>
                    <a:pt x="612962" y="0"/>
                  </a:lnTo>
                  <a:lnTo>
                    <a:pt x="679751" y="1195"/>
                  </a:lnTo>
                  <a:lnTo>
                    <a:pt x="744457" y="4699"/>
                  </a:lnTo>
                  <a:lnTo>
                    <a:pt x="806706" y="10388"/>
                  </a:lnTo>
                  <a:lnTo>
                    <a:pt x="866123" y="18136"/>
                  </a:lnTo>
                  <a:lnTo>
                    <a:pt x="922336" y="27819"/>
                  </a:lnTo>
                  <a:lnTo>
                    <a:pt x="974970" y="39314"/>
                  </a:lnTo>
                  <a:lnTo>
                    <a:pt x="1023651" y="52496"/>
                  </a:lnTo>
                  <a:lnTo>
                    <a:pt x="1068005" y="67240"/>
                  </a:lnTo>
                  <a:lnTo>
                    <a:pt x="1107658" y="83423"/>
                  </a:lnTo>
                  <a:lnTo>
                    <a:pt x="1142237" y="100920"/>
                  </a:lnTo>
                  <a:lnTo>
                    <a:pt x="1194675" y="139358"/>
                  </a:lnTo>
                  <a:lnTo>
                    <a:pt x="1222328" y="181561"/>
                  </a:lnTo>
                  <a:lnTo>
                    <a:pt x="1225925" y="203764"/>
                  </a:lnTo>
                  <a:lnTo>
                    <a:pt x="1222328" y="225966"/>
                  </a:lnTo>
                  <a:lnTo>
                    <a:pt x="1194675" y="268169"/>
                  </a:lnTo>
                  <a:lnTo>
                    <a:pt x="1142237" y="306607"/>
                  </a:lnTo>
                  <a:lnTo>
                    <a:pt x="1107658" y="324104"/>
                  </a:lnTo>
                  <a:lnTo>
                    <a:pt x="1068005" y="340287"/>
                  </a:lnTo>
                  <a:lnTo>
                    <a:pt x="1023651" y="355031"/>
                  </a:lnTo>
                  <a:lnTo>
                    <a:pt x="974970" y="368213"/>
                  </a:lnTo>
                  <a:lnTo>
                    <a:pt x="922336" y="379708"/>
                  </a:lnTo>
                  <a:lnTo>
                    <a:pt x="866123" y="389391"/>
                  </a:lnTo>
                  <a:lnTo>
                    <a:pt x="806706" y="397139"/>
                  </a:lnTo>
                  <a:lnTo>
                    <a:pt x="744457" y="402828"/>
                  </a:lnTo>
                  <a:lnTo>
                    <a:pt x="679751" y="406332"/>
                  </a:lnTo>
                  <a:lnTo>
                    <a:pt x="612962" y="407528"/>
                  </a:lnTo>
                  <a:lnTo>
                    <a:pt x="546173" y="406332"/>
                  </a:lnTo>
                  <a:lnTo>
                    <a:pt x="481467" y="402828"/>
                  </a:lnTo>
                  <a:lnTo>
                    <a:pt x="419218" y="397139"/>
                  </a:lnTo>
                  <a:lnTo>
                    <a:pt x="359801" y="389391"/>
                  </a:lnTo>
                  <a:lnTo>
                    <a:pt x="303588" y="379708"/>
                  </a:lnTo>
                  <a:lnTo>
                    <a:pt x="250954" y="368213"/>
                  </a:lnTo>
                  <a:lnTo>
                    <a:pt x="202273" y="355031"/>
                  </a:lnTo>
                  <a:lnTo>
                    <a:pt x="157919" y="340287"/>
                  </a:lnTo>
                  <a:lnTo>
                    <a:pt x="118266" y="324104"/>
                  </a:lnTo>
                  <a:lnTo>
                    <a:pt x="83687" y="306607"/>
                  </a:lnTo>
                  <a:lnTo>
                    <a:pt x="31249" y="268169"/>
                  </a:lnTo>
                  <a:lnTo>
                    <a:pt x="3596" y="225966"/>
                  </a:lnTo>
                  <a:lnTo>
                    <a:pt x="0" y="203764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A6D69E41-EC0F-0C87-808E-4A5E3C331292}"/>
              </a:ext>
            </a:extLst>
          </p:cNvPr>
          <p:cNvSpPr txBox="1">
            <a:spLocks/>
          </p:cNvSpPr>
          <p:nvPr/>
        </p:nvSpPr>
        <p:spPr>
          <a:xfrm>
            <a:off x="7637135" y="5726907"/>
            <a:ext cx="98401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D4E488-7EF7-4B0C-8A21-661E00859F3B}" type="slidenum">
              <a:rPr lang="it-IT" sz="788">
                <a:solidFill>
                  <a:srgbClr val="FFFFFF"/>
                </a:solidFill>
              </a:rPr>
              <a:pPr algn="r"/>
              <a:t>15</a:t>
            </a:fld>
            <a:endParaRPr lang="it-IT" sz="788" dirty="0">
              <a:solidFill>
                <a:srgbClr val="FFFFFF"/>
              </a:solidFill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D415178-2F0A-453E-2CC3-99B3CB6EF879}"/>
              </a:ext>
            </a:extLst>
          </p:cNvPr>
          <p:cNvSpPr txBox="1"/>
          <p:nvPr/>
        </p:nvSpPr>
        <p:spPr>
          <a:xfrm rot="1440000">
            <a:off x="6888072" y="2966271"/>
            <a:ext cx="146949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2700" b="1" i="1" spc="-22" baseline="4629" dirty="0">
                <a:solidFill>
                  <a:schemeClr val="tx1"/>
                </a:solidFill>
                <a:latin typeface="Arial"/>
                <a:cs typeface="Arial"/>
              </a:rPr>
              <a:t>“C</a:t>
            </a:r>
            <a:r>
              <a:rPr sz="2700" b="1" i="1" spc="-22" baseline="3086" dirty="0">
                <a:solidFill>
                  <a:schemeClr val="tx1"/>
                </a:solidFill>
                <a:latin typeface="Arial"/>
                <a:cs typeface="Arial"/>
              </a:rPr>
              <a:t>hi</a:t>
            </a:r>
            <a:r>
              <a:rPr sz="2700" b="1" i="1" spc="-104" baseline="3086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700" b="1" i="1" spc="-22" baseline="3086" dirty="0">
                <a:solidFill>
                  <a:schemeClr val="tx1"/>
                </a:solidFill>
                <a:latin typeface="Arial"/>
                <a:cs typeface="Arial"/>
              </a:rPr>
              <a:t>fa</a:t>
            </a:r>
            <a:r>
              <a:rPr sz="2700" b="1" i="1" spc="-97" baseline="3086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700" b="1" i="1" spc="-44" baseline="1543" dirty="0">
                <a:solidFill>
                  <a:schemeClr val="tx1"/>
                </a:solidFill>
                <a:latin typeface="Arial"/>
                <a:cs typeface="Arial"/>
              </a:rPr>
              <a:t>cos</a:t>
            </a:r>
            <a:r>
              <a:rPr b="1" i="1" spc="-30" dirty="0">
                <a:solidFill>
                  <a:schemeClr val="tx1"/>
                </a:solidFill>
                <a:latin typeface="Arial"/>
                <a:cs typeface="Arial"/>
              </a:rPr>
              <a:t>a”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10"/>
    </mc:Choice>
    <mc:Fallback xmlns="">
      <p:transition spd="slow" advTm="720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6458" y="2339402"/>
            <a:ext cx="987743" cy="729614"/>
            <a:chOff x="4166615" y="2962655"/>
            <a:chExt cx="1316990" cy="97281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6615" y="2962655"/>
              <a:ext cx="1316736" cy="972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959" y="2996951"/>
              <a:ext cx="1224135" cy="8640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11960" y="2996950"/>
              <a:ext cx="1224280" cy="864235"/>
            </a:xfrm>
            <a:custGeom>
              <a:avLst/>
              <a:gdLst/>
              <a:ahLst/>
              <a:cxnLst/>
              <a:rect l="l" t="t" r="r" b="b"/>
              <a:pathLst>
                <a:path w="1224279" h="864235">
                  <a:moveTo>
                    <a:pt x="804252" y="864097"/>
                  </a:moveTo>
                  <a:lnTo>
                    <a:pt x="1224135" y="432048"/>
                  </a:lnTo>
                  <a:lnTo>
                    <a:pt x="804252" y="0"/>
                  </a:lnTo>
                  <a:lnTo>
                    <a:pt x="804252" y="216024"/>
                  </a:lnTo>
                  <a:lnTo>
                    <a:pt x="0" y="216024"/>
                  </a:lnTo>
                  <a:lnTo>
                    <a:pt x="0" y="648072"/>
                  </a:lnTo>
                  <a:lnTo>
                    <a:pt x="804252" y="648072"/>
                  </a:lnTo>
                  <a:lnTo>
                    <a:pt x="804252" y="8640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4990" y="2270459"/>
            <a:ext cx="3991308" cy="536910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24288" marR="366236">
              <a:lnSpc>
                <a:spcPct val="101099"/>
              </a:lnSpc>
              <a:spcBef>
                <a:spcPts val="281"/>
              </a:spcBef>
              <a:tabLst>
                <a:tab pos="338613" algn="l"/>
                <a:tab pos="339090" algn="l"/>
              </a:tabLst>
            </a:pPr>
            <a:r>
              <a:rPr sz="1500" spc="-4" dirty="0">
                <a:solidFill>
                  <a:schemeClr val="tx1"/>
                </a:solidFill>
                <a:cs typeface="Verdana"/>
              </a:rPr>
              <a:t>La</a:t>
            </a:r>
            <a:r>
              <a:rPr sz="1500" spc="-8" dirty="0">
                <a:solidFill>
                  <a:schemeClr val="tx1"/>
                </a:solidFill>
                <a:cs typeface="Verdana"/>
              </a:rPr>
              <a:t> </a:t>
            </a:r>
            <a:r>
              <a:rPr sz="1500" spc="-4" dirty="0">
                <a:solidFill>
                  <a:schemeClr val="tx1"/>
                </a:solidFill>
                <a:cs typeface="Verdana"/>
              </a:rPr>
              <a:t>scelta</a:t>
            </a:r>
            <a:r>
              <a:rPr sz="1500" spc="-8" dirty="0">
                <a:solidFill>
                  <a:schemeClr val="tx1"/>
                </a:solidFill>
                <a:cs typeface="Verdana"/>
              </a:rPr>
              <a:t> </a:t>
            </a:r>
            <a:r>
              <a:rPr sz="1500" dirty="0">
                <a:solidFill>
                  <a:schemeClr val="tx1"/>
                </a:solidFill>
                <a:cs typeface="Verdana"/>
              </a:rPr>
              <a:t>dei </a:t>
            </a:r>
            <a:r>
              <a:rPr sz="1500" spc="-4" dirty="0">
                <a:solidFill>
                  <a:schemeClr val="tx1"/>
                </a:solidFill>
                <a:cs typeface="Verdana"/>
              </a:rPr>
              <a:t>simboli</a:t>
            </a:r>
            <a:r>
              <a:rPr sz="1500" spc="4" dirty="0">
                <a:solidFill>
                  <a:schemeClr val="tx1"/>
                </a:solidFill>
                <a:cs typeface="Verdana"/>
              </a:rPr>
              <a:t> </a:t>
            </a:r>
            <a:r>
              <a:rPr sz="1500" spc="-4" dirty="0" err="1">
                <a:solidFill>
                  <a:schemeClr val="tx1"/>
                </a:solidFill>
                <a:cs typeface="Verdana"/>
              </a:rPr>
              <a:t>può</a:t>
            </a:r>
            <a:r>
              <a:rPr sz="1500" spc="-4" dirty="0">
                <a:solidFill>
                  <a:schemeClr val="tx1"/>
                </a:solidFill>
                <a:cs typeface="Verdana"/>
              </a:rPr>
              <a:t> </a:t>
            </a:r>
            <a:r>
              <a:rPr sz="1500" spc="-4" dirty="0" err="1">
                <a:solidFill>
                  <a:schemeClr val="tx1"/>
                </a:solidFill>
                <a:cs typeface="Verdana"/>
              </a:rPr>
              <a:t>avvenire</a:t>
            </a:r>
            <a:r>
              <a:rPr sz="1500" spc="-4" dirty="0">
                <a:solidFill>
                  <a:schemeClr val="tx1"/>
                </a:solidFill>
                <a:cs typeface="Verdana"/>
              </a:rPr>
              <a:t> ad</a:t>
            </a:r>
            <a:r>
              <a:rPr sz="1500" dirty="0">
                <a:solidFill>
                  <a:schemeClr val="tx1"/>
                </a:solidFill>
                <a:cs typeface="Verdana"/>
              </a:rPr>
              <a:t> </a:t>
            </a:r>
            <a:r>
              <a:rPr sz="1500" spc="-4" dirty="0">
                <a:solidFill>
                  <a:schemeClr val="tx1"/>
                </a:solidFill>
                <a:cs typeface="Verdana"/>
              </a:rPr>
              <a:t>hoc</a:t>
            </a:r>
            <a:endParaRPr sz="1500" dirty="0">
              <a:solidFill>
                <a:schemeClr val="tx1"/>
              </a:solidFill>
              <a:cs typeface="Verdana"/>
            </a:endParaRPr>
          </a:p>
          <a:p>
            <a:pPr marL="9525" algn="ctr">
              <a:spcBef>
                <a:spcPts val="390"/>
              </a:spcBef>
            </a:pPr>
            <a:r>
              <a:rPr sz="1500" b="1" i="1" spc="-4" dirty="0">
                <a:solidFill>
                  <a:schemeClr val="tx1"/>
                </a:solidFill>
                <a:cs typeface="Verdana"/>
              </a:rPr>
              <a:t>ESEMPIO</a:t>
            </a:r>
            <a:r>
              <a:rPr sz="1500" spc="-4" dirty="0">
                <a:solidFill>
                  <a:schemeClr val="tx1"/>
                </a:solidFill>
                <a:cs typeface="Times New Roman"/>
              </a:rPr>
              <a:t>:</a:t>
            </a:r>
            <a:endParaRPr sz="1500" dirty="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2218200"/>
            <a:ext cx="2398997" cy="107392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868144" y="620689"/>
            <a:ext cx="2836440" cy="1449502"/>
            <a:chOff x="6502220" y="1826900"/>
            <a:chExt cx="2606675" cy="59436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4413" y="1826900"/>
              <a:ext cx="2464089" cy="5939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30795" y="1916832"/>
              <a:ext cx="1226185" cy="407670"/>
            </a:xfrm>
            <a:custGeom>
              <a:avLst/>
              <a:gdLst/>
              <a:ahLst/>
              <a:cxnLst/>
              <a:rect l="l" t="t" r="r" b="b"/>
              <a:pathLst>
                <a:path w="1226184" h="407669">
                  <a:moveTo>
                    <a:pt x="0" y="203764"/>
                  </a:moveTo>
                  <a:lnTo>
                    <a:pt x="14137" y="160051"/>
                  </a:lnTo>
                  <a:lnTo>
                    <a:pt x="54557" y="119606"/>
                  </a:lnTo>
                  <a:lnTo>
                    <a:pt x="118266" y="83423"/>
                  </a:lnTo>
                  <a:lnTo>
                    <a:pt x="157919" y="67240"/>
                  </a:lnTo>
                  <a:lnTo>
                    <a:pt x="202273" y="52496"/>
                  </a:lnTo>
                  <a:lnTo>
                    <a:pt x="250954" y="39314"/>
                  </a:lnTo>
                  <a:lnTo>
                    <a:pt x="303588" y="27819"/>
                  </a:lnTo>
                  <a:lnTo>
                    <a:pt x="359801" y="18136"/>
                  </a:lnTo>
                  <a:lnTo>
                    <a:pt x="419218" y="10388"/>
                  </a:lnTo>
                  <a:lnTo>
                    <a:pt x="481467" y="4699"/>
                  </a:lnTo>
                  <a:lnTo>
                    <a:pt x="546173" y="1195"/>
                  </a:lnTo>
                  <a:lnTo>
                    <a:pt x="612962" y="0"/>
                  </a:lnTo>
                  <a:lnTo>
                    <a:pt x="679751" y="1195"/>
                  </a:lnTo>
                  <a:lnTo>
                    <a:pt x="744457" y="4699"/>
                  </a:lnTo>
                  <a:lnTo>
                    <a:pt x="806706" y="10388"/>
                  </a:lnTo>
                  <a:lnTo>
                    <a:pt x="866123" y="18136"/>
                  </a:lnTo>
                  <a:lnTo>
                    <a:pt x="922336" y="27819"/>
                  </a:lnTo>
                  <a:lnTo>
                    <a:pt x="974970" y="39314"/>
                  </a:lnTo>
                  <a:lnTo>
                    <a:pt x="1023651" y="52496"/>
                  </a:lnTo>
                  <a:lnTo>
                    <a:pt x="1068005" y="67240"/>
                  </a:lnTo>
                  <a:lnTo>
                    <a:pt x="1107658" y="83423"/>
                  </a:lnTo>
                  <a:lnTo>
                    <a:pt x="1142237" y="100920"/>
                  </a:lnTo>
                  <a:lnTo>
                    <a:pt x="1194675" y="139358"/>
                  </a:lnTo>
                  <a:lnTo>
                    <a:pt x="1222328" y="181561"/>
                  </a:lnTo>
                  <a:lnTo>
                    <a:pt x="1225925" y="203764"/>
                  </a:lnTo>
                  <a:lnTo>
                    <a:pt x="1222328" y="225966"/>
                  </a:lnTo>
                  <a:lnTo>
                    <a:pt x="1194675" y="268169"/>
                  </a:lnTo>
                  <a:lnTo>
                    <a:pt x="1142237" y="306607"/>
                  </a:lnTo>
                  <a:lnTo>
                    <a:pt x="1107658" y="324104"/>
                  </a:lnTo>
                  <a:lnTo>
                    <a:pt x="1068005" y="340287"/>
                  </a:lnTo>
                  <a:lnTo>
                    <a:pt x="1023651" y="355031"/>
                  </a:lnTo>
                  <a:lnTo>
                    <a:pt x="974970" y="368213"/>
                  </a:lnTo>
                  <a:lnTo>
                    <a:pt x="922336" y="379708"/>
                  </a:lnTo>
                  <a:lnTo>
                    <a:pt x="866123" y="389391"/>
                  </a:lnTo>
                  <a:lnTo>
                    <a:pt x="806706" y="397139"/>
                  </a:lnTo>
                  <a:lnTo>
                    <a:pt x="744457" y="402828"/>
                  </a:lnTo>
                  <a:lnTo>
                    <a:pt x="679751" y="406332"/>
                  </a:lnTo>
                  <a:lnTo>
                    <a:pt x="612962" y="407528"/>
                  </a:lnTo>
                  <a:lnTo>
                    <a:pt x="546173" y="406332"/>
                  </a:lnTo>
                  <a:lnTo>
                    <a:pt x="481467" y="402828"/>
                  </a:lnTo>
                  <a:lnTo>
                    <a:pt x="419218" y="397139"/>
                  </a:lnTo>
                  <a:lnTo>
                    <a:pt x="359801" y="389391"/>
                  </a:lnTo>
                  <a:lnTo>
                    <a:pt x="303588" y="379708"/>
                  </a:lnTo>
                  <a:lnTo>
                    <a:pt x="250954" y="368213"/>
                  </a:lnTo>
                  <a:lnTo>
                    <a:pt x="202273" y="355031"/>
                  </a:lnTo>
                  <a:lnTo>
                    <a:pt x="157919" y="340287"/>
                  </a:lnTo>
                  <a:lnTo>
                    <a:pt x="118266" y="324104"/>
                  </a:lnTo>
                  <a:lnTo>
                    <a:pt x="83687" y="306607"/>
                  </a:lnTo>
                  <a:lnTo>
                    <a:pt x="31249" y="268169"/>
                  </a:lnTo>
                  <a:lnTo>
                    <a:pt x="3596" y="225966"/>
                  </a:lnTo>
                  <a:lnTo>
                    <a:pt x="0" y="203764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497EF414-FF87-8919-DF81-FAF6D7B9C0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9" y="307414"/>
            <a:ext cx="6160813" cy="685797"/>
          </a:xfrm>
          <a:prstGeom prst="rect">
            <a:avLst/>
          </a:prstGeom>
        </p:spPr>
        <p:txBody>
          <a:bodyPr vert="horz" wrap="square" lIns="0" tIns="20479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 marR="3810" indent="60484">
              <a:lnSpc>
                <a:spcPts val="2325"/>
              </a:lnSpc>
              <a:spcBef>
                <a:spcPts val="161"/>
              </a:spcBef>
            </a:pPr>
            <a:r>
              <a:rPr b="1" dirty="0">
                <a:solidFill>
                  <a:schemeClr val="accent2"/>
                </a:solidFill>
              </a:rPr>
              <a:t>Mappatura e analisi </a:t>
            </a:r>
            <a:r>
              <a:rPr b="1" dirty="0" err="1">
                <a:solidFill>
                  <a:schemeClr val="accent2"/>
                </a:solidFill>
              </a:rPr>
              <a:t>dei</a:t>
            </a:r>
            <a:r>
              <a:rPr b="1" dirty="0">
                <a:solidFill>
                  <a:schemeClr val="accent2"/>
                </a:solidFill>
              </a:rPr>
              <a:t> </a:t>
            </a:r>
            <a:r>
              <a:rPr b="1" dirty="0" err="1">
                <a:solidFill>
                  <a:schemeClr val="accent2"/>
                </a:solidFill>
              </a:rPr>
              <a:t>processi</a:t>
            </a:r>
            <a:endParaRPr b="1" dirty="0">
              <a:solidFill>
                <a:schemeClr val="accent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876249D-8EC2-CCE8-201C-C08230580A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8" y="3338509"/>
            <a:ext cx="6579854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83"/>
    </mc:Choice>
    <mc:Fallback xmlns="">
      <p:transition spd="slow" advTm="1604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38076" y="402443"/>
            <a:ext cx="8146228" cy="643478"/>
          </a:xfrm>
          <a:prstGeom prst="rect">
            <a:avLst/>
          </a:prstGeom>
        </p:spPr>
        <p:txBody>
          <a:bodyPr vert="horz" wrap="square" lIns="0" tIns="20479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 marR="3810" indent="60484">
              <a:lnSpc>
                <a:spcPts val="2325"/>
              </a:lnSpc>
              <a:spcBef>
                <a:spcPts val="161"/>
              </a:spcBef>
            </a:pPr>
            <a:r>
              <a:rPr sz="3150" dirty="0">
                <a:solidFill>
                  <a:schemeClr val="accent2"/>
                </a:solidFill>
              </a:rPr>
              <a:t>La </a:t>
            </a:r>
            <a:r>
              <a:rPr lang="it-IT" sz="3150" dirty="0" err="1">
                <a:solidFill>
                  <a:schemeClr val="accent2"/>
                </a:solidFill>
              </a:rPr>
              <a:t>ri</a:t>
            </a:r>
            <a:r>
              <a:rPr lang="it-IT" sz="3150" dirty="0">
                <a:solidFill>
                  <a:schemeClr val="accent2"/>
                </a:solidFill>
              </a:rPr>
              <a:t>-</a:t>
            </a:r>
            <a:r>
              <a:rPr sz="3150" dirty="0" err="1">
                <a:solidFill>
                  <a:schemeClr val="accent2"/>
                </a:solidFill>
              </a:rPr>
              <a:t>progettazione</a:t>
            </a:r>
            <a:r>
              <a:rPr sz="3150" dirty="0">
                <a:solidFill>
                  <a:schemeClr val="accent2"/>
                </a:solidFill>
              </a:rPr>
              <a:t> dei processi:  </a:t>
            </a:r>
            <a:br>
              <a:rPr lang="it-IT" sz="3150" dirty="0">
                <a:solidFill>
                  <a:schemeClr val="accent2"/>
                </a:solidFill>
              </a:rPr>
            </a:br>
            <a:r>
              <a:rPr sz="3150" dirty="0">
                <a:solidFill>
                  <a:schemeClr val="accent2"/>
                </a:solidFill>
              </a:rPr>
              <a:t>le «azioni correttive»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394" y="2358712"/>
            <a:ext cx="8146228" cy="328397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66700" marR="533876" indent="-257175">
              <a:lnSpc>
                <a:spcPct val="99400"/>
              </a:lnSpc>
              <a:spcBef>
                <a:spcPts val="83"/>
              </a:spcBef>
              <a:buFont typeface="Verdana"/>
              <a:buChar char="•"/>
              <a:tabLst>
                <a:tab pos="266224" algn="l"/>
                <a:tab pos="266700" algn="l"/>
              </a:tabLst>
            </a:pPr>
            <a:r>
              <a:rPr b="1" i="1" spc="-4" dirty="0">
                <a:solidFill>
                  <a:schemeClr val="tx1"/>
                </a:solidFill>
                <a:cs typeface="Verdana"/>
              </a:rPr>
              <a:t>Eliminare</a:t>
            </a:r>
            <a:r>
              <a:rPr b="1" i="1" spc="15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delle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attività non</a:t>
            </a:r>
            <a:r>
              <a:rPr dirty="0">
                <a:solidFill>
                  <a:schemeClr val="tx1"/>
                </a:solidFill>
                <a:cs typeface="Verdana"/>
              </a:rPr>
              <a:t> a</a:t>
            </a:r>
            <a:r>
              <a:rPr spc="-4" dirty="0">
                <a:solidFill>
                  <a:schemeClr val="tx1"/>
                </a:solidFill>
                <a:cs typeface="Verdana"/>
              </a:rPr>
              <a:t> valore, quali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le </a:t>
            </a:r>
            <a:r>
              <a:rPr spc="-465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attività duplicate,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oppure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quelle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inutili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o</a:t>
            </a:r>
            <a:r>
              <a:rPr spc="-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in 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eccesso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 marL="266700" marR="110014" indent="-257175">
              <a:lnSpc>
                <a:spcPct val="99400"/>
              </a:lnSpc>
              <a:spcBef>
                <a:spcPts val="334"/>
              </a:spcBef>
              <a:buFont typeface="Verdana"/>
              <a:buChar char="•"/>
              <a:tabLst>
                <a:tab pos="266224" algn="l"/>
                <a:tab pos="266700" algn="l"/>
              </a:tabLst>
            </a:pPr>
            <a:r>
              <a:rPr b="1" i="1" spc="-4" dirty="0">
                <a:solidFill>
                  <a:schemeClr val="tx1"/>
                </a:solidFill>
                <a:cs typeface="Verdana"/>
              </a:rPr>
              <a:t>Ottimizzare</a:t>
            </a:r>
            <a:r>
              <a:rPr b="1" i="1" spc="19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il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flusso tra</a:t>
            </a:r>
            <a:r>
              <a:rPr spc="-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le </a:t>
            </a:r>
            <a:r>
              <a:rPr spc="-4" dirty="0">
                <a:solidFill>
                  <a:schemeClr val="tx1"/>
                </a:solidFill>
                <a:cs typeface="Verdana"/>
              </a:rPr>
              <a:t>unità, assegnando </a:t>
            </a:r>
            <a:r>
              <a:rPr dirty="0">
                <a:solidFill>
                  <a:schemeClr val="tx1"/>
                </a:solidFill>
                <a:cs typeface="Verdana"/>
              </a:rPr>
              <a:t>alla </a:t>
            </a:r>
            <a:r>
              <a:rPr spc="-465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medesima unità organizzativa</a:t>
            </a:r>
            <a:r>
              <a:rPr dirty="0">
                <a:solidFill>
                  <a:schemeClr val="tx1"/>
                </a:solidFill>
                <a:cs typeface="Verdana"/>
              </a:rPr>
              <a:t> le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attività 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fortemente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dipendenti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le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une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dalle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altre,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così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da 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rendere</a:t>
            </a:r>
            <a:r>
              <a:rPr dirty="0">
                <a:solidFill>
                  <a:schemeClr val="tx1"/>
                </a:solidFill>
                <a:cs typeface="Verdana"/>
              </a:rPr>
              <a:t> più</a:t>
            </a:r>
            <a:r>
              <a:rPr spc="-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efficace il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coordinamento (ridurre</a:t>
            </a:r>
            <a:r>
              <a:rPr dirty="0">
                <a:solidFill>
                  <a:schemeClr val="tx1"/>
                </a:solidFill>
                <a:cs typeface="Verdana"/>
              </a:rPr>
              <a:t> i 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passaggi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 err="1">
                <a:solidFill>
                  <a:schemeClr val="tx1"/>
                </a:solidFill>
                <a:cs typeface="Verdana"/>
              </a:rPr>
              <a:t>inutili</a:t>
            </a:r>
            <a:r>
              <a:rPr dirty="0">
                <a:solidFill>
                  <a:schemeClr val="tx1"/>
                </a:solidFill>
                <a:cs typeface="Verdana"/>
              </a:rPr>
              <a:t>)</a:t>
            </a:r>
          </a:p>
          <a:p>
            <a:pPr marL="266700" marR="75248" indent="-257175">
              <a:lnSpc>
                <a:spcPct val="105600"/>
              </a:lnSpc>
              <a:spcBef>
                <a:spcPts val="180"/>
              </a:spcBef>
              <a:buFont typeface="Verdana"/>
              <a:buChar char="•"/>
              <a:tabLst>
                <a:tab pos="266224" algn="l"/>
                <a:tab pos="266700" algn="l"/>
              </a:tabLst>
            </a:pPr>
            <a:r>
              <a:rPr b="1" i="1" spc="-4" dirty="0">
                <a:solidFill>
                  <a:schemeClr val="tx1"/>
                </a:solidFill>
                <a:cs typeface="Verdana"/>
              </a:rPr>
              <a:t>Parallelizzare</a:t>
            </a:r>
            <a:r>
              <a:rPr b="1" i="1" spc="30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il</a:t>
            </a:r>
            <a:r>
              <a:rPr spc="19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Cambria Math"/>
              </a:rPr>
              <a:t>≪</a:t>
            </a:r>
            <a:r>
              <a:rPr spc="-4" dirty="0">
                <a:solidFill>
                  <a:schemeClr val="tx1"/>
                </a:solidFill>
                <a:cs typeface="Verdana"/>
              </a:rPr>
              <a:t>parallelizzabile</a:t>
            </a:r>
            <a:r>
              <a:rPr spc="-4" dirty="0">
                <a:solidFill>
                  <a:schemeClr val="tx1"/>
                </a:solidFill>
                <a:cs typeface="Cambria Math"/>
              </a:rPr>
              <a:t>≫</a:t>
            </a:r>
            <a:r>
              <a:rPr spc="-4" dirty="0">
                <a:solidFill>
                  <a:schemeClr val="tx1"/>
                </a:solidFill>
                <a:cs typeface="Verdana"/>
              </a:rPr>
              <a:t>,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cercando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così </a:t>
            </a:r>
            <a:r>
              <a:rPr spc="-465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migliorare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tempi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esecuzione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delle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attività</a:t>
            </a:r>
            <a:endParaRPr dirty="0">
              <a:solidFill>
                <a:schemeClr val="tx1"/>
              </a:solidFill>
              <a:cs typeface="Verdana"/>
            </a:endParaRPr>
          </a:p>
          <a:p>
            <a:pPr marL="266700" marR="3810" indent="-257175">
              <a:lnSpc>
                <a:spcPct val="99400"/>
              </a:lnSpc>
              <a:spcBef>
                <a:spcPts val="353"/>
              </a:spcBef>
              <a:buFont typeface="Verdana"/>
              <a:buChar char="•"/>
              <a:tabLst>
                <a:tab pos="266224" algn="l"/>
                <a:tab pos="266700" algn="l"/>
              </a:tabLst>
            </a:pPr>
            <a:r>
              <a:rPr b="1" i="1" dirty="0">
                <a:solidFill>
                  <a:schemeClr val="tx1"/>
                </a:solidFill>
                <a:cs typeface="Verdana"/>
              </a:rPr>
              <a:t>Verificare</a:t>
            </a:r>
            <a:r>
              <a:rPr b="1" i="1" spc="86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la</a:t>
            </a:r>
            <a:r>
              <a:rPr spc="6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coerenza</a:t>
            </a:r>
            <a:r>
              <a:rPr spc="6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tra</a:t>
            </a:r>
            <a:r>
              <a:rPr spc="6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le</a:t>
            </a:r>
            <a:r>
              <a:rPr spc="68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attività</a:t>
            </a:r>
            <a:r>
              <a:rPr spc="6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e</a:t>
            </a:r>
            <a:r>
              <a:rPr spc="71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gli 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strumenti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informatici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utilizzati,</a:t>
            </a:r>
            <a:r>
              <a:rPr spc="-4" dirty="0">
                <a:solidFill>
                  <a:schemeClr val="tx1"/>
                </a:solidFill>
                <a:cs typeface="Verdana"/>
              </a:rPr>
              <a:t> individuando </a:t>
            </a:r>
            <a:r>
              <a:rPr dirty="0">
                <a:solidFill>
                  <a:schemeClr val="tx1"/>
                </a:solidFill>
                <a:cs typeface="Verdana"/>
              </a:rPr>
              <a:t>le 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possibilità</a:t>
            </a:r>
            <a:r>
              <a:rPr spc="-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automazione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endParaRPr lang="it-IT" spc="4" dirty="0">
              <a:solidFill>
                <a:schemeClr val="tx1"/>
              </a:solidFill>
              <a:cs typeface="Verdana"/>
            </a:endParaRPr>
          </a:p>
          <a:p>
            <a:pPr marL="9525" marR="3810">
              <a:lnSpc>
                <a:spcPct val="99400"/>
              </a:lnSpc>
              <a:spcBef>
                <a:spcPts val="353"/>
              </a:spcBef>
              <a:tabLst>
                <a:tab pos="266224" algn="l"/>
                <a:tab pos="266700" algn="l"/>
              </a:tabLst>
            </a:pPr>
            <a:r>
              <a:rPr lang="it-IT" spc="4" dirty="0">
                <a:solidFill>
                  <a:schemeClr val="tx1"/>
                </a:solidFill>
                <a:cs typeface="Verdana"/>
              </a:rPr>
              <a:t>	</a:t>
            </a:r>
            <a:r>
              <a:rPr spc="-4" dirty="0" err="1">
                <a:solidFill>
                  <a:schemeClr val="tx1"/>
                </a:solidFill>
                <a:cs typeface="Verdana"/>
              </a:rPr>
              <a:t>alcuni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passaggi </a:t>
            </a:r>
            <a:r>
              <a:rPr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operativi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o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dematerializzazione</a:t>
            </a:r>
            <a:r>
              <a:rPr spc="8" dirty="0">
                <a:solidFill>
                  <a:schemeClr val="tx1"/>
                </a:solidFill>
                <a:cs typeface="Verdana"/>
              </a:rPr>
              <a:t> </a:t>
            </a:r>
            <a:r>
              <a:rPr dirty="0">
                <a:solidFill>
                  <a:schemeClr val="tx1"/>
                </a:solidFill>
                <a:cs typeface="Verdana"/>
              </a:rPr>
              <a:t>di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tutti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endParaRPr lang="it-IT" spc="11" dirty="0">
              <a:solidFill>
                <a:schemeClr val="tx1"/>
              </a:solidFill>
              <a:cs typeface="Verdana"/>
            </a:endParaRPr>
          </a:p>
          <a:p>
            <a:pPr marL="9525" marR="3810">
              <a:lnSpc>
                <a:spcPct val="99400"/>
              </a:lnSpc>
              <a:spcBef>
                <a:spcPts val="353"/>
              </a:spcBef>
              <a:tabLst>
                <a:tab pos="266224" algn="l"/>
                <a:tab pos="266700" algn="l"/>
              </a:tabLst>
            </a:pPr>
            <a:r>
              <a:rPr lang="it-IT" spc="11" dirty="0">
                <a:solidFill>
                  <a:schemeClr val="tx1"/>
                </a:solidFill>
                <a:cs typeface="Verdana"/>
              </a:rPr>
              <a:t>	</a:t>
            </a:r>
            <a:r>
              <a:rPr dirty="0" err="1">
                <a:solidFill>
                  <a:schemeClr val="tx1"/>
                </a:solidFill>
                <a:cs typeface="Verdana"/>
              </a:rPr>
              <a:t>i</a:t>
            </a:r>
            <a:r>
              <a:rPr spc="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passaggi </a:t>
            </a:r>
            <a:r>
              <a:rPr spc="-46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solitamente </a:t>
            </a:r>
            <a:r>
              <a:rPr dirty="0">
                <a:solidFill>
                  <a:schemeClr val="tx1"/>
                </a:solidFill>
                <a:cs typeface="Verdana"/>
              </a:rPr>
              <a:t>gestiti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attraverso</a:t>
            </a:r>
            <a:r>
              <a:rPr spc="-11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documenti</a:t>
            </a:r>
            <a:r>
              <a:rPr spc="4" dirty="0">
                <a:solidFill>
                  <a:schemeClr val="tx1"/>
                </a:solidFill>
                <a:cs typeface="Verdana"/>
              </a:rPr>
              <a:t> </a:t>
            </a:r>
            <a:r>
              <a:rPr spc="-4" dirty="0">
                <a:solidFill>
                  <a:schemeClr val="tx1"/>
                </a:solidFill>
                <a:cs typeface="Verdana"/>
              </a:rPr>
              <a:t>cartacei</a:t>
            </a:r>
            <a:endParaRPr dirty="0">
              <a:solidFill>
                <a:schemeClr val="tx1"/>
              </a:solidFill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6016" y="1290054"/>
            <a:ext cx="3773537" cy="842801"/>
            <a:chOff x="6644413" y="1826900"/>
            <a:chExt cx="2494915" cy="594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413" y="1826900"/>
              <a:ext cx="2464089" cy="5939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84368" y="1916832"/>
              <a:ext cx="1226185" cy="407670"/>
            </a:xfrm>
            <a:custGeom>
              <a:avLst/>
              <a:gdLst/>
              <a:ahLst/>
              <a:cxnLst/>
              <a:rect l="l" t="t" r="r" b="b"/>
              <a:pathLst>
                <a:path w="1226184" h="407669">
                  <a:moveTo>
                    <a:pt x="0" y="203764"/>
                  </a:moveTo>
                  <a:lnTo>
                    <a:pt x="14137" y="160051"/>
                  </a:lnTo>
                  <a:lnTo>
                    <a:pt x="54557" y="119606"/>
                  </a:lnTo>
                  <a:lnTo>
                    <a:pt x="118266" y="83423"/>
                  </a:lnTo>
                  <a:lnTo>
                    <a:pt x="157919" y="67240"/>
                  </a:lnTo>
                  <a:lnTo>
                    <a:pt x="202273" y="52496"/>
                  </a:lnTo>
                  <a:lnTo>
                    <a:pt x="250954" y="39314"/>
                  </a:lnTo>
                  <a:lnTo>
                    <a:pt x="303588" y="27819"/>
                  </a:lnTo>
                  <a:lnTo>
                    <a:pt x="359801" y="18136"/>
                  </a:lnTo>
                  <a:lnTo>
                    <a:pt x="419218" y="10388"/>
                  </a:lnTo>
                  <a:lnTo>
                    <a:pt x="481467" y="4699"/>
                  </a:lnTo>
                  <a:lnTo>
                    <a:pt x="546173" y="1195"/>
                  </a:lnTo>
                  <a:lnTo>
                    <a:pt x="612962" y="0"/>
                  </a:lnTo>
                  <a:lnTo>
                    <a:pt x="679751" y="1195"/>
                  </a:lnTo>
                  <a:lnTo>
                    <a:pt x="744457" y="4699"/>
                  </a:lnTo>
                  <a:lnTo>
                    <a:pt x="806706" y="10388"/>
                  </a:lnTo>
                  <a:lnTo>
                    <a:pt x="866123" y="18136"/>
                  </a:lnTo>
                  <a:lnTo>
                    <a:pt x="922336" y="27819"/>
                  </a:lnTo>
                  <a:lnTo>
                    <a:pt x="974970" y="39314"/>
                  </a:lnTo>
                  <a:lnTo>
                    <a:pt x="1023651" y="52496"/>
                  </a:lnTo>
                  <a:lnTo>
                    <a:pt x="1068005" y="67240"/>
                  </a:lnTo>
                  <a:lnTo>
                    <a:pt x="1107658" y="83423"/>
                  </a:lnTo>
                  <a:lnTo>
                    <a:pt x="1142237" y="100920"/>
                  </a:lnTo>
                  <a:lnTo>
                    <a:pt x="1194675" y="139358"/>
                  </a:lnTo>
                  <a:lnTo>
                    <a:pt x="1222328" y="181561"/>
                  </a:lnTo>
                  <a:lnTo>
                    <a:pt x="1225925" y="203764"/>
                  </a:lnTo>
                  <a:lnTo>
                    <a:pt x="1222328" y="225966"/>
                  </a:lnTo>
                  <a:lnTo>
                    <a:pt x="1194675" y="268169"/>
                  </a:lnTo>
                  <a:lnTo>
                    <a:pt x="1142237" y="306607"/>
                  </a:lnTo>
                  <a:lnTo>
                    <a:pt x="1107658" y="324104"/>
                  </a:lnTo>
                  <a:lnTo>
                    <a:pt x="1068005" y="340287"/>
                  </a:lnTo>
                  <a:lnTo>
                    <a:pt x="1023651" y="355031"/>
                  </a:lnTo>
                  <a:lnTo>
                    <a:pt x="974970" y="368213"/>
                  </a:lnTo>
                  <a:lnTo>
                    <a:pt x="922336" y="379708"/>
                  </a:lnTo>
                  <a:lnTo>
                    <a:pt x="866123" y="389391"/>
                  </a:lnTo>
                  <a:lnTo>
                    <a:pt x="806706" y="397139"/>
                  </a:lnTo>
                  <a:lnTo>
                    <a:pt x="744457" y="402828"/>
                  </a:lnTo>
                  <a:lnTo>
                    <a:pt x="679751" y="406332"/>
                  </a:lnTo>
                  <a:lnTo>
                    <a:pt x="612962" y="407528"/>
                  </a:lnTo>
                  <a:lnTo>
                    <a:pt x="546173" y="406332"/>
                  </a:lnTo>
                  <a:lnTo>
                    <a:pt x="481467" y="402828"/>
                  </a:lnTo>
                  <a:lnTo>
                    <a:pt x="419218" y="397139"/>
                  </a:lnTo>
                  <a:lnTo>
                    <a:pt x="359801" y="389391"/>
                  </a:lnTo>
                  <a:lnTo>
                    <a:pt x="303588" y="379708"/>
                  </a:lnTo>
                  <a:lnTo>
                    <a:pt x="250954" y="368213"/>
                  </a:lnTo>
                  <a:lnTo>
                    <a:pt x="202273" y="355031"/>
                  </a:lnTo>
                  <a:lnTo>
                    <a:pt x="157919" y="340287"/>
                  </a:lnTo>
                  <a:lnTo>
                    <a:pt x="118266" y="324104"/>
                  </a:lnTo>
                  <a:lnTo>
                    <a:pt x="83687" y="306607"/>
                  </a:lnTo>
                  <a:lnTo>
                    <a:pt x="31249" y="268169"/>
                  </a:lnTo>
                  <a:lnTo>
                    <a:pt x="3596" y="225966"/>
                  </a:lnTo>
                  <a:lnTo>
                    <a:pt x="0" y="203764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id="{531F224C-EAD9-F586-4C27-E0DB484EC0FE}"/>
              </a:ext>
            </a:extLst>
          </p:cNvPr>
          <p:cNvSpPr txBox="1">
            <a:spLocks/>
          </p:cNvSpPr>
          <p:nvPr/>
        </p:nvSpPr>
        <p:spPr>
          <a:xfrm>
            <a:off x="7637135" y="5726907"/>
            <a:ext cx="98401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D4E488-7EF7-4B0C-8A21-661E00859F3B}" type="slidenum">
              <a:rPr lang="it-IT" sz="788">
                <a:solidFill>
                  <a:srgbClr val="FFFFFF"/>
                </a:solidFill>
              </a:rPr>
              <a:pPr algn="r"/>
              <a:t>17</a:t>
            </a:fld>
            <a:endParaRPr lang="it-IT" sz="788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482"/>
    </mc:Choice>
    <mc:Fallback xmlns="">
      <p:transition spd="slow" advTm="26948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/>
              <a:t>università Parthenope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019800" cy="1600200"/>
          </a:xfrm>
        </p:spPr>
        <p:txBody>
          <a:bodyPr/>
          <a:lstStyle/>
          <a:p>
            <a:pPr eaLnBrk="1" hangingPunct="1"/>
            <a:r>
              <a:rPr lang="it-IT" dirty="0"/>
              <a:t>Possibili domande di esame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La specializzazione orizzontale</a:t>
            </a:r>
          </a:p>
          <a:p>
            <a:pPr>
              <a:defRPr/>
            </a:pPr>
            <a:r>
              <a:rPr lang="it-IT" dirty="0"/>
              <a:t>I criteri di specializzazione</a:t>
            </a:r>
          </a:p>
          <a:p>
            <a:pPr>
              <a:defRPr/>
            </a:pPr>
            <a:r>
              <a:rPr lang="it-IT" dirty="0"/>
              <a:t>La dimensione delle unità organizzative</a:t>
            </a:r>
          </a:p>
          <a:p>
            <a:pPr>
              <a:defRPr/>
            </a:pPr>
            <a:r>
              <a:rPr lang="it-IT" dirty="0"/>
              <a:t>L’analisi dei processi</a:t>
            </a:r>
          </a:p>
          <a:p>
            <a:pPr>
              <a:defRPr/>
            </a:pPr>
            <a:endParaRPr lang="it-IT" dirty="0"/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0" y="4495800"/>
          <a:ext cx="2895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2" imgW="1142857" imgH="857143" progId="">
                  <p:embed/>
                </p:oleObj>
              </mc:Choice>
              <mc:Fallback>
                <p:oleObj name="Fotografia Photo Editor" r:id="rId2" imgW="1142857" imgH="857143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5800"/>
                        <a:ext cx="2895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mesostruttura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/>
              <a:t>Focus sulle “unità organizzative”</a:t>
            </a:r>
          </a:p>
          <a:p>
            <a:pPr>
              <a:buFont typeface="Arial" charset="0"/>
              <a:buNone/>
            </a:pPr>
            <a:endParaRPr lang="it-IT"/>
          </a:p>
          <a:p>
            <a:pPr algn="just">
              <a:buFont typeface="Arial" charset="0"/>
              <a:buNone/>
            </a:pPr>
            <a:r>
              <a:rPr lang="it-IT"/>
              <a:t>L’unità organizzativa è composta da un insieme di lavoratori (operai, middle manager, top manager) aggregati secondo un determinato criterio di specializzazione.</a:t>
            </a:r>
          </a:p>
          <a:p>
            <a:pPr algn="just">
              <a:buFont typeface="Arial" charset="0"/>
              <a:buNone/>
            </a:pPr>
            <a:endParaRPr lang="it-IT"/>
          </a:p>
          <a:p>
            <a:pPr algn="just">
              <a:buFont typeface="Arial" charset="0"/>
              <a:buNone/>
            </a:pPr>
            <a:r>
              <a:rPr lang="it-IT"/>
              <a:t>Esempi: dipartimenti, isole di produzione, funzioni aziendali, ecc.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dirty="0" err="1"/>
              <a:t>mesostruttura</a:t>
            </a:r>
            <a:endParaRPr lang="it-IT" dirty="0"/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762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/>
              <a:t>Più individui in una sola unità organizzativa</a:t>
            </a:r>
          </a:p>
        </p:txBody>
      </p:sp>
      <p:sp>
        <p:nvSpPr>
          <p:cNvPr id="6" name="Ovale 5"/>
          <p:cNvSpPr/>
          <p:nvPr/>
        </p:nvSpPr>
        <p:spPr>
          <a:xfrm>
            <a:off x="1619250" y="2349500"/>
            <a:ext cx="576263" cy="503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1619250" y="3357563"/>
            <a:ext cx="576263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3779838" y="3357563"/>
            <a:ext cx="576262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5003800" y="3357563"/>
            <a:ext cx="576263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4371975" y="2349500"/>
            <a:ext cx="576263" cy="503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659563" y="3357563"/>
            <a:ext cx="576262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7812088" y="3357563"/>
            <a:ext cx="576262" cy="503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6659563" y="2324100"/>
            <a:ext cx="576262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7812088" y="2324100"/>
            <a:ext cx="576262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16" name="Connettore 1 15"/>
          <p:cNvCxnSpPr>
            <a:stCxn id="6" idx="4"/>
            <a:endCxn id="7" idx="0"/>
          </p:cNvCxnSpPr>
          <p:nvPr/>
        </p:nvCxnSpPr>
        <p:spPr>
          <a:xfrm>
            <a:off x="1908175" y="2852738"/>
            <a:ext cx="0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endCxn id="8" idx="0"/>
          </p:cNvCxnSpPr>
          <p:nvPr/>
        </p:nvCxnSpPr>
        <p:spPr>
          <a:xfrm flipH="1">
            <a:off x="4067175" y="2852738"/>
            <a:ext cx="576263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endCxn id="9" idx="0"/>
          </p:cNvCxnSpPr>
          <p:nvPr/>
        </p:nvCxnSpPr>
        <p:spPr>
          <a:xfrm>
            <a:off x="4643438" y="2852738"/>
            <a:ext cx="649287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948488" y="2852738"/>
            <a:ext cx="0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8101013" y="2852738"/>
            <a:ext cx="0" cy="504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9" idx="2"/>
            <a:endCxn id="8" idx="6"/>
          </p:cNvCxnSpPr>
          <p:nvPr/>
        </p:nvCxnSpPr>
        <p:spPr>
          <a:xfrm flipH="1">
            <a:off x="4356100" y="3608388"/>
            <a:ext cx="64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3" idx="6"/>
            <a:endCxn id="14" idx="2"/>
          </p:cNvCxnSpPr>
          <p:nvPr/>
        </p:nvCxnSpPr>
        <p:spPr>
          <a:xfrm>
            <a:off x="7235825" y="2576513"/>
            <a:ext cx="576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7235825" y="3644900"/>
            <a:ext cx="576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12" idx="1"/>
          </p:cNvCxnSpPr>
          <p:nvPr/>
        </p:nvCxnSpPr>
        <p:spPr>
          <a:xfrm>
            <a:off x="7164388" y="2708275"/>
            <a:ext cx="731837" cy="722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endCxn id="14" idx="3"/>
          </p:cNvCxnSpPr>
          <p:nvPr/>
        </p:nvCxnSpPr>
        <p:spPr>
          <a:xfrm flipV="1">
            <a:off x="7164388" y="2754313"/>
            <a:ext cx="731837" cy="674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e 34"/>
          <p:cNvSpPr/>
          <p:nvPr/>
        </p:nvSpPr>
        <p:spPr>
          <a:xfrm>
            <a:off x="3548063" y="2173288"/>
            <a:ext cx="2319337" cy="2087562"/>
          </a:xfrm>
          <a:prstGeom prst="ellipse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6307138" y="2060575"/>
            <a:ext cx="2447925" cy="2160588"/>
          </a:xfrm>
          <a:prstGeom prst="ellipse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739775" y="2133600"/>
            <a:ext cx="2319338" cy="2087563"/>
          </a:xfrm>
          <a:prstGeom prst="ellipse">
            <a:avLst/>
          </a:prstGeom>
          <a:noFill/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39" name="Connettore 2 38"/>
          <p:cNvCxnSpPr/>
          <p:nvPr/>
        </p:nvCxnSpPr>
        <p:spPr>
          <a:xfrm flipH="1" flipV="1">
            <a:off x="2555875" y="4076700"/>
            <a:ext cx="1008063" cy="11525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 flipV="1">
            <a:off x="1835150" y="3789363"/>
            <a:ext cx="1008063" cy="1295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H="1" flipV="1">
            <a:off x="1908175" y="2997200"/>
            <a:ext cx="1727200" cy="172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5" name="CasellaDiTesto 47"/>
          <p:cNvSpPr txBox="1">
            <a:spLocks noChangeArrowheads="1"/>
          </p:cNvSpPr>
          <p:nvPr/>
        </p:nvSpPr>
        <p:spPr bwMode="auto">
          <a:xfrm>
            <a:off x="3563938" y="4508500"/>
            <a:ext cx="126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000000"/>
                </a:solidFill>
              </a:rPr>
              <a:t>Relazione</a:t>
            </a:r>
          </a:p>
        </p:txBody>
      </p:sp>
      <p:sp>
        <p:nvSpPr>
          <p:cNvPr id="4126" name="CasellaDiTesto 48"/>
          <p:cNvSpPr txBox="1">
            <a:spLocks noChangeArrowheads="1"/>
          </p:cNvSpPr>
          <p:nvPr/>
        </p:nvSpPr>
        <p:spPr bwMode="auto">
          <a:xfrm>
            <a:off x="3494088" y="5029200"/>
            <a:ext cx="2287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000000"/>
                </a:solidFill>
              </a:rPr>
              <a:t>Unità organizzativa</a:t>
            </a:r>
          </a:p>
        </p:txBody>
      </p:sp>
      <p:sp>
        <p:nvSpPr>
          <p:cNvPr id="4127" name="CasellaDiTesto 49"/>
          <p:cNvSpPr txBox="1">
            <a:spLocks noChangeArrowheads="1"/>
          </p:cNvSpPr>
          <p:nvPr/>
        </p:nvSpPr>
        <p:spPr bwMode="auto">
          <a:xfrm>
            <a:off x="2268538" y="5084763"/>
            <a:ext cx="113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000000"/>
                </a:solidFill>
              </a:rPr>
              <a:t>Individui</a:t>
            </a:r>
          </a:p>
        </p:txBody>
      </p:sp>
      <p:sp>
        <p:nvSpPr>
          <p:cNvPr id="52" name="Segnaposto contenuto 2"/>
          <p:cNvSpPr txBox="1">
            <a:spLocks/>
          </p:cNvSpPr>
          <p:nvPr/>
        </p:nvSpPr>
        <p:spPr bwMode="auto">
          <a:xfrm>
            <a:off x="250825" y="5732463"/>
            <a:ext cx="8893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it-IT" sz="3200" dirty="0">
                <a:solidFill>
                  <a:srgbClr val="000000"/>
                </a:solidFill>
                <a:latin typeface="Calibri" charset="0"/>
              </a:rPr>
              <a:t>Più individui = interdipendenze </a:t>
            </a:r>
            <a:r>
              <a:rPr lang="it-IT" sz="3600" dirty="0">
                <a:solidFill>
                  <a:srgbClr val="000000"/>
                </a:solidFill>
                <a:latin typeface="Calibri" charset="0"/>
              </a:rPr>
              <a:t>=&gt; coordinamento</a:t>
            </a:r>
            <a:endParaRPr lang="it-IT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Specializzazione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it-IT" sz="2800" dirty="0"/>
              <a:t>Le unità organizzative possono essere specializzate orizzontalmente e verticalmente.</a:t>
            </a:r>
          </a:p>
          <a:p>
            <a:pPr algn="just">
              <a:buFont typeface="Arial" charset="0"/>
              <a:buNone/>
            </a:pPr>
            <a:endParaRPr lang="it-IT" sz="2800" dirty="0"/>
          </a:p>
          <a:p>
            <a:pPr algn="just">
              <a:buFont typeface="Arial" charset="0"/>
              <a:buNone/>
            </a:pPr>
            <a:r>
              <a:rPr lang="it-IT" sz="2800" dirty="0"/>
              <a:t>Specializzazione orizzontale: riguarda la creazione delle unità organizzative. </a:t>
            </a:r>
          </a:p>
          <a:p>
            <a:pPr algn="just">
              <a:buFont typeface="Arial" charset="0"/>
              <a:buNone/>
            </a:pPr>
            <a:endParaRPr lang="it-IT" sz="2800" dirty="0"/>
          </a:p>
          <a:p>
            <a:pPr algn="just">
              <a:buFont typeface="Arial" charset="0"/>
              <a:buNone/>
            </a:pPr>
            <a:r>
              <a:rPr lang="it-IT" sz="2800" dirty="0"/>
              <a:t>Specializzazione verticale: concerne la definizione dei rapporti di dipendenza fra unità e posizioni organizzative.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20BEF31F-504A-060D-8122-1F5F08E6F44E}"/>
              </a:ext>
            </a:extLst>
          </p:cNvPr>
          <p:cNvSpPr txBox="1">
            <a:spLocks/>
          </p:cNvSpPr>
          <p:nvPr/>
        </p:nvSpPr>
        <p:spPr>
          <a:xfrm>
            <a:off x="7425344" y="5702089"/>
            <a:ext cx="98401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D4E488-7EF7-4B0C-8A21-661E00859F3B}" type="slidenum">
              <a:rPr lang="it-IT" sz="788">
                <a:solidFill>
                  <a:srgbClr val="FFFFFF"/>
                </a:solidFill>
              </a:rPr>
              <a:pPr algn="r"/>
              <a:t>5</a:t>
            </a:fld>
            <a:endParaRPr lang="it-IT" sz="788" dirty="0">
              <a:solidFill>
                <a:srgbClr val="FFFFFF"/>
              </a:solidFill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41BDB9C-A104-5C48-934B-5CF58B3D6E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1065" y="364618"/>
            <a:ext cx="5914279" cy="517449"/>
          </a:xfrm>
          <a:prstGeom prst="rect">
            <a:avLst/>
          </a:prstGeom>
        </p:spPr>
        <p:txBody>
          <a:bodyPr vert="horz" wrap="square" lIns="0" tIns="952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it-IT" sz="3300" dirty="0">
                <a:solidFill>
                  <a:schemeClr val="accent2"/>
                </a:solidFill>
              </a:rPr>
              <a:t>Specializzazione verticale</a:t>
            </a:r>
            <a:endParaRPr sz="3300" dirty="0">
              <a:solidFill>
                <a:schemeClr val="accent2"/>
              </a:solidFill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07AF0DC3-692E-39B4-C88C-6783D98588D3}"/>
              </a:ext>
            </a:extLst>
          </p:cNvPr>
          <p:cNvSpPr txBox="1"/>
          <p:nvPr/>
        </p:nvSpPr>
        <p:spPr>
          <a:xfrm>
            <a:off x="395536" y="1340768"/>
            <a:ext cx="7870063" cy="4814844"/>
          </a:xfrm>
          <a:prstGeom prst="rect">
            <a:avLst/>
          </a:prstGeom>
        </p:spPr>
        <p:txBody>
          <a:bodyPr vert="horz" wrap="square" lIns="0" tIns="33338" rIns="0" bIns="0" rtlCol="0">
            <a:spAutoFit/>
          </a:bodyPr>
          <a:lstStyle/>
          <a:p>
            <a:pPr marL="9525" marR="3810">
              <a:lnSpc>
                <a:spcPct val="88300"/>
              </a:lnSpc>
              <a:spcBef>
                <a:spcPts val="263"/>
              </a:spcBef>
            </a:pPr>
            <a:r>
              <a:rPr lang="it-IT" sz="2400" b="1" spc="-4" dirty="0">
                <a:solidFill>
                  <a:schemeClr val="tx1"/>
                </a:solidFill>
                <a:cs typeface="Arial MT"/>
              </a:rPr>
              <a:t>Specializzazione</a:t>
            </a:r>
            <a:r>
              <a:rPr sz="2400" b="1" spc="-4" dirty="0">
                <a:solidFill>
                  <a:schemeClr val="tx1"/>
                </a:solidFill>
                <a:cs typeface="Arial MT"/>
              </a:rPr>
              <a:t> verticale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: fa riferimento al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modo </a:t>
            </a:r>
            <a:r>
              <a:rPr sz="2400" dirty="0">
                <a:solidFill>
                  <a:schemeClr val="tx1"/>
                </a:solidFill>
                <a:cs typeface="Arial MT"/>
              </a:rPr>
              <a:t>in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 cui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un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'</a:t>
            </a:r>
            <a:r>
              <a:rPr sz="2400" spc="-4" dirty="0" err="1">
                <a:solidFill>
                  <a:schemeClr val="tx1"/>
                </a:solidFill>
                <a:cs typeface="Arial MT"/>
              </a:rPr>
              <a:t>organizzazione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progetta</a:t>
            </a:r>
            <a:r>
              <a:rPr sz="2400" dirty="0">
                <a:solidFill>
                  <a:schemeClr val="tx1"/>
                </a:solidFill>
                <a:cs typeface="Arial MT"/>
              </a:rPr>
              <a:t> la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propria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gerarchia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di</a:t>
            </a:r>
            <a:r>
              <a:rPr sz="2400" spc="4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autorità</a:t>
            </a:r>
            <a:r>
              <a:rPr sz="2400" dirty="0">
                <a:solidFill>
                  <a:schemeClr val="tx1"/>
                </a:solidFill>
                <a:cs typeface="Arial MT"/>
              </a:rPr>
              <a:t> e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crea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relazioni</a:t>
            </a:r>
            <a:r>
              <a:rPr sz="2400" spc="4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di </a:t>
            </a:r>
            <a:r>
              <a:rPr sz="2400" spc="-363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riporto per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collegare </a:t>
            </a:r>
            <a:r>
              <a:rPr sz="2400" spc="-4" dirty="0" err="1">
                <a:solidFill>
                  <a:schemeClr val="tx1"/>
                </a:solidFill>
                <a:cs typeface="Arial MT"/>
              </a:rPr>
              <a:t>ruoli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 err="1">
                <a:solidFill>
                  <a:schemeClr val="tx1"/>
                </a:solidFill>
                <a:cs typeface="Arial MT"/>
              </a:rPr>
              <a:t>organizzativi</a:t>
            </a:r>
            <a:endParaRPr lang="it-IT" sz="2400" spc="-4" dirty="0">
              <a:solidFill>
                <a:schemeClr val="tx1"/>
              </a:solidFill>
              <a:cs typeface="Arial MT"/>
            </a:endParaRPr>
          </a:p>
          <a:p>
            <a:pPr marL="266700" marR="3810" indent="-257175">
              <a:lnSpc>
                <a:spcPct val="88300"/>
              </a:lnSpc>
              <a:spcBef>
                <a:spcPts val="263"/>
              </a:spcBef>
              <a:buFont typeface="Arial" panose="020B0604020202020204" pitchFamily="34" charset="0"/>
              <a:buChar char="•"/>
            </a:pPr>
            <a:r>
              <a:rPr lang="it-IT" sz="2400" spc="-4" dirty="0">
                <a:solidFill>
                  <a:schemeClr val="tx1"/>
                </a:solidFill>
              </a:rPr>
              <a:t>definizione della gerarchia  organizzativa, in termini di (a) numero dei livelli gerarchici  e (b) tipologie di organi che la compongono</a:t>
            </a:r>
          </a:p>
          <a:p>
            <a:pPr marL="266700" marR="3810" indent="-257175">
              <a:lnSpc>
                <a:spcPct val="88300"/>
              </a:lnSpc>
              <a:spcBef>
                <a:spcPts val="263"/>
              </a:spcBef>
              <a:buFont typeface="Arial" panose="020B0604020202020204" pitchFamily="34" charset="0"/>
              <a:buChar char="•"/>
            </a:pPr>
            <a:r>
              <a:rPr lang="it-IT" sz="2400" spc="-4" dirty="0">
                <a:solidFill>
                  <a:schemeClr val="tx1"/>
                </a:solidFill>
              </a:rPr>
              <a:t>definizione dell’ampiezza del controllo, con il quale si  intende il numero di persone che riportano allo stesso superiore gerarchico</a:t>
            </a:r>
          </a:p>
          <a:p>
            <a:pPr marL="266700" marR="3810" indent="-257175">
              <a:lnSpc>
                <a:spcPct val="88300"/>
              </a:lnSpc>
              <a:spcBef>
                <a:spcPts val="263"/>
              </a:spcBef>
              <a:buFont typeface="Arial" panose="020B0604020202020204" pitchFamily="34" charset="0"/>
              <a:buChar char="•"/>
            </a:pPr>
            <a:r>
              <a:rPr lang="it-IT" sz="2400" spc="-4" dirty="0">
                <a:solidFill>
                  <a:schemeClr val="tx1"/>
                </a:solidFill>
              </a:rPr>
              <a:t>definizione dei rapporti di dipendenza fra unità e posizioni organizzative</a:t>
            </a:r>
          </a:p>
          <a:p>
            <a:pPr marL="266700" marR="3810" indent="-257175">
              <a:lnSpc>
                <a:spcPct val="88300"/>
              </a:lnSpc>
              <a:spcBef>
                <a:spcPts val="263"/>
              </a:spcBef>
              <a:buFont typeface="Arial" panose="020B0604020202020204" pitchFamily="34" charset="0"/>
              <a:buChar char="•"/>
            </a:pPr>
            <a:endParaRPr lang="it-IT" sz="2400" spc="-4" dirty="0">
              <a:solidFill>
                <a:schemeClr val="tx1"/>
              </a:solidFill>
            </a:endParaRPr>
          </a:p>
          <a:p>
            <a:pPr marL="266700" marR="3810" indent="-257175">
              <a:lnSpc>
                <a:spcPct val="88300"/>
              </a:lnSpc>
              <a:spcBef>
                <a:spcPts val="263"/>
              </a:spcBef>
              <a:buFont typeface="Arial" panose="020B0604020202020204" pitchFamily="34" charset="0"/>
              <a:buChar char="•"/>
            </a:pPr>
            <a:endParaRPr lang="it-IT" sz="2400" spc="-4" dirty="0">
              <a:solidFill>
                <a:schemeClr val="tx1"/>
              </a:solidFill>
            </a:endParaRPr>
          </a:p>
          <a:p>
            <a:pPr marL="9525" marR="3810">
              <a:lnSpc>
                <a:spcPct val="88300"/>
              </a:lnSpc>
              <a:spcBef>
                <a:spcPts val="263"/>
              </a:spcBef>
            </a:pPr>
            <a:endParaRPr sz="2400" dirty="0">
              <a:solidFill>
                <a:schemeClr val="tx1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4929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25"/>
    </mc:Choice>
    <mc:Fallback xmlns="">
      <p:transition spd="slow" advTm="2118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it-IT"/>
              <a:t>Organigramma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 r="25520" b="34708"/>
          <a:stretch>
            <a:fillRect/>
          </a:stretch>
        </p:blipFill>
        <p:spPr bwMode="auto">
          <a:xfrm>
            <a:off x="0" y="1989138"/>
            <a:ext cx="72326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sellaDiTesto 4"/>
          <p:cNvSpPr txBox="1">
            <a:spLocks noChangeArrowheads="1"/>
          </p:cNvSpPr>
          <p:nvPr/>
        </p:nvSpPr>
        <p:spPr bwMode="auto">
          <a:xfrm>
            <a:off x="7308850" y="1989138"/>
            <a:ext cx="1495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</a:rPr>
              <a:t>1° livello 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</a:rPr>
              <a:t>gerarchico</a:t>
            </a:r>
          </a:p>
        </p:txBody>
      </p:sp>
      <p:sp>
        <p:nvSpPr>
          <p:cNvPr id="6149" name="CasellaDiTesto 5"/>
          <p:cNvSpPr txBox="1">
            <a:spLocks noChangeArrowheads="1"/>
          </p:cNvSpPr>
          <p:nvPr/>
        </p:nvSpPr>
        <p:spPr bwMode="auto">
          <a:xfrm>
            <a:off x="7380288" y="4089400"/>
            <a:ext cx="1495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</a:rPr>
              <a:t>2° livello 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</a:rPr>
              <a:t>gerarchico</a:t>
            </a:r>
          </a:p>
        </p:txBody>
      </p:sp>
      <p:sp>
        <p:nvSpPr>
          <p:cNvPr id="6150" name="CasellaDiTesto 6"/>
          <p:cNvSpPr txBox="1">
            <a:spLocks noChangeArrowheads="1"/>
          </p:cNvSpPr>
          <p:nvPr/>
        </p:nvSpPr>
        <p:spPr bwMode="auto">
          <a:xfrm>
            <a:off x="7308850" y="5157788"/>
            <a:ext cx="1495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</a:rPr>
              <a:t>3° livello 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</a:rPr>
              <a:t>gerarchico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8001000" y="2743200"/>
            <a:ext cx="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7956550" y="4724400"/>
            <a:ext cx="0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cxnSpLocks noChangeShapeType="1"/>
          </p:cNvCxnSpPr>
          <p:nvPr/>
        </p:nvCxnSpPr>
        <p:spPr bwMode="auto">
          <a:xfrm>
            <a:off x="2339975" y="1844675"/>
            <a:ext cx="2016125" cy="11525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89000" y="1444625"/>
            <a:ext cx="310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/>
              <a:t>Rapporto di dipendenza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11188" y="5013325"/>
            <a:ext cx="6697662" cy="107950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19" name="Connettore 2 18"/>
          <p:cNvCxnSpPr>
            <a:cxnSpLocks noChangeShapeType="1"/>
          </p:cNvCxnSpPr>
          <p:nvPr/>
        </p:nvCxnSpPr>
        <p:spPr bwMode="auto">
          <a:xfrm flipH="1" flipV="1">
            <a:off x="3851275" y="5876925"/>
            <a:ext cx="1368425" cy="6477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5270500" y="6237288"/>
            <a:ext cx="300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>
                <a:solidFill>
                  <a:srgbClr val="000000"/>
                </a:solidFill>
              </a:rPr>
              <a:t>Assenza di dipendenza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85800" y="1371600"/>
            <a:ext cx="310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</a:rPr>
              <a:t>Rapporto di dipendenza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57876" y="1408271"/>
            <a:ext cx="8234603" cy="5080397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>
              <a:spcBef>
                <a:spcPts val="289"/>
              </a:spcBef>
              <a:buClr>
                <a:srgbClr val="DD8047"/>
              </a:buClr>
              <a:buSzPct val="75000"/>
              <a:tabLst>
                <a:tab pos="351949" algn="l"/>
                <a:tab pos="352425" algn="l"/>
              </a:tabLst>
            </a:pPr>
            <a:r>
              <a:rPr lang="it-IT" sz="2400" b="1" spc="-4" dirty="0">
                <a:solidFill>
                  <a:schemeClr val="tx1"/>
                </a:solidFill>
                <a:cs typeface="Arial MT"/>
              </a:rPr>
              <a:t>Specializzazione</a:t>
            </a:r>
            <a:r>
              <a:rPr sz="2400" b="1" spc="-4" dirty="0">
                <a:solidFill>
                  <a:schemeClr val="tx1"/>
                </a:solidFill>
                <a:cs typeface="Arial MT"/>
              </a:rPr>
              <a:t> orizzontale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: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crea</a:t>
            </a:r>
            <a:r>
              <a:rPr sz="2400" dirty="0">
                <a:solidFill>
                  <a:schemeClr val="tx1"/>
                </a:solidFill>
                <a:cs typeface="Arial MT"/>
              </a:rPr>
              <a:t> la </a:t>
            </a:r>
            <a:r>
              <a:rPr sz="2400" spc="-4" dirty="0">
                <a:solidFill>
                  <a:schemeClr val="tx1"/>
                </a:solidFill>
                <a:cs typeface="Arial MT"/>
              </a:rPr>
              <a:t>divisione del</a:t>
            </a:r>
            <a:r>
              <a:rPr sz="2400" spc="4" dirty="0">
                <a:solidFill>
                  <a:schemeClr val="tx1"/>
                </a:solidFill>
                <a:cs typeface="Arial MT"/>
              </a:rPr>
              <a:t> </a:t>
            </a:r>
            <a:r>
              <a:rPr sz="2400" spc="-4" dirty="0" err="1">
                <a:solidFill>
                  <a:schemeClr val="tx1"/>
                </a:solidFill>
                <a:cs typeface="Arial MT"/>
              </a:rPr>
              <a:t>lavoro</a:t>
            </a:r>
            <a:r>
              <a:rPr sz="2400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dirty="0">
                <a:solidFill>
                  <a:schemeClr val="tx1"/>
                </a:solidFill>
                <a:cs typeface="Verdana"/>
              </a:rPr>
              <a:t>e</a:t>
            </a:r>
            <a:r>
              <a:rPr lang="it-IT" sz="2400" spc="4" dirty="0">
                <a:solidFill>
                  <a:schemeClr val="tx1"/>
                </a:solidFill>
                <a:cs typeface="Verdana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Verdana"/>
              </a:rPr>
              <a:t>delle</a:t>
            </a:r>
            <a:r>
              <a:rPr lang="it-IT" sz="2400" dirty="0">
                <a:solidFill>
                  <a:schemeClr val="tx1"/>
                </a:solidFill>
                <a:cs typeface="Verdana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Verdana"/>
              </a:rPr>
              <a:t>responsabilità</a:t>
            </a:r>
            <a:r>
              <a:rPr lang="it-IT" sz="2400" dirty="0">
                <a:solidFill>
                  <a:schemeClr val="tx1"/>
                </a:solidFill>
                <a:cs typeface="Verdana"/>
              </a:rPr>
              <a:t> </a:t>
            </a:r>
            <a:r>
              <a:rPr lang="it-IT" sz="2400" spc="-11" dirty="0">
                <a:solidFill>
                  <a:schemeClr val="tx1"/>
                </a:solidFill>
                <a:cs typeface="Verdana"/>
              </a:rPr>
              <a:t>tra</a:t>
            </a:r>
            <a:r>
              <a:rPr lang="it-IT" sz="2400" spc="-8" dirty="0">
                <a:solidFill>
                  <a:schemeClr val="tx1"/>
                </a:solidFill>
                <a:cs typeface="Verdana"/>
              </a:rPr>
              <a:t> </a:t>
            </a:r>
            <a:r>
              <a:rPr lang="it-IT" sz="2400" dirty="0">
                <a:solidFill>
                  <a:schemeClr val="tx1"/>
                </a:solidFill>
                <a:cs typeface="Verdana"/>
              </a:rPr>
              <a:t>i</a:t>
            </a:r>
            <a:r>
              <a:rPr lang="it-IT" sz="2400" spc="4" dirty="0">
                <a:solidFill>
                  <a:schemeClr val="tx1"/>
                </a:solidFill>
                <a:cs typeface="Verdana"/>
              </a:rPr>
              <a:t> </a:t>
            </a:r>
            <a:r>
              <a:rPr lang="it-IT" sz="2400" dirty="0">
                <a:solidFill>
                  <a:schemeClr val="tx1"/>
                </a:solidFill>
                <a:cs typeface="Verdana"/>
              </a:rPr>
              <a:t>membri</a:t>
            </a:r>
            <a:r>
              <a:rPr lang="it-IT" sz="2400" spc="4" dirty="0">
                <a:solidFill>
                  <a:schemeClr val="tx1"/>
                </a:solidFill>
                <a:cs typeface="Verdana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Verdana"/>
              </a:rPr>
              <a:t>della </a:t>
            </a:r>
            <a:r>
              <a:rPr lang="it-IT" sz="2400" dirty="0">
                <a:solidFill>
                  <a:schemeClr val="tx1"/>
                </a:solidFill>
                <a:cs typeface="Verdana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Verdana"/>
              </a:rPr>
              <a:t>organizzazione </a:t>
            </a:r>
            <a:r>
              <a:rPr lang="it-IT" sz="2400" spc="-8" dirty="0">
                <a:solidFill>
                  <a:schemeClr val="tx1"/>
                </a:solidFill>
                <a:cs typeface="Verdana"/>
              </a:rPr>
              <a:t>(livello </a:t>
            </a:r>
            <a:r>
              <a:rPr lang="it-IT" sz="2400" dirty="0">
                <a:solidFill>
                  <a:schemeClr val="tx1"/>
                </a:solidFill>
                <a:cs typeface="Verdana"/>
              </a:rPr>
              <a:t>micro) e </a:t>
            </a:r>
            <a:r>
              <a:rPr lang="it-IT" sz="2400" spc="-11" dirty="0">
                <a:solidFill>
                  <a:schemeClr val="tx1"/>
                </a:solidFill>
                <a:cs typeface="Verdana"/>
              </a:rPr>
              <a:t>tra </a:t>
            </a:r>
            <a:r>
              <a:rPr lang="it-IT" sz="2400" spc="-4" dirty="0">
                <a:solidFill>
                  <a:schemeClr val="tx1"/>
                </a:solidFill>
                <a:cs typeface="Verdana"/>
              </a:rPr>
              <a:t>le diverse unità organizzative </a:t>
            </a:r>
            <a:r>
              <a:rPr lang="it-IT" sz="2400" spc="-8" dirty="0">
                <a:solidFill>
                  <a:schemeClr val="tx1"/>
                </a:solidFill>
                <a:cs typeface="Verdana"/>
              </a:rPr>
              <a:t>(livello </a:t>
            </a:r>
            <a:r>
              <a:rPr lang="it-IT" sz="2400" spc="-4" dirty="0">
                <a:solidFill>
                  <a:schemeClr val="tx1"/>
                </a:solidFill>
                <a:cs typeface="Verdana"/>
              </a:rPr>
              <a:t> </a:t>
            </a:r>
            <a:r>
              <a:rPr lang="it-IT" sz="2400" dirty="0">
                <a:solidFill>
                  <a:schemeClr val="tx1"/>
                </a:solidFill>
                <a:cs typeface="Verdana"/>
              </a:rPr>
              <a:t>meso)</a:t>
            </a:r>
            <a:r>
              <a:rPr lang="it-IT" sz="2400" spc="-4" dirty="0">
                <a:solidFill>
                  <a:schemeClr val="tx1"/>
                </a:solidFill>
                <a:cs typeface="Verdana"/>
              </a:rPr>
              <a:t>.</a:t>
            </a:r>
          </a:p>
          <a:p>
            <a:pPr marL="266700" indent="-257175">
              <a:lnSpc>
                <a:spcPct val="150000"/>
              </a:lnSpc>
              <a:spcBef>
                <a:spcPts val="289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1949" algn="l"/>
                <a:tab pos="352425" algn="l"/>
              </a:tabLst>
            </a:pPr>
            <a:r>
              <a:rPr lang="it-IT" sz="2400" spc="-4" dirty="0">
                <a:solidFill>
                  <a:schemeClr val="tx1"/>
                </a:solidFill>
              </a:rPr>
              <a:t>Definisce l’ampiezza della dimensione orizzontale della struttura </a:t>
            </a:r>
          </a:p>
          <a:p>
            <a:pPr marL="266224" marR="3810" indent="-257175">
              <a:lnSpc>
                <a:spcPts val="2160"/>
              </a:lnSpc>
              <a:spcBef>
                <a:spcPts val="409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1949" algn="l"/>
                <a:tab pos="352425" algn="l"/>
              </a:tabLst>
            </a:pPr>
            <a:r>
              <a:rPr lang="it-IT" sz="2400" dirty="0">
                <a:solidFill>
                  <a:schemeClr val="tx1"/>
                </a:solidFill>
              </a:rPr>
              <a:t>Riguarda la creazione delle unità organizzative.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Si</a:t>
            </a:r>
            <a:r>
              <a:rPr lang="it-IT" sz="2400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manifesta</a:t>
            </a:r>
            <a:r>
              <a:rPr lang="it-IT" sz="2400" spc="4" dirty="0">
                <a:solidFill>
                  <a:schemeClr val="tx1"/>
                </a:solidFill>
                <a:cs typeface="Arial MT"/>
              </a:rPr>
              <a:t> attraverso la numerosità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delle unità</a:t>
            </a:r>
            <a:r>
              <a:rPr lang="it-IT" sz="2400" spc="4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organizzative</a:t>
            </a:r>
            <a:r>
              <a:rPr lang="it-IT" sz="2400" spc="4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differenziate</a:t>
            </a:r>
            <a:r>
              <a:rPr lang="it-IT" sz="2400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rispetto </a:t>
            </a:r>
            <a:r>
              <a:rPr lang="it-IT" sz="2400" spc="-323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al criterio</a:t>
            </a:r>
            <a:r>
              <a:rPr lang="it-IT" sz="2400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di</a:t>
            </a:r>
            <a:r>
              <a:rPr lang="it-IT" sz="2400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specializzazione</a:t>
            </a:r>
            <a:r>
              <a:rPr lang="it-IT" sz="2400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che</a:t>
            </a:r>
            <a:r>
              <a:rPr lang="it-IT" sz="2400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le</a:t>
            </a:r>
            <a:r>
              <a:rPr lang="it-IT" sz="2400" dirty="0">
                <a:solidFill>
                  <a:schemeClr val="tx1"/>
                </a:solidFill>
                <a:cs typeface="Arial MT"/>
              </a:rPr>
              <a:t> </a:t>
            </a:r>
            <a:r>
              <a:rPr lang="it-IT" sz="2400" spc="-4" dirty="0">
                <a:solidFill>
                  <a:schemeClr val="tx1"/>
                </a:solidFill>
                <a:cs typeface="Arial MT"/>
              </a:rPr>
              <a:t>caratterizza</a:t>
            </a:r>
          </a:p>
          <a:p>
            <a:pPr marL="266224" marR="3810" indent="-257175">
              <a:lnSpc>
                <a:spcPts val="2160"/>
              </a:lnSpc>
              <a:spcBef>
                <a:spcPts val="409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1949" algn="l"/>
                <a:tab pos="352425" algn="l"/>
              </a:tabLst>
            </a:pPr>
            <a:r>
              <a:rPr lang="it-IT" sz="2400" dirty="0">
                <a:solidFill>
                  <a:schemeClr val="tx1"/>
                </a:solidFill>
              </a:rPr>
              <a:t>L’ unità organizzativa è composta da un insieme di</a:t>
            </a:r>
          </a:p>
          <a:p>
            <a:pPr marL="9049" marR="3810">
              <a:lnSpc>
                <a:spcPts val="2160"/>
              </a:lnSpc>
              <a:spcBef>
                <a:spcPts val="409"/>
              </a:spcBef>
              <a:buClr>
                <a:schemeClr val="tx1"/>
              </a:buClr>
              <a:tabLst>
                <a:tab pos="351949" algn="l"/>
                <a:tab pos="352425" algn="l"/>
              </a:tabLst>
            </a:pPr>
            <a:r>
              <a:rPr lang="it-IT" sz="2400" dirty="0">
                <a:solidFill>
                  <a:schemeClr val="tx1"/>
                </a:solidFill>
              </a:rPr>
              <a:t>	lavoratori aggregati secondo un determinato </a:t>
            </a:r>
          </a:p>
          <a:p>
            <a:pPr marL="9049" marR="3810">
              <a:lnSpc>
                <a:spcPts val="2160"/>
              </a:lnSpc>
              <a:spcBef>
                <a:spcPts val="409"/>
              </a:spcBef>
              <a:buClr>
                <a:schemeClr val="tx1"/>
              </a:buClr>
              <a:tabLst>
                <a:tab pos="351949" algn="l"/>
                <a:tab pos="352425" algn="l"/>
              </a:tabLst>
            </a:pPr>
            <a:r>
              <a:rPr lang="it-IT" sz="2400" dirty="0">
                <a:solidFill>
                  <a:schemeClr val="tx1"/>
                </a:solidFill>
              </a:rPr>
              <a:t>	criterio di specializzazione (dipartimenti, isole di produzione, </a:t>
            </a:r>
          </a:p>
          <a:p>
            <a:pPr marL="9049" marR="3810">
              <a:lnSpc>
                <a:spcPts val="2160"/>
              </a:lnSpc>
              <a:spcBef>
                <a:spcPts val="409"/>
              </a:spcBef>
              <a:buClr>
                <a:schemeClr val="tx1"/>
              </a:buClr>
              <a:tabLst>
                <a:tab pos="351949" algn="l"/>
                <a:tab pos="352425" algn="l"/>
              </a:tabLst>
            </a:pPr>
            <a:r>
              <a:rPr lang="it-IT" sz="2400" dirty="0">
                <a:solidFill>
                  <a:schemeClr val="tx1"/>
                </a:solidFill>
              </a:rPr>
              <a:t>	funzioni aziendali).</a:t>
            </a:r>
            <a:endParaRPr lang="it-IT" sz="2400" dirty="0">
              <a:solidFill>
                <a:schemeClr val="tx1"/>
              </a:solidFill>
              <a:cs typeface="Arial MT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87E6EDD-38BE-4CCE-523D-71B87B8977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959" y="678456"/>
            <a:ext cx="5914279" cy="448200"/>
          </a:xfrm>
          <a:prstGeom prst="rect">
            <a:avLst/>
          </a:prstGeom>
        </p:spPr>
        <p:txBody>
          <a:bodyPr vert="horz" wrap="square" lIns="0" tIns="952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it-IT" sz="2850" dirty="0">
                <a:solidFill>
                  <a:schemeClr val="accent2"/>
                </a:solidFill>
              </a:rPr>
              <a:t>Specializzazione orizzontale</a:t>
            </a:r>
            <a:endParaRPr sz="2850" dirty="0">
              <a:solidFill>
                <a:schemeClr val="accent2"/>
              </a:solidFill>
            </a:endParaRP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20BEF31F-504A-060D-8122-1F5F08E6F44E}"/>
              </a:ext>
            </a:extLst>
          </p:cNvPr>
          <p:cNvSpPr txBox="1">
            <a:spLocks/>
          </p:cNvSpPr>
          <p:nvPr/>
        </p:nvSpPr>
        <p:spPr>
          <a:xfrm>
            <a:off x="7425344" y="5702089"/>
            <a:ext cx="98401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D4E488-7EF7-4B0C-8A21-661E00859F3B}" type="slidenum">
              <a:rPr lang="it-IT" sz="788">
                <a:solidFill>
                  <a:srgbClr val="FFFFFF"/>
                </a:solidFill>
              </a:rPr>
              <a:pPr algn="r"/>
              <a:t>7</a:t>
            </a:fld>
            <a:endParaRPr lang="it-IT" sz="788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925"/>
    </mc:Choice>
    <mc:Fallback xmlns="">
      <p:transition spd="slow" advTm="46192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Specializzazione orizzontale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it-IT"/>
              <a:t>Come aggrego o suddivido le mansioni?</a:t>
            </a:r>
          </a:p>
          <a:p>
            <a:pPr algn="just">
              <a:buFont typeface="Arial" charset="0"/>
              <a:buNone/>
            </a:pPr>
            <a:endParaRPr lang="it-IT"/>
          </a:p>
          <a:p>
            <a:pPr algn="just">
              <a:buFont typeface="Arial" charset="0"/>
              <a:buNone/>
            </a:pPr>
            <a:r>
              <a:rPr lang="it-IT"/>
              <a:t>Bisogna decidere:</a:t>
            </a:r>
          </a:p>
          <a:p>
            <a:pPr algn="just">
              <a:buFont typeface="Arial" charset="0"/>
              <a:buAutoNum type="alphaLcParenR"/>
            </a:pPr>
            <a:r>
              <a:rPr lang="it-IT"/>
              <a:t>Criteri di specializzazione</a:t>
            </a:r>
          </a:p>
          <a:p>
            <a:pPr algn="just">
              <a:buFont typeface="Arial" charset="0"/>
              <a:buAutoNum type="alphaLcParenR"/>
            </a:pPr>
            <a:r>
              <a:rPr lang="it-IT"/>
              <a:t>Confini delle unità organizzative </a:t>
            </a:r>
          </a:p>
          <a:p>
            <a:pPr algn="just">
              <a:buFont typeface="Arial" charset="0"/>
              <a:buAutoNum type="alphaLcParenR"/>
            </a:pPr>
            <a:r>
              <a:rPr lang="it-IT"/>
              <a:t>Dimensione delle unità organizzative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Criteri di specializzazione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 l="2689"/>
          <a:stretch>
            <a:fillRect/>
          </a:stretch>
        </p:blipFill>
        <p:spPr bwMode="auto">
          <a:xfrm>
            <a:off x="266700" y="1844675"/>
            <a:ext cx="86296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936</Words>
  <Application>Microsoft Macintosh PowerPoint</Application>
  <PresentationFormat>Presentazione su schermo (4:3)</PresentationFormat>
  <Paragraphs>144</Paragraphs>
  <Slides>18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 Narrow</vt:lpstr>
      <vt:lpstr>Calibri</vt:lpstr>
      <vt:lpstr>Wingdings</vt:lpstr>
      <vt:lpstr>Verdana</vt:lpstr>
      <vt:lpstr>Arial</vt:lpstr>
      <vt:lpstr>Times New Roman</vt:lpstr>
      <vt:lpstr>Tema di Office</vt:lpstr>
      <vt:lpstr>Fotografia Photo Editor</vt:lpstr>
      <vt:lpstr>Presentazione standard di PowerPoint</vt:lpstr>
      <vt:lpstr>La mesostruttura</vt:lpstr>
      <vt:lpstr>La mesostruttura</vt:lpstr>
      <vt:lpstr>Specializzazione</vt:lpstr>
      <vt:lpstr>Specializzazione verticale</vt:lpstr>
      <vt:lpstr>Organigramma</vt:lpstr>
      <vt:lpstr>Specializzazione orizzontale</vt:lpstr>
      <vt:lpstr>Specializzazione orizzontale</vt:lpstr>
      <vt:lpstr>Criteri di specializzazione</vt:lpstr>
      <vt:lpstr>Criteri di specializzazione</vt:lpstr>
      <vt:lpstr>Dimensione delle UO</vt:lpstr>
      <vt:lpstr>Focus: la specializzazione della mansione</vt:lpstr>
      <vt:lpstr>Una definizione di processo</vt:lpstr>
      <vt:lpstr>Perché analizzare i processi?</vt:lpstr>
      <vt:lpstr>Mappatura e analisi dei processi</vt:lpstr>
      <vt:lpstr>Mappatura e analisi dei processi</vt:lpstr>
      <vt:lpstr>La ri-progettazione dei processi:   le «azioni correttive»</vt:lpstr>
      <vt:lpstr>Possibili domande di esame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Organizzazione Aziendale</dc:title>
  <dc:creator>Domenico Salvatore</dc:creator>
  <cp:lastModifiedBy>Concetta Metallo</cp:lastModifiedBy>
  <cp:revision>127</cp:revision>
  <cp:lastPrinted>1601-01-01T00:00:00Z</cp:lastPrinted>
  <dcterms:created xsi:type="dcterms:W3CDTF">2014-01-29T14:08:52Z</dcterms:created>
  <dcterms:modified xsi:type="dcterms:W3CDTF">2023-11-03T13:02:36Z</dcterms:modified>
</cp:coreProperties>
</file>