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embedTrueTypeFonts="1" saveSubsetFonts="1">
  <p:sldMasterIdLst>
    <p:sldMasterId id="2147483648" r:id="rId1"/>
  </p:sldMasterIdLst>
  <p:notesMasterIdLst>
    <p:notesMasterId r:id="rId18"/>
  </p:notesMasterIdLst>
  <p:sldIdLst>
    <p:sldId id="299" r:id="rId2"/>
    <p:sldId id="290" r:id="rId3"/>
    <p:sldId id="292" r:id="rId4"/>
    <p:sldId id="293" r:id="rId5"/>
    <p:sldId id="294" r:id="rId6"/>
    <p:sldId id="295" r:id="rId7"/>
    <p:sldId id="296" r:id="rId8"/>
    <p:sldId id="301" r:id="rId9"/>
    <p:sldId id="302" r:id="rId10"/>
    <p:sldId id="303" r:id="rId11"/>
    <p:sldId id="305" r:id="rId12"/>
    <p:sldId id="306" r:id="rId13"/>
    <p:sldId id="307" r:id="rId14"/>
    <p:sldId id="309" r:id="rId15"/>
    <p:sldId id="310" r:id="rId16"/>
    <p:sldId id="298" r:id="rId17"/>
  </p:sldIdLst>
  <p:sldSz cx="9144000" cy="6858000" type="screen4x3"/>
  <p:notesSz cx="6858000" cy="9144000"/>
  <p:embeddedFontLst>
    <p:embeddedFont>
      <p:font typeface="Calibri"/>
      <p:regular r:id="rId19"/>
      <p:bold r:id="rId20"/>
      <p:italic r:id="rId21"/>
      <p:boldItalic r:id="rId22"/>
    </p:embeddedFont>
    <p:embeddedFont>
      <p:font typeface="Arial Unicode MS"/>
      <p:regular r:id="rId23"/>
    </p:embeddedFont>
    <p:embeddedFont>
      <p:font typeface="Arial Narrow"/>
      <p:regular r:id="rId24"/>
      <p:bold r:id="rId25"/>
      <p:italic r:id="rId26"/>
      <p:boldItalic r:id="rId27"/>
    </p:embeddedFont>
  </p:embeddedFont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  </p:ext>
    </p:extLst>
  </p:showPr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72" y="-1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font" Target="fonts/font2.fntdata"/><Relationship Id="rId21" Type="http://schemas.openxmlformats.org/officeDocument/2006/relationships/font" Target="fonts/font3.fntdata"/><Relationship Id="rId22" Type="http://schemas.openxmlformats.org/officeDocument/2006/relationships/font" Target="fonts/font4.fntdata"/><Relationship Id="rId23" Type="http://schemas.openxmlformats.org/officeDocument/2006/relationships/font" Target="fonts/font5.fntdata"/><Relationship Id="rId24" Type="http://schemas.openxmlformats.org/officeDocument/2006/relationships/font" Target="fonts/font6.fntdata"/><Relationship Id="rId25" Type="http://schemas.openxmlformats.org/officeDocument/2006/relationships/font" Target="fonts/font7.fntdata"/><Relationship Id="rId26" Type="http://schemas.openxmlformats.org/officeDocument/2006/relationships/font" Target="fonts/font8.fntdata"/><Relationship Id="rId27" Type="http://schemas.openxmlformats.org/officeDocument/2006/relationships/font" Target="fonts/font9.fntdata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9FBB8-59BA-4A60-AA67-35F3AFEDB12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32E8ED8-2F07-4BE2-A47D-51C07854FCE7}">
      <dgm:prSet phldrT="[Testo]"/>
      <dgm:spPr/>
      <dgm:t>
        <a:bodyPr/>
        <a:lstStyle/>
        <a:p>
          <a:r>
            <a:rPr lang="it-IT" dirty="0" smtClean="0"/>
            <a:t>GESTIONE</a:t>
          </a:r>
          <a:endParaRPr lang="it-IT" dirty="0"/>
        </a:p>
      </dgm:t>
    </dgm:pt>
    <dgm:pt modelId="{17B7F031-3527-48EB-AB85-BED9A3E9222E}" type="parTrans" cxnId="{FE158FCD-E533-4CFA-A41E-21858BBDA45F}">
      <dgm:prSet/>
      <dgm:spPr/>
      <dgm:t>
        <a:bodyPr/>
        <a:lstStyle/>
        <a:p>
          <a:endParaRPr lang="it-IT"/>
        </a:p>
      </dgm:t>
    </dgm:pt>
    <dgm:pt modelId="{130F0A2E-1AA1-410C-AB15-C54C3DAA8EF1}" type="sibTrans" cxnId="{FE158FCD-E533-4CFA-A41E-21858BBDA45F}">
      <dgm:prSet/>
      <dgm:spPr/>
      <dgm:t>
        <a:bodyPr/>
        <a:lstStyle/>
        <a:p>
          <a:endParaRPr lang="it-IT"/>
        </a:p>
      </dgm:t>
    </dgm:pt>
    <dgm:pt modelId="{E95B3562-66DC-40FA-9C6A-5ED2B4663249}">
      <dgm:prSet phldrT="[Testo]"/>
      <dgm:spPr/>
      <dgm:t>
        <a:bodyPr/>
        <a:lstStyle/>
        <a:p>
          <a:r>
            <a:rPr lang="it-IT" dirty="0" smtClean="0"/>
            <a:t>ORGANIZZAZIONE</a:t>
          </a:r>
          <a:endParaRPr lang="it-IT" dirty="0"/>
        </a:p>
      </dgm:t>
    </dgm:pt>
    <dgm:pt modelId="{6AC7A2E5-9B17-4EC6-9F76-22DAC9718000}" type="parTrans" cxnId="{0367BDD7-4622-4906-8D00-5D1F1BD19FB4}">
      <dgm:prSet/>
      <dgm:spPr/>
      <dgm:t>
        <a:bodyPr/>
        <a:lstStyle/>
        <a:p>
          <a:endParaRPr lang="it-IT"/>
        </a:p>
      </dgm:t>
    </dgm:pt>
    <dgm:pt modelId="{BF610EA5-6744-44C6-8E07-7FDE2FB19C0F}" type="sibTrans" cxnId="{0367BDD7-4622-4906-8D00-5D1F1BD19FB4}">
      <dgm:prSet/>
      <dgm:spPr/>
      <dgm:t>
        <a:bodyPr/>
        <a:lstStyle/>
        <a:p>
          <a:endParaRPr lang="it-IT"/>
        </a:p>
      </dgm:t>
    </dgm:pt>
    <dgm:pt modelId="{75FF044E-2AC8-4203-AF36-C7B62213F95D}">
      <dgm:prSet phldrT="[Testo]"/>
      <dgm:spPr/>
      <dgm:t>
        <a:bodyPr/>
        <a:lstStyle/>
        <a:p>
          <a:r>
            <a:rPr lang="it-IT" dirty="0" smtClean="0"/>
            <a:t>RILEVAZIONE</a:t>
          </a:r>
          <a:endParaRPr lang="it-IT" dirty="0"/>
        </a:p>
      </dgm:t>
    </dgm:pt>
    <dgm:pt modelId="{388DCD5D-E474-4CC6-807A-634F2C2157B8}" type="parTrans" cxnId="{C462A0A4-396E-4C15-9E7B-CB4D20C1E548}">
      <dgm:prSet/>
      <dgm:spPr/>
      <dgm:t>
        <a:bodyPr/>
        <a:lstStyle/>
        <a:p>
          <a:endParaRPr lang="it-IT"/>
        </a:p>
      </dgm:t>
    </dgm:pt>
    <dgm:pt modelId="{F3F197AA-1D29-4BC6-9019-78208B795F1F}" type="sibTrans" cxnId="{C462A0A4-396E-4C15-9E7B-CB4D20C1E548}">
      <dgm:prSet/>
      <dgm:spPr/>
      <dgm:t>
        <a:bodyPr/>
        <a:lstStyle/>
        <a:p>
          <a:endParaRPr lang="it-IT"/>
        </a:p>
      </dgm:t>
    </dgm:pt>
    <dgm:pt modelId="{7DC92F6E-DAE4-40BB-959F-579BBB4E34B5}" type="pres">
      <dgm:prSet presAssocID="{8A99FBB8-59BA-4A60-AA67-35F3AFEDB12E}" presName="compositeShape" presStyleCnt="0">
        <dgm:presLayoutVars>
          <dgm:dir/>
          <dgm:resizeHandles/>
        </dgm:presLayoutVars>
      </dgm:prSet>
      <dgm:spPr/>
    </dgm:pt>
    <dgm:pt modelId="{EB81F775-1EC8-4D1E-BC0A-622C217F5B44}" type="pres">
      <dgm:prSet presAssocID="{8A99FBB8-59BA-4A60-AA67-35F3AFEDB12E}" presName="pyramid" presStyleLbl="node1" presStyleIdx="0" presStyleCnt="1"/>
      <dgm:spPr/>
    </dgm:pt>
    <dgm:pt modelId="{180B8C65-02E6-40F0-A86C-8B0F40E952F9}" type="pres">
      <dgm:prSet presAssocID="{8A99FBB8-59BA-4A60-AA67-35F3AFEDB12E}" presName="theList" presStyleCnt="0"/>
      <dgm:spPr/>
    </dgm:pt>
    <dgm:pt modelId="{230B9353-1EE3-4774-9E78-C97A1B84F457}" type="pres">
      <dgm:prSet presAssocID="{432E8ED8-2F07-4BE2-A47D-51C07854FCE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FCAA62-FBD1-4DF6-BFA3-D5AFA1085328}" type="pres">
      <dgm:prSet presAssocID="{432E8ED8-2F07-4BE2-A47D-51C07854FCE7}" presName="aSpace" presStyleCnt="0"/>
      <dgm:spPr/>
    </dgm:pt>
    <dgm:pt modelId="{7A9285E0-3186-4FF7-A351-262058B1728C}" type="pres">
      <dgm:prSet presAssocID="{E95B3562-66DC-40FA-9C6A-5ED2B466324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4C0D64-1A13-4C3B-AE3A-16F944E1D11A}" type="pres">
      <dgm:prSet presAssocID="{E95B3562-66DC-40FA-9C6A-5ED2B4663249}" presName="aSpace" presStyleCnt="0"/>
      <dgm:spPr/>
    </dgm:pt>
    <dgm:pt modelId="{B4C3BFCB-8E90-403A-8104-1B04454DABE3}" type="pres">
      <dgm:prSet presAssocID="{75FF044E-2AC8-4203-AF36-C7B62213F9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F3BFD6-58B1-47D8-A52C-8C02083BA67D}" type="pres">
      <dgm:prSet presAssocID="{75FF044E-2AC8-4203-AF36-C7B62213F95D}" presName="aSpace" presStyleCnt="0"/>
      <dgm:spPr/>
    </dgm:pt>
  </dgm:ptLst>
  <dgm:cxnLst>
    <dgm:cxn modelId="{C92C7414-6682-47D1-BB78-ABCF834AD39F}" type="presOf" srcId="{E95B3562-66DC-40FA-9C6A-5ED2B4663249}" destId="{7A9285E0-3186-4FF7-A351-262058B1728C}" srcOrd="0" destOrd="0" presId="urn:microsoft.com/office/officeart/2005/8/layout/pyramid2"/>
    <dgm:cxn modelId="{C462A0A4-396E-4C15-9E7B-CB4D20C1E548}" srcId="{8A99FBB8-59BA-4A60-AA67-35F3AFEDB12E}" destId="{75FF044E-2AC8-4203-AF36-C7B62213F95D}" srcOrd="2" destOrd="0" parTransId="{388DCD5D-E474-4CC6-807A-634F2C2157B8}" sibTransId="{F3F197AA-1D29-4BC6-9019-78208B795F1F}"/>
    <dgm:cxn modelId="{CBC23270-C009-4030-82B3-9F769B9367E8}" type="presOf" srcId="{432E8ED8-2F07-4BE2-A47D-51C07854FCE7}" destId="{230B9353-1EE3-4774-9E78-C97A1B84F457}" srcOrd="0" destOrd="0" presId="urn:microsoft.com/office/officeart/2005/8/layout/pyramid2"/>
    <dgm:cxn modelId="{6015C784-E67F-4A04-8C79-BEFB7931222A}" type="presOf" srcId="{8A99FBB8-59BA-4A60-AA67-35F3AFEDB12E}" destId="{7DC92F6E-DAE4-40BB-959F-579BBB4E34B5}" srcOrd="0" destOrd="0" presId="urn:microsoft.com/office/officeart/2005/8/layout/pyramid2"/>
    <dgm:cxn modelId="{F7CCB158-0F72-4C62-A7C8-9FECC6634D2D}" type="presOf" srcId="{75FF044E-2AC8-4203-AF36-C7B62213F95D}" destId="{B4C3BFCB-8E90-403A-8104-1B04454DABE3}" srcOrd="0" destOrd="0" presId="urn:microsoft.com/office/officeart/2005/8/layout/pyramid2"/>
    <dgm:cxn modelId="{0367BDD7-4622-4906-8D00-5D1F1BD19FB4}" srcId="{8A99FBB8-59BA-4A60-AA67-35F3AFEDB12E}" destId="{E95B3562-66DC-40FA-9C6A-5ED2B4663249}" srcOrd="1" destOrd="0" parTransId="{6AC7A2E5-9B17-4EC6-9F76-22DAC9718000}" sibTransId="{BF610EA5-6744-44C6-8E07-7FDE2FB19C0F}"/>
    <dgm:cxn modelId="{FE158FCD-E533-4CFA-A41E-21858BBDA45F}" srcId="{8A99FBB8-59BA-4A60-AA67-35F3AFEDB12E}" destId="{432E8ED8-2F07-4BE2-A47D-51C07854FCE7}" srcOrd="0" destOrd="0" parTransId="{17B7F031-3527-48EB-AB85-BED9A3E9222E}" sibTransId="{130F0A2E-1AA1-410C-AB15-C54C3DAA8EF1}"/>
    <dgm:cxn modelId="{F9158923-E809-4DAC-8DCA-10480777BA96}" type="presParOf" srcId="{7DC92F6E-DAE4-40BB-959F-579BBB4E34B5}" destId="{EB81F775-1EC8-4D1E-BC0A-622C217F5B44}" srcOrd="0" destOrd="0" presId="urn:microsoft.com/office/officeart/2005/8/layout/pyramid2"/>
    <dgm:cxn modelId="{4AFF4857-6294-476F-AA58-3F16A728C62A}" type="presParOf" srcId="{7DC92F6E-DAE4-40BB-959F-579BBB4E34B5}" destId="{180B8C65-02E6-40F0-A86C-8B0F40E952F9}" srcOrd="1" destOrd="0" presId="urn:microsoft.com/office/officeart/2005/8/layout/pyramid2"/>
    <dgm:cxn modelId="{8212D94A-B832-4A19-883E-1308A612050D}" type="presParOf" srcId="{180B8C65-02E6-40F0-A86C-8B0F40E952F9}" destId="{230B9353-1EE3-4774-9E78-C97A1B84F457}" srcOrd="0" destOrd="0" presId="urn:microsoft.com/office/officeart/2005/8/layout/pyramid2"/>
    <dgm:cxn modelId="{D678E5DE-FB6D-4069-A1EF-F70ECFADE417}" type="presParOf" srcId="{180B8C65-02E6-40F0-A86C-8B0F40E952F9}" destId="{E3FCAA62-FBD1-4DF6-BFA3-D5AFA1085328}" srcOrd="1" destOrd="0" presId="urn:microsoft.com/office/officeart/2005/8/layout/pyramid2"/>
    <dgm:cxn modelId="{9382E32E-A5EA-4D25-91F3-DC1F41DC6B83}" type="presParOf" srcId="{180B8C65-02E6-40F0-A86C-8B0F40E952F9}" destId="{7A9285E0-3186-4FF7-A351-262058B1728C}" srcOrd="2" destOrd="0" presId="urn:microsoft.com/office/officeart/2005/8/layout/pyramid2"/>
    <dgm:cxn modelId="{21FF84ED-5925-4361-8F06-91F6BD43A74C}" type="presParOf" srcId="{180B8C65-02E6-40F0-A86C-8B0F40E952F9}" destId="{5C4C0D64-1A13-4C3B-AE3A-16F944E1D11A}" srcOrd="3" destOrd="0" presId="urn:microsoft.com/office/officeart/2005/8/layout/pyramid2"/>
    <dgm:cxn modelId="{8AC8815E-3963-4784-95A4-CA5F08D0203C}" type="presParOf" srcId="{180B8C65-02E6-40F0-A86C-8B0F40E952F9}" destId="{B4C3BFCB-8E90-403A-8104-1B04454DABE3}" srcOrd="4" destOrd="0" presId="urn:microsoft.com/office/officeart/2005/8/layout/pyramid2"/>
    <dgm:cxn modelId="{8AD51EC2-8DDD-4A08-A426-EE4086AD0CA4}" type="presParOf" srcId="{180B8C65-02E6-40F0-A86C-8B0F40E952F9}" destId="{23F3BFD6-58B1-47D8-A52C-8C02083BA67D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1F775-1EC8-4D1E-BC0A-622C217F5B44}">
      <dsp:nvSpPr>
        <dsp:cNvPr id="0" name=""/>
        <dsp:cNvSpPr/>
      </dsp:nvSpPr>
      <dsp:spPr>
        <a:xfrm>
          <a:off x="928240" y="0"/>
          <a:ext cx="3686538" cy="36865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B9353-1EE3-4774-9E78-C97A1B84F457}">
      <dsp:nvSpPr>
        <dsp:cNvPr id="0" name=""/>
        <dsp:cNvSpPr/>
      </dsp:nvSpPr>
      <dsp:spPr>
        <a:xfrm>
          <a:off x="2771509" y="370633"/>
          <a:ext cx="2396249" cy="872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GESTIONE</a:t>
          </a:r>
          <a:endParaRPr lang="it-IT" sz="2100" kern="1200" dirty="0"/>
        </a:p>
      </dsp:txBody>
      <dsp:txXfrm>
        <a:off x="2771509" y="370633"/>
        <a:ext cx="2396249" cy="872672"/>
      </dsp:txXfrm>
    </dsp:sp>
    <dsp:sp modelId="{7A9285E0-3186-4FF7-A351-262058B1728C}">
      <dsp:nvSpPr>
        <dsp:cNvPr id="0" name=""/>
        <dsp:cNvSpPr/>
      </dsp:nvSpPr>
      <dsp:spPr>
        <a:xfrm>
          <a:off x="2771509" y="1352390"/>
          <a:ext cx="2396249" cy="872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ORGANIZZAZIONE</a:t>
          </a:r>
          <a:endParaRPr lang="it-IT" sz="2100" kern="1200" dirty="0"/>
        </a:p>
      </dsp:txBody>
      <dsp:txXfrm>
        <a:off x="2771509" y="1352390"/>
        <a:ext cx="2396249" cy="872672"/>
      </dsp:txXfrm>
    </dsp:sp>
    <dsp:sp modelId="{B4C3BFCB-8E90-403A-8104-1B04454DABE3}">
      <dsp:nvSpPr>
        <dsp:cNvPr id="0" name=""/>
        <dsp:cNvSpPr/>
      </dsp:nvSpPr>
      <dsp:spPr>
        <a:xfrm>
          <a:off x="2771509" y="2334147"/>
          <a:ext cx="2396249" cy="872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RILEVAZIONE</a:t>
          </a:r>
          <a:endParaRPr lang="it-IT" sz="2100" kern="1200" dirty="0"/>
        </a:p>
      </dsp:txBody>
      <dsp:txXfrm>
        <a:off x="2771509" y="2334147"/>
        <a:ext cx="2396249" cy="87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C32F8BA2-4BBF-4524-9D5C-5013EC0E95A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39019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CDF2D-5867-44BD-A4F8-E4FEB4880E35}" type="slidenum">
              <a:rPr lang="it-IT" smtClean="0">
                <a:latin typeface="Times New Roman" pitchFamily="18" charset="0"/>
              </a:rPr>
              <a:pPr/>
              <a:t>1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1D8E-E02B-4671-BAC2-0CF1A2FB4F5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00999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8240-A49C-48AB-91B6-92E7F83FD00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66983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8019-62D7-49BB-9DE9-1ECF57B38E2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375193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94E5A9-BA6D-44A1-A59A-5B6D705B906C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87059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46797-D39D-4A9D-B4D1-A12069B140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6062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E11A0B-0E0E-4D11-B967-A11C041F4D12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97961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52BFEC-0397-4B4A-822F-B9F31D16295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312653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7A0443-997D-427E-B73A-BA3BED41BEF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21252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BE4CDD-231F-4B82-BA4B-CBCB81A1E0A0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84399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A261FC-9E9C-47FA-9A10-9128ED7400E0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08553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EF55-00A8-427C-BA74-A199539A1D0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96462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8838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B6BCDD4-0755-4D3C-AE47-71318634550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Obiettivi</a:t>
            </a:r>
            <a:r>
              <a:rPr lang="it-IT" sz="3200" dirty="0" smtClean="0">
                <a:solidFill>
                  <a:srgbClr val="000000"/>
                </a:solidFill>
                <a:latin typeface="Arial" charset="0"/>
                <a:ea typeface="MS Gothic" pitchFamily="49" charset="-128"/>
              </a:rPr>
              <a:t/>
            </a:r>
            <a:br>
              <a:rPr lang="it-IT" sz="3200" dirty="0" smtClean="0">
                <a:solidFill>
                  <a:srgbClr val="000000"/>
                </a:solidFill>
                <a:latin typeface="Arial" charset="0"/>
                <a:ea typeface="MS Gothic" pitchFamily="49" charset="-128"/>
              </a:rPr>
            </a:br>
            <a:endParaRPr lang="it-IT" sz="3200" dirty="0" smtClean="0">
              <a:solidFill>
                <a:srgbClr val="000000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87824" y="836712"/>
            <a:ext cx="5694214" cy="452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 dirty="0" smtClean="0"/>
          </a:p>
          <a:p>
            <a:pPr eaLnBrk="1" hangingPunct="1"/>
            <a:r>
              <a:rPr lang="it-IT" dirty="0" smtClean="0"/>
              <a:t>L’azienda è un sistema?</a:t>
            </a:r>
            <a:endParaRPr lang="it-IT" dirty="0" smtClean="0"/>
          </a:p>
          <a:p>
            <a:pPr>
              <a:defRPr/>
            </a:pPr>
            <a:r>
              <a:rPr lang="it-IT" dirty="0" smtClean="0"/>
              <a:t>Cosa </a:t>
            </a:r>
            <a:r>
              <a:rPr lang="it-IT" dirty="0" smtClean="0"/>
              <a:t>significa organizzare l’attività economica?</a:t>
            </a:r>
          </a:p>
          <a:p>
            <a:pPr>
              <a:defRPr/>
            </a:pPr>
            <a:r>
              <a:rPr lang="it-IT" dirty="0" smtClean="0"/>
              <a:t>Cos’è la progettazione organizzativa?</a:t>
            </a:r>
          </a:p>
        </p:txBody>
      </p:sp>
      <p:pic>
        <p:nvPicPr>
          <p:cNvPr id="5127" name="Picture 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8938"/>
            <a:ext cx="304800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7340203" y="6277570"/>
            <a:ext cx="89297" cy="250031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fld id="{A4630865-FD74-324E-A13F-587186C6C9B7}" type="slidenum">
              <a:rPr lang="it-IT" sz="1300"/>
              <a:pPr/>
              <a:t>10</a:t>
            </a:fld>
            <a:endParaRPr lang="it-IT" dirty="0"/>
          </a:p>
        </p:txBody>
      </p:sp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1187649" y="1367359"/>
          <a:ext cx="6878092" cy="3388815"/>
        </p:xfrm>
        <a:graphic>
          <a:graphicData uri="http://schemas.openxmlformats.org/drawingml/2006/table">
            <a:tbl>
              <a:tblPr/>
              <a:tblGrid>
                <a:gridCol w="2501429"/>
                <a:gridCol w="2038201"/>
                <a:gridCol w="2338462"/>
              </a:tblGrid>
              <a:tr h="1129605"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Tipo di interdipendenza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semplice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complessa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9605"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transazionale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Sequenziale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Reciproca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129605"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associativa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Da risorse comuni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484D4B"/>
                          </a:solidFill>
                          <a:effectLst/>
                          <a:latin typeface="Gill Sans Light" charset="0"/>
                          <a:ea typeface="Gill Sans Light" charset="0"/>
                          <a:cs typeface="Gill Sans Light" charset="0"/>
                          <a:sym typeface="Gill Sans Light" charset="0"/>
                        </a:rPr>
                        <a:t>Da azione comune</a:t>
                      </a:r>
                      <a:endParaRPr kumimoji="0" lang="it-IT" sz="27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Gill Sans Light" charset="0"/>
                        <a:ea typeface="Gill Sans Light" charset="0"/>
                        <a:cs typeface="Gill Sans Light" charset="0"/>
                        <a:sym typeface="Gill Sans Light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campo dell’azione organizzativa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Dominio (prodotti/mercati/tecnologie)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Ambiente rilevante</a:t>
            </a:r>
          </a:p>
          <a:p>
            <a:pPr lvl="1">
              <a:buFont typeface="Arial" pitchFamily="34" charset="0"/>
              <a:buNone/>
            </a:pPr>
            <a:r>
              <a:rPr lang="it-IT" dirty="0" smtClean="0">
                <a:solidFill>
                  <a:schemeClr val="tx1"/>
                </a:solidFill>
              </a:rPr>
              <a:t>	</a:t>
            </a:r>
            <a:r>
              <a:rPr lang="it-IT" sz="2400" dirty="0" smtClean="0">
                <a:solidFill>
                  <a:schemeClr val="tx1"/>
                </a:solidFill>
              </a:rPr>
              <a:t>- Posizionamento strategico</a:t>
            </a: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4" name="Cubo 3"/>
          <p:cNvSpPr/>
          <p:nvPr/>
        </p:nvSpPr>
        <p:spPr>
          <a:xfrm>
            <a:off x="4067175" y="2420938"/>
            <a:ext cx="1944688" cy="187166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197" name="CasellaDiTesto 4"/>
          <p:cNvSpPr txBox="1">
            <a:spLocks noChangeArrowheads="1"/>
          </p:cNvSpPr>
          <p:nvPr/>
        </p:nvSpPr>
        <p:spPr bwMode="auto">
          <a:xfrm rot="-5400000">
            <a:off x="3357562" y="3419476"/>
            <a:ext cx="106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Prodotti</a:t>
            </a:r>
          </a:p>
        </p:txBody>
      </p:sp>
      <p:sp>
        <p:nvSpPr>
          <p:cNvPr id="8198" name="CasellaDiTesto 5"/>
          <p:cNvSpPr txBox="1">
            <a:spLocks noChangeArrowheads="1"/>
          </p:cNvSpPr>
          <p:nvPr/>
        </p:nvSpPr>
        <p:spPr bwMode="auto">
          <a:xfrm>
            <a:off x="4284663" y="4221163"/>
            <a:ext cx="1068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Mercati</a:t>
            </a:r>
          </a:p>
        </p:txBody>
      </p:sp>
      <p:sp>
        <p:nvSpPr>
          <p:cNvPr id="8199" name="CasellaDiTesto 6"/>
          <p:cNvSpPr txBox="1">
            <a:spLocks noChangeArrowheads="1"/>
          </p:cNvSpPr>
          <p:nvPr/>
        </p:nvSpPr>
        <p:spPr bwMode="auto">
          <a:xfrm rot="-2903331">
            <a:off x="5259387" y="3770313"/>
            <a:ext cx="158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Tecnologie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posizionamento verticale 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876425"/>
            <a:ext cx="3455987" cy="4937125"/>
          </a:xfrm>
          <a:noFill/>
        </p:spPr>
      </p:pic>
      <p:sp>
        <p:nvSpPr>
          <p:cNvPr id="5" name="CasellaDiTesto 4"/>
          <p:cNvSpPr txBox="1"/>
          <p:nvPr/>
        </p:nvSpPr>
        <p:spPr>
          <a:xfrm>
            <a:off x="1979712" y="1124744"/>
            <a:ext cx="511333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chemeClr val="tx1"/>
                </a:solidFill>
                <a:latin typeface="+mn-lt"/>
              </a:rPr>
              <a:t>Dove mi posiziono?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00113" y="2205038"/>
            <a:ext cx="3484562" cy="41544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Fornitori di secondo livello</a:t>
            </a: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Fornitori di primo livello</a:t>
            </a: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IMPRESA FOCALE</a:t>
            </a: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Distributori</a:t>
            </a: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Clienti</a:t>
            </a: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2411413" y="2636838"/>
            <a:ext cx="431800" cy="360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2411413" y="3357563"/>
            <a:ext cx="431800" cy="358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2411413" y="4076700"/>
            <a:ext cx="431800" cy="3603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2411413" y="4797425"/>
            <a:ext cx="431800" cy="3603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posizionamento orizzontale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43213" y="1187450"/>
            <a:ext cx="511333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+mn-lt"/>
              </a:rPr>
              <a:t>Dove mi posiziono?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1979613" y="2781300"/>
            <a:ext cx="504031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CasellaDiTesto 13"/>
          <p:cNvSpPr txBox="1">
            <a:spLocks noChangeArrowheads="1"/>
          </p:cNvSpPr>
          <p:nvPr/>
        </p:nvSpPr>
        <p:spPr bwMode="auto">
          <a:xfrm>
            <a:off x="1466850" y="2771775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chemeClr val="tx1"/>
                </a:solidFill>
              </a:rPr>
              <a:t>Follower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246" name="CasellaDiTesto 14"/>
          <p:cNvSpPr txBox="1">
            <a:spLocks noChangeArrowheads="1"/>
          </p:cNvSpPr>
          <p:nvPr/>
        </p:nvSpPr>
        <p:spPr bwMode="auto">
          <a:xfrm>
            <a:off x="6391275" y="2767013"/>
            <a:ext cx="941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Leader</a:t>
            </a:r>
          </a:p>
        </p:txBody>
      </p:sp>
      <p:sp>
        <p:nvSpPr>
          <p:cNvPr id="10247" name="CasellaDiTesto 15"/>
          <p:cNvSpPr txBox="1">
            <a:spLocks noChangeArrowheads="1"/>
          </p:cNvSpPr>
          <p:nvPr/>
        </p:nvSpPr>
        <p:spPr bwMode="auto">
          <a:xfrm>
            <a:off x="5618163" y="2479675"/>
            <a:ext cx="466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X1</a:t>
            </a:r>
          </a:p>
        </p:txBody>
      </p:sp>
      <p:sp>
        <p:nvSpPr>
          <p:cNvPr id="10248" name="CasellaDiTesto 16"/>
          <p:cNvSpPr txBox="1">
            <a:spLocks noChangeArrowheads="1"/>
          </p:cNvSpPr>
          <p:nvPr/>
        </p:nvSpPr>
        <p:spPr bwMode="auto">
          <a:xfrm>
            <a:off x="4500563" y="2479675"/>
            <a:ext cx="466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X2</a:t>
            </a:r>
          </a:p>
        </p:txBody>
      </p:sp>
      <p:sp>
        <p:nvSpPr>
          <p:cNvPr id="10249" name="CasellaDiTesto 17"/>
          <p:cNvSpPr txBox="1">
            <a:spLocks noChangeArrowheads="1"/>
          </p:cNvSpPr>
          <p:nvPr/>
        </p:nvSpPr>
        <p:spPr bwMode="auto">
          <a:xfrm>
            <a:off x="3348038" y="248285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Xn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42988" y="3803650"/>
            <a:ext cx="60499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Strategie di diversificazione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Leadership di costo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+mn-lt"/>
              </a:rPr>
              <a:t>Strategie di differenziazione</a:t>
            </a:r>
          </a:p>
          <a:p>
            <a:pPr>
              <a:defRPr/>
            </a:pPr>
            <a:endParaRPr lang="it-IT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progettazione organizzativa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1947862"/>
          </a:xfrm>
        </p:spPr>
        <p:txBody>
          <a:bodyPr/>
          <a:lstStyle/>
          <a:p>
            <a:r>
              <a:rPr lang="it-IT" sz="2600" dirty="0" smtClean="0"/>
              <a:t>È </a:t>
            </a:r>
            <a:r>
              <a:rPr lang="it-IT" sz="2600" dirty="0" smtClean="0"/>
              <a:t>un processo</a:t>
            </a:r>
            <a:r>
              <a:rPr lang="it-IT" sz="2600" dirty="0" smtClean="0"/>
              <a:t> che, in base alle scelte relative al campo dell’azione organizzativa, è finalizzato alla definizione della </a:t>
            </a:r>
            <a:r>
              <a:rPr lang="it-IT" sz="2600" b="1" i="1" dirty="0" smtClean="0"/>
              <a:t>forma organizzativa </a:t>
            </a:r>
            <a:r>
              <a:rPr lang="it-IT" sz="2600" dirty="0" smtClean="0"/>
              <a:t>da dare all’azienda.</a:t>
            </a:r>
            <a:endParaRPr lang="it-IT" sz="26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0" y="3352800"/>
            <a:ext cx="7543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098" tIns="38098" rIns="38098" bIns="3809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it-IT" sz="2600" dirty="0" smtClean="0">
                <a:solidFill>
                  <a:srgbClr val="000000"/>
                </a:solidFill>
                <a:latin typeface="+mn-lt"/>
                <a:cs typeface="+mn-cs"/>
              </a:rPr>
              <a:t>La </a:t>
            </a:r>
            <a:r>
              <a:rPr lang="it-IT" sz="2600" b="1" i="1" dirty="0" smtClean="0">
                <a:solidFill>
                  <a:srgbClr val="000000"/>
                </a:solidFill>
                <a:latin typeface="+mn-lt"/>
                <a:cs typeface="+mn-cs"/>
              </a:rPr>
              <a:t>forma organizzativa</a:t>
            </a:r>
            <a:r>
              <a:rPr lang="it-IT" sz="2600" dirty="0" smtClean="0">
                <a:solidFill>
                  <a:srgbClr val="000000"/>
                </a:solidFill>
                <a:latin typeface="+mn-lt"/>
                <a:cs typeface="+mn-cs"/>
              </a:rPr>
              <a:t> è</a:t>
            </a:r>
            <a:endParaRPr lang="it-IT" sz="260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600" dirty="0" smtClean="0">
                <a:solidFill>
                  <a:srgbClr val="000000"/>
                </a:solidFill>
                <a:latin typeface="+mn-lt"/>
                <a:cs typeface="+mn-cs"/>
              </a:rPr>
              <a:t>un  </a:t>
            </a:r>
            <a:r>
              <a:rPr lang="it-IT" sz="2600" dirty="0" smtClean="0">
                <a:solidFill>
                  <a:srgbClr val="000000"/>
                </a:solidFill>
                <a:latin typeface="+mn-lt"/>
                <a:cs typeface="+mn-cs"/>
              </a:rPr>
              <a:t>particolare modello di divisione del lavoro e di coordinamento efficace ed efficiente per gestire date attività e relazioni tra </a:t>
            </a:r>
            <a:r>
              <a:rPr lang="it-IT" sz="2600" dirty="0" smtClean="0">
                <a:solidFill>
                  <a:srgbClr val="000000"/>
                </a:solidFill>
                <a:latin typeface="+mn-lt"/>
                <a:cs typeface="+mn-cs"/>
              </a:rPr>
              <a:t>attività.</a:t>
            </a:r>
            <a:endParaRPr lang="it-IT" sz="2600" dirty="0" smtClean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eaLnBrk="1" hangingPunct="1"/>
            <a:r>
              <a:rPr lang="it-IT" smtClean="0"/>
              <a:t>Livelli di progettazione organizzativa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it-IT" smtClean="0"/>
              <a:t>I livelli di analisi (progettazione) organizzativa sono tre: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Livello di analisi micro:	</a:t>
            </a:r>
            <a:r>
              <a:rPr lang="it-IT" sz="2800" smtClean="0">
                <a:solidFill>
                  <a:srgbClr val="FF0000"/>
                </a:solidFill>
              </a:rPr>
              <a:t>Mansione</a:t>
            </a:r>
            <a:endParaRPr lang="it-IT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it-IT" smtClean="0"/>
          </a:p>
          <a:p>
            <a:pPr eaLnBrk="1" hangingPunct="1"/>
            <a:r>
              <a:rPr lang="it-IT" smtClean="0"/>
              <a:t>Livello di analisi meso:	</a:t>
            </a:r>
            <a:r>
              <a:rPr lang="it-IT" sz="2800" smtClean="0">
                <a:solidFill>
                  <a:srgbClr val="FF0000"/>
                </a:solidFill>
              </a:rPr>
              <a:t>Coordinamento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Livello di analisi macro:	</a:t>
            </a:r>
            <a:r>
              <a:rPr lang="it-IT" sz="2800" smtClean="0">
                <a:solidFill>
                  <a:srgbClr val="FF0000"/>
                </a:solidFill>
              </a:rPr>
              <a:t>Forma organizzativa</a:t>
            </a:r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539552" y="3573016"/>
            <a:ext cx="58326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019800" cy="1600200"/>
          </a:xfrm>
        </p:spPr>
        <p:txBody>
          <a:bodyPr/>
          <a:lstStyle/>
          <a:p>
            <a:pPr eaLnBrk="1" hangingPunct="1"/>
            <a:r>
              <a:rPr lang="it-IT" smtClean="0"/>
              <a:t>Possibili domande di esame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4838" cy="281940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</a:t>
            </a:r>
            <a:r>
              <a:rPr lang="it-IT" dirty="0" smtClean="0"/>
              <a:t>forme di </a:t>
            </a:r>
            <a:r>
              <a:rPr lang="it-IT" dirty="0" smtClean="0"/>
              <a:t>interdipendenza</a:t>
            </a:r>
          </a:p>
          <a:p>
            <a:pPr>
              <a:defRPr/>
            </a:pPr>
            <a:r>
              <a:rPr lang="it-IT" dirty="0" smtClean="0"/>
              <a:t>Il posizionamento verticale</a:t>
            </a:r>
          </a:p>
          <a:p>
            <a:pPr>
              <a:defRPr/>
            </a:pPr>
            <a:r>
              <a:rPr lang="it-IT" dirty="0" smtClean="0"/>
              <a:t>Il posizionamento orizzontale</a:t>
            </a:r>
          </a:p>
          <a:p>
            <a:pPr>
              <a:defRPr/>
            </a:pPr>
            <a:r>
              <a:rPr lang="it-IT" dirty="0" smtClean="0"/>
              <a:t>La progettazione organizzativa</a:t>
            </a:r>
            <a:endParaRPr lang="it-IT" dirty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p:oleObj spid="_x0000_s1026" name="Fotografia Photo Editor" r:id="rId3" imgW="1142857" imgH="8571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testo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772400" cy="1511300"/>
          </a:xfrm>
        </p:spPr>
        <p:txBody>
          <a:bodyPr/>
          <a:lstStyle/>
          <a:p>
            <a:endParaRPr lang="it-IT" sz="1100" dirty="0" smtClean="0">
              <a:solidFill>
                <a:srgbClr val="000000"/>
              </a:solidFill>
            </a:endParaRPr>
          </a:p>
          <a:p>
            <a:r>
              <a:rPr lang="it-IT" sz="2800" dirty="0" smtClean="0">
                <a:solidFill>
                  <a:srgbClr val="000099"/>
                </a:solidFill>
              </a:rPr>
              <a:t>Coordinazione economica in atto istituita e retta dall’uomo per il soddisfacimento dei bisogni umani</a:t>
            </a:r>
          </a:p>
          <a:p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1A188A-F9D1-40A9-9A86-A23D74212EBF}" type="datetime1">
              <a:rPr lang="it-IT" smtClean="0"/>
              <a:pPr>
                <a:defRPr/>
              </a:pPr>
              <a:t>9-03-2015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0F0320-C721-4CF0-B123-ABCED0A85DD3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16013" y="620713"/>
            <a:ext cx="67691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0" b="1" dirty="0">
                <a:solidFill>
                  <a:schemeClr val="tx2"/>
                </a:solidFill>
                <a:latin typeface="+mj-lt"/>
              </a:rPr>
              <a:t>Azienda…ottica strutturale…</a:t>
            </a: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4508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CasellaDiTesto 7"/>
          <p:cNvSpPr txBox="1">
            <a:spLocks noChangeArrowheads="1"/>
          </p:cNvSpPr>
          <p:nvPr/>
        </p:nvSpPr>
        <p:spPr bwMode="auto">
          <a:xfrm>
            <a:off x="1043608" y="3356992"/>
            <a:ext cx="4330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it-IT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400" i="1" dirty="0">
                <a:solidFill>
                  <a:srgbClr val="FF0000"/>
                </a:solidFill>
                <a:latin typeface="Arial" charset="0"/>
              </a:rPr>
              <a:t>persone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it-IT" sz="2400" i="1" dirty="0">
                <a:solidFill>
                  <a:srgbClr val="FF0000"/>
                </a:solidFill>
                <a:latin typeface="Arial" charset="0"/>
              </a:rPr>
              <a:t>mezzi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it-IT" sz="2400" i="1" dirty="0">
                <a:solidFill>
                  <a:srgbClr val="FF0000"/>
                </a:solidFill>
                <a:latin typeface="Arial" charset="0"/>
              </a:rPr>
              <a:t>disponibilità finanziarie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it-IT" sz="2400" i="1" dirty="0">
                <a:solidFill>
                  <a:srgbClr val="FF0000"/>
                </a:solidFill>
                <a:latin typeface="Arial" charset="0"/>
              </a:rPr>
              <a:t>capacità relazionali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it-IT" sz="2400" i="1" dirty="0">
                <a:solidFill>
                  <a:srgbClr val="FF0000"/>
                </a:solidFill>
                <a:latin typeface="Arial" charset="0"/>
              </a:rPr>
              <a:t>know-how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377950" y="2150881"/>
          <a:ext cx="6096000" cy="368653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6425" y="228600"/>
            <a:ext cx="7931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it-IT" sz="4800">
                <a:solidFill>
                  <a:schemeClr val="tx2"/>
                </a:solidFill>
                <a:latin typeface="Arial Narrow" pitchFamily="34" charset="0"/>
              </a:rPr>
              <a:t>Economia aziendale: le tre prospettive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395288" y="152400"/>
            <a:ext cx="8520112" cy="1600200"/>
          </a:xfrm>
        </p:spPr>
        <p:txBody>
          <a:bodyPr/>
          <a:lstStyle/>
          <a:p>
            <a:pPr algn="ctr"/>
            <a:r>
              <a:rPr lang="it-IT" dirty="0" smtClean="0"/>
              <a:t>Gestione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81200"/>
            <a:ext cx="8303840" cy="3175992"/>
          </a:xfrm>
        </p:spPr>
        <p:txBody>
          <a:bodyPr/>
          <a:lstStyle/>
          <a:p>
            <a:pPr>
              <a:defRPr/>
            </a:pPr>
            <a:endParaRPr lang="it-IT" sz="1100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>
                <a:solidFill>
                  <a:srgbClr val="000099"/>
                </a:solidFill>
              </a:rPr>
              <a:t>si occupa di definire l’insieme coordinato di </a:t>
            </a:r>
            <a:r>
              <a:rPr lang="it-IT" dirty="0" smtClean="0">
                <a:solidFill>
                  <a:srgbClr val="000099"/>
                </a:solidFill>
              </a:rPr>
              <a:t>operazioni 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0099"/>
                </a:solidFill>
              </a:rPr>
              <a:t> finalizzate </a:t>
            </a:r>
            <a:r>
              <a:rPr lang="it-IT" dirty="0">
                <a:solidFill>
                  <a:srgbClr val="000099"/>
                </a:solidFill>
              </a:rPr>
              <a:t>al raggiungimento di prefissati </a:t>
            </a:r>
            <a:r>
              <a:rPr lang="it-IT" dirty="0" smtClean="0">
                <a:solidFill>
                  <a:srgbClr val="000099"/>
                </a:solidFill>
              </a:rPr>
              <a:t>obiettivi 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0099"/>
                </a:solidFill>
              </a:rPr>
              <a:t>la </a:t>
            </a:r>
            <a:r>
              <a:rPr lang="it-IT" dirty="0">
                <a:solidFill>
                  <a:srgbClr val="000099"/>
                </a:solidFill>
              </a:rPr>
              <a:t>cui natura dipenderà dal tipo d’azienda</a:t>
            </a:r>
            <a:r>
              <a:rPr lang="it-IT" sz="2400" dirty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90750" y="457200"/>
            <a:ext cx="4764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400" b="1" dirty="0" smtClean="0">
                <a:solidFill>
                  <a:srgbClr val="7030A0"/>
                </a:solidFill>
                <a:latin typeface="+mj-lt"/>
                <a:cs typeface="+mj-cs"/>
              </a:rPr>
              <a:t>Organizzazione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3568" y="1844824"/>
            <a:ext cx="8136904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t-IT" sz="2800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800" dirty="0" smtClean="0">
                <a:solidFill>
                  <a:srgbClr val="000099"/>
                </a:solidFill>
                <a:latin typeface="Arial" charset="0"/>
              </a:rPr>
              <a:t>l’organizzazione </a:t>
            </a:r>
            <a:r>
              <a:rPr lang="it-IT" sz="2800" dirty="0">
                <a:solidFill>
                  <a:srgbClr val="000099"/>
                </a:solidFill>
                <a:latin typeface="Arial" charset="0"/>
              </a:rPr>
              <a:t>è il complesso delle modalità di divisione del lavoro in compiti e </a:t>
            </a:r>
            <a:r>
              <a:rPr lang="it-IT" sz="2800" dirty="0" smtClean="0">
                <a:solidFill>
                  <a:srgbClr val="000099"/>
                </a:solidFill>
                <a:latin typeface="Arial" charset="0"/>
              </a:rPr>
              <a:t>di coordinamento </a:t>
            </a:r>
            <a:r>
              <a:rPr lang="it-IT" sz="2800" dirty="0">
                <a:solidFill>
                  <a:srgbClr val="000099"/>
                </a:solidFill>
                <a:latin typeface="Arial" charset="0"/>
              </a:rPr>
              <a:t>fra tali compiti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800" dirty="0" smtClean="0">
                <a:solidFill>
                  <a:srgbClr val="000099"/>
                </a:solidFill>
                <a:latin typeface="Arial" charset="0"/>
              </a:rPr>
              <a:t>studia </a:t>
            </a:r>
            <a:r>
              <a:rPr lang="it-IT" sz="2800" dirty="0">
                <a:solidFill>
                  <a:srgbClr val="000099"/>
                </a:solidFill>
                <a:latin typeface="Arial" charset="0"/>
              </a:rPr>
              <a:t>le più convenienti coordinazioni tra energie umane e mezzi a disposizione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591550" cy="1600200"/>
          </a:xfrm>
        </p:spPr>
        <p:txBody>
          <a:bodyPr/>
          <a:lstStyle/>
          <a:p>
            <a:pPr algn="ctr"/>
            <a:r>
              <a:rPr lang="it-IT" dirty="0" smtClean="0"/>
              <a:t>Rilevazione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8232329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endParaRPr lang="it-IT" sz="2400" dirty="0" smtClean="0">
              <a:solidFill>
                <a:srgbClr val="000000"/>
              </a:solidFill>
              <a:latin typeface="Wingdings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it-IT" sz="2400" dirty="0" smtClean="0">
                <a:solidFill>
                  <a:srgbClr val="000000"/>
                </a:solidFill>
              </a:rPr>
              <a:t>studia </a:t>
            </a:r>
            <a:r>
              <a:rPr lang="it-IT" sz="2400" dirty="0">
                <a:solidFill>
                  <a:srgbClr val="000000"/>
                </a:solidFill>
              </a:rPr>
              <a:t>l’azienda intesa come sistema di </a:t>
            </a:r>
            <a:r>
              <a:rPr lang="it-IT" sz="2400" dirty="0" smtClean="0">
                <a:solidFill>
                  <a:srgbClr val="000000"/>
                </a:solidFill>
              </a:rPr>
              <a:t>grandezze economiche</a:t>
            </a:r>
            <a:endParaRPr lang="it-IT" sz="24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it-IT" sz="2400" dirty="0" smtClean="0">
                <a:solidFill>
                  <a:srgbClr val="000000"/>
                </a:solidFill>
              </a:rPr>
              <a:t>si </a:t>
            </a:r>
            <a:r>
              <a:rPr lang="it-IT" sz="2400" dirty="0">
                <a:solidFill>
                  <a:srgbClr val="000000"/>
                </a:solidFill>
              </a:rPr>
              <a:t>occupa di rappresentare le dinamiche aziendali in cifre/valori e di fornire gli elementi che consentono di interpretare i valori per guidare le dinamiche aziendali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it-IT" sz="2400" dirty="0" smtClean="0">
                <a:solidFill>
                  <a:srgbClr val="000000"/>
                </a:solidFill>
              </a:rPr>
              <a:t>costituisce </a:t>
            </a:r>
            <a:r>
              <a:rPr lang="it-IT" sz="2400" dirty="0">
                <a:solidFill>
                  <a:srgbClr val="000000"/>
                </a:solidFill>
              </a:rPr>
              <a:t>il sistema informativo e di controllo di supporto alla gestione ed alla organizzazione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it-IT" sz="2400" b="1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it-IT" sz="2400" b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it-IT" sz="2400" dirty="0"/>
          </a:p>
        </p:txBody>
      </p:sp>
      <p:cxnSp>
        <p:nvCxnSpPr>
          <p:cNvPr id="10" name="Connettore 1 9"/>
          <p:cNvCxnSpPr/>
          <p:nvPr/>
        </p:nvCxnSpPr>
        <p:spPr>
          <a:xfrm>
            <a:off x="6207125" y="42719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testo 2"/>
          <p:cNvSpPr>
            <a:spLocks noGrp="1"/>
          </p:cNvSpPr>
          <p:nvPr>
            <p:ph type="body" idx="1"/>
          </p:nvPr>
        </p:nvSpPr>
        <p:spPr>
          <a:xfrm>
            <a:off x="683568" y="476672"/>
            <a:ext cx="7772400" cy="2016125"/>
          </a:xfrm>
        </p:spPr>
        <p:txBody>
          <a:bodyPr/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L’azienda è un sistema aperto verso i mercati e </a:t>
            </a:r>
          </a:p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l’ambiente fisico naturale.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Nel sistema di relazioni che questa istaura si concretizzano i presupposti per la crisi o il successo aziendale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FC9059-4C30-43ED-833F-9BE88C021CBB}" type="datetime1">
              <a:rPr lang="it-IT" smtClean="0"/>
              <a:pPr>
                <a:defRPr/>
              </a:pPr>
              <a:t>9-03-2015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DFFA06-D853-4016-B23D-6D5E6131CE36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27654" name="CasellaDiTesto 7"/>
          <p:cNvSpPr txBox="1">
            <a:spLocks noChangeArrowheads="1"/>
          </p:cNvSpPr>
          <p:nvPr/>
        </p:nvSpPr>
        <p:spPr bwMode="auto">
          <a:xfrm>
            <a:off x="3779912" y="4077072"/>
            <a:ext cx="1656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0099"/>
                </a:solidFill>
              </a:rPr>
              <a:t>azienda</a:t>
            </a:r>
            <a:endParaRPr lang="it-IT" sz="2800" b="1" dirty="0">
              <a:solidFill>
                <a:srgbClr val="000099"/>
              </a:solidFill>
            </a:endParaRPr>
          </a:p>
        </p:txBody>
      </p:sp>
      <p:sp>
        <p:nvSpPr>
          <p:cNvPr id="27655" name="CasellaDiTesto 8"/>
          <p:cNvSpPr txBox="1">
            <a:spLocks noChangeArrowheads="1"/>
          </p:cNvSpPr>
          <p:nvPr/>
        </p:nvSpPr>
        <p:spPr bwMode="auto">
          <a:xfrm>
            <a:off x="3347864" y="2636912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Mercato finanziario</a:t>
            </a:r>
          </a:p>
        </p:txBody>
      </p:sp>
      <p:sp>
        <p:nvSpPr>
          <p:cNvPr id="27656" name="CasellaDiTesto 9"/>
          <p:cNvSpPr txBox="1">
            <a:spLocks noChangeArrowheads="1"/>
          </p:cNvSpPr>
          <p:nvPr/>
        </p:nvSpPr>
        <p:spPr bwMode="auto">
          <a:xfrm>
            <a:off x="179512" y="3861048"/>
            <a:ext cx="24478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Mercato delle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materie prime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657" name="CasellaDiTesto 10"/>
          <p:cNvSpPr txBox="1">
            <a:spLocks noChangeArrowheads="1"/>
          </p:cNvSpPr>
          <p:nvPr/>
        </p:nvSpPr>
        <p:spPr bwMode="auto">
          <a:xfrm>
            <a:off x="3707904" y="5373216"/>
            <a:ext cx="18722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Mercato </a:t>
            </a:r>
            <a:r>
              <a:rPr lang="it-IT" dirty="0" smtClean="0">
                <a:solidFill>
                  <a:schemeClr val="tx1"/>
                </a:solidFill>
              </a:rPr>
              <a:t>del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lavoro</a:t>
            </a:r>
          </a:p>
        </p:txBody>
      </p:sp>
      <p:sp>
        <p:nvSpPr>
          <p:cNvPr id="27658" name="CasellaDiTesto 11"/>
          <p:cNvSpPr txBox="1">
            <a:spLocks noChangeArrowheads="1"/>
          </p:cNvSpPr>
          <p:nvPr/>
        </p:nvSpPr>
        <p:spPr bwMode="auto">
          <a:xfrm>
            <a:off x="6875462" y="4022725"/>
            <a:ext cx="16569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Mercato del</a:t>
            </a:r>
          </a:p>
          <a:p>
            <a:r>
              <a:rPr lang="it-IT" dirty="0">
                <a:solidFill>
                  <a:schemeClr val="tx1"/>
                </a:solidFill>
              </a:rPr>
              <a:t>consumo</a:t>
            </a:r>
          </a:p>
        </p:txBody>
      </p:sp>
      <p:sp>
        <p:nvSpPr>
          <p:cNvPr id="27659" name="CasellaDiTesto 12"/>
          <p:cNvSpPr txBox="1">
            <a:spLocks noChangeArrowheads="1"/>
          </p:cNvSpPr>
          <p:nvPr/>
        </p:nvSpPr>
        <p:spPr bwMode="auto">
          <a:xfrm rot="-2985338">
            <a:off x="1966341" y="2687215"/>
            <a:ext cx="1443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Ambiente</a:t>
            </a:r>
          </a:p>
          <a:p>
            <a:r>
              <a:rPr lang="it-IT" dirty="0">
                <a:solidFill>
                  <a:srgbClr val="7030A0"/>
                </a:solidFill>
              </a:rPr>
              <a:t>Fisico</a:t>
            </a:r>
          </a:p>
          <a:p>
            <a:r>
              <a:rPr lang="it-IT" dirty="0">
                <a:solidFill>
                  <a:srgbClr val="7030A0"/>
                </a:solidFill>
              </a:rPr>
              <a:t>naturale</a:t>
            </a:r>
          </a:p>
        </p:txBody>
      </p:sp>
      <p:sp>
        <p:nvSpPr>
          <p:cNvPr id="27660" name="CasellaDiTesto 13"/>
          <p:cNvSpPr txBox="1">
            <a:spLocks noChangeArrowheads="1"/>
          </p:cNvSpPr>
          <p:nvPr/>
        </p:nvSpPr>
        <p:spPr bwMode="auto">
          <a:xfrm rot="-7517467">
            <a:off x="1697832" y="5068094"/>
            <a:ext cx="1604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7030A0"/>
                </a:solidFill>
              </a:rPr>
              <a:t>Ambiente</a:t>
            </a:r>
          </a:p>
          <a:p>
            <a:r>
              <a:rPr lang="it-IT">
                <a:solidFill>
                  <a:srgbClr val="7030A0"/>
                </a:solidFill>
              </a:rPr>
              <a:t>Fisico</a:t>
            </a:r>
          </a:p>
          <a:p>
            <a:r>
              <a:rPr lang="it-IT">
                <a:solidFill>
                  <a:srgbClr val="7030A0"/>
                </a:solidFill>
              </a:rPr>
              <a:t>naturale</a:t>
            </a:r>
          </a:p>
        </p:txBody>
      </p:sp>
      <p:sp>
        <p:nvSpPr>
          <p:cNvPr id="27661" name="CasellaDiTesto 14"/>
          <p:cNvSpPr txBox="1">
            <a:spLocks noChangeArrowheads="1"/>
          </p:cNvSpPr>
          <p:nvPr/>
        </p:nvSpPr>
        <p:spPr bwMode="auto">
          <a:xfrm rot="2691420">
            <a:off x="5763272" y="2899893"/>
            <a:ext cx="1649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Ambiente </a:t>
            </a:r>
          </a:p>
          <a:p>
            <a:r>
              <a:rPr lang="it-IT" dirty="0">
                <a:solidFill>
                  <a:srgbClr val="7030A0"/>
                </a:solidFill>
              </a:rPr>
              <a:t>fisico </a:t>
            </a:r>
          </a:p>
          <a:p>
            <a:r>
              <a:rPr lang="it-IT" dirty="0">
                <a:solidFill>
                  <a:srgbClr val="7030A0"/>
                </a:solidFill>
              </a:rPr>
              <a:t>naturale</a:t>
            </a:r>
          </a:p>
        </p:txBody>
      </p:sp>
      <p:sp>
        <p:nvSpPr>
          <p:cNvPr id="27662" name="CasellaDiTesto 15"/>
          <p:cNvSpPr txBox="1">
            <a:spLocks noChangeArrowheads="1"/>
          </p:cNvSpPr>
          <p:nvPr/>
        </p:nvSpPr>
        <p:spPr bwMode="auto">
          <a:xfrm rot="8463628">
            <a:off x="6049963" y="5102225"/>
            <a:ext cx="139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7030A0"/>
                </a:solidFill>
              </a:rPr>
              <a:t>Ambiente</a:t>
            </a:r>
          </a:p>
          <a:p>
            <a:r>
              <a:rPr lang="it-IT">
                <a:solidFill>
                  <a:srgbClr val="7030A0"/>
                </a:solidFill>
              </a:rPr>
              <a:t>Fisico</a:t>
            </a:r>
          </a:p>
          <a:p>
            <a:r>
              <a:rPr lang="it-IT">
                <a:solidFill>
                  <a:srgbClr val="7030A0"/>
                </a:solidFill>
              </a:rPr>
              <a:t>naturale</a:t>
            </a:r>
          </a:p>
        </p:txBody>
      </p:sp>
      <p:pic>
        <p:nvPicPr>
          <p:cNvPr id="276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8150" y="4149725"/>
            <a:ext cx="1176338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5925" y="3140968"/>
            <a:ext cx="549275" cy="95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483768" y="4149080"/>
            <a:ext cx="1176338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211960" y="4581128"/>
            <a:ext cx="549275" cy="95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ttangolo 22"/>
          <p:cNvSpPr/>
          <p:nvPr/>
        </p:nvSpPr>
        <p:spPr>
          <a:xfrm>
            <a:off x="1691680" y="0"/>
            <a:ext cx="56626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7030A0"/>
                </a:solidFill>
                <a:latin typeface="+mj-lt"/>
                <a:cs typeface="+mj-cs"/>
              </a:rPr>
              <a:t>Azienda sistema aperto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894E5A9-BA6D-44A1-A59A-5B6D705B906C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340768"/>
            <a:ext cx="8214494" cy="86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</a:pPr>
            <a:r>
              <a:rPr lang="it-IT" sz="2500" dirty="0"/>
              <a:t>È il complesso delle modalità di </a:t>
            </a:r>
            <a:r>
              <a:rPr lang="it-IT" sz="2500" b="1" u="sng" dirty="0"/>
              <a:t>divisione del lavoro </a:t>
            </a:r>
            <a:r>
              <a:rPr lang="it-IT" sz="2500" dirty="0"/>
              <a:t>e del </a:t>
            </a:r>
            <a:r>
              <a:rPr lang="it-IT" sz="2500" b="1" u="sng" dirty="0"/>
              <a:t>coordinamento</a:t>
            </a:r>
            <a:r>
              <a:rPr lang="it-IT" sz="2500" dirty="0"/>
              <a:t> tra attività </a:t>
            </a:r>
            <a:r>
              <a:rPr lang="it-IT" sz="2500" b="1" u="sng" dirty="0"/>
              <a:t>interdipendenti</a:t>
            </a:r>
            <a:r>
              <a:rPr lang="it-IT" sz="2500" dirty="0"/>
              <a:t> tra </a:t>
            </a:r>
            <a:r>
              <a:rPr lang="it-IT" sz="2500" dirty="0" smtClean="0"/>
              <a:t>loro.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492896"/>
            <a:ext cx="878497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500" b="1" u="sng" dirty="0" smtClean="0">
                <a:solidFill>
                  <a:srgbClr val="000000"/>
                </a:solidFill>
                <a:latin typeface="+mn-lt"/>
                <a:cs typeface="+mn-cs"/>
              </a:rPr>
              <a:t>divisione del lavoro </a:t>
            </a:r>
          </a:p>
          <a:p>
            <a:r>
              <a:rPr lang="it-IT" sz="2500" dirty="0" smtClean="0">
                <a:solidFill>
                  <a:srgbClr val="000000"/>
                </a:solidFill>
                <a:latin typeface="+mn-lt"/>
                <a:cs typeface="+mn-cs"/>
              </a:rPr>
              <a:t>scomporre </a:t>
            </a:r>
            <a:r>
              <a:rPr lang="it-IT" sz="2500" dirty="0">
                <a:solidFill>
                  <a:srgbClr val="000000"/>
                </a:solidFill>
                <a:latin typeface="+mn-lt"/>
                <a:cs typeface="+mn-cs"/>
              </a:rPr>
              <a:t>un’attività complessa in più attività semplici </a:t>
            </a:r>
            <a:r>
              <a:rPr lang="it-IT" sz="2500" dirty="0" smtClean="0">
                <a:solidFill>
                  <a:srgbClr val="000000"/>
                </a:solidFill>
                <a:latin typeface="+mn-lt"/>
                <a:cs typeface="+mn-cs"/>
              </a:rPr>
              <a:t>e assegnare </a:t>
            </a:r>
            <a:r>
              <a:rPr lang="it-IT" sz="2500" dirty="0">
                <a:solidFill>
                  <a:srgbClr val="000000"/>
                </a:solidFill>
                <a:latin typeface="+mn-lt"/>
                <a:cs typeface="+mn-cs"/>
              </a:rPr>
              <a:t>la responsabilità della loro gestione </a:t>
            </a:r>
            <a:r>
              <a:rPr lang="it-IT" sz="2500" dirty="0" smtClean="0">
                <a:solidFill>
                  <a:srgbClr val="000000"/>
                </a:solidFill>
                <a:latin typeface="+mn-lt"/>
                <a:cs typeface="+mn-cs"/>
              </a:rPr>
              <a:t>ad </a:t>
            </a:r>
            <a:r>
              <a:rPr lang="it-IT" sz="2500" dirty="0">
                <a:solidFill>
                  <a:srgbClr val="000000"/>
                </a:solidFill>
                <a:latin typeface="+mn-lt"/>
                <a:cs typeface="+mn-cs"/>
              </a:rPr>
              <a:t>attori diversi</a:t>
            </a:r>
          </a:p>
        </p:txBody>
      </p:sp>
      <p:sp>
        <p:nvSpPr>
          <p:cNvPr id="7" name="Rettangolo 6"/>
          <p:cNvSpPr/>
          <p:nvPr/>
        </p:nvSpPr>
        <p:spPr>
          <a:xfrm>
            <a:off x="251520" y="3717032"/>
            <a:ext cx="864096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500" b="1" u="sng" dirty="0" smtClean="0">
                <a:solidFill>
                  <a:srgbClr val="000000"/>
                </a:solidFill>
                <a:latin typeface="+mn-lt"/>
                <a:cs typeface="+mn-cs"/>
              </a:rPr>
              <a:t>coordinamento</a:t>
            </a:r>
            <a:r>
              <a:rPr lang="it-IT" sz="2500" b="1" u="sng" dirty="0" smtClean="0">
                <a:solidFill>
                  <a:schemeClr val="tx1"/>
                </a:solidFill>
              </a:rPr>
              <a:t> </a:t>
            </a:r>
            <a:r>
              <a:rPr lang="it-IT" sz="2500" dirty="0" smtClean="0">
                <a:solidFill>
                  <a:srgbClr val="000000"/>
                </a:solidFill>
                <a:latin typeface="+mn-lt"/>
                <a:cs typeface="+mn-cs"/>
              </a:rPr>
              <a:t>è un comportamento individuale/collettivo risultante dalla regolazione efficace delle interdipendenze tra gli attori/le attività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7340203" y="6277570"/>
            <a:ext cx="89297" cy="250031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/>
          <a:lstStyle/>
          <a:p>
            <a:fld id="{738BE30A-2428-435F-B5B1-21CAB9264FEE}" type="slidenum">
              <a:rPr lang="it-IT" sz="1300"/>
              <a:pPr/>
              <a:t>9</a:t>
            </a:fld>
            <a:endParaRPr lang="it-IT" dirty="0"/>
          </a:p>
        </p:txBody>
      </p:sp>
      <p:sp>
        <p:nvSpPr>
          <p:cNvPr id="24578" name="Rectangle 2"/>
          <p:cNvSpPr>
            <a:spLocks noGrp="1"/>
          </p:cNvSpPr>
          <p:nvPr>
            <p:ph type="body" idx="4294967295"/>
          </p:nvPr>
        </p:nvSpPr>
        <p:spPr bwMode="auto">
          <a:xfrm>
            <a:off x="314772" y="1650877"/>
            <a:ext cx="4420195" cy="4876725"/>
          </a:xfrm>
          <a:prstGeom prst="rect">
            <a:avLst/>
          </a:prstGeom>
          <a:noFill/>
          <a:ln w="12700" cap="flat">
            <a:miter lim="0"/>
            <a:headEnd/>
            <a:tailEnd/>
          </a:ln>
        </p:spPr>
        <p:txBody>
          <a:bodyPr lIns="0" tIns="0" rIns="0" bIns="0"/>
          <a:lstStyle/>
          <a:p>
            <a:pPr marL="313644" indent="-285740" defTabSz="914145">
              <a:buClr>
                <a:srgbClr val="414141"/>
              </a:buClr>
              <a:buFontTx/>
              <a:buChar char="•"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Transazionale:</a:t>
            </a:r>
            <a:r>
              <a:rPr lang="it-IT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propria delle relazioni di scambio - si riferisce al trasferimento di beni o servizi attraverso un’interfaccia tecnicamente separabile</a:t>
            </a:r>
          </a:p>
          <a:p>
            <a:pPr marL="313644" indent="-285740" defTabSz="914145">
              <a:buClr>
                <a:srgbClr val="414141"/>
              </a:buClr>
              <a:buFontTx/>
              <a:buChar char="•"/>
            </a:pPr>
            <a:endParaRPr lang="it-IT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13644" indent="-285740" defTabSz="914145">
              <a:buClr>
                <a:srgbClr val="414141"/>
              </a:buClr>
              <a:buFontTx/>
              <a:buChar char="•"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Associativa: 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propria delle relazioni di associazione -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si riferisce alla condivisione di risorse e all’unione degli sforzi per il raggiungimento di un comune scopo</a:t>
            </a:r>
            <a:endParaRPr lang="it-IT" dirty="0"/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5020717" y="1650877"/>
            <a:ext cx="3823023" cy="3555131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/>
          <a:lstStyle/>
          <a:p>
            <a:pPr marL="210957" indent="-195330" defTabSz="914145">
              <a:lnSpc>
                <a:spcPct val="90000"/>
              </a:lnSpc>
              <a:spcBef>
                <a:spcPts val="352"/>
              </a:spcBef>
              <a:buFontTx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Semplice:</a:t>
            </a:r>
            <a:r>
              <a:rPr lang="it-IT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allorquando le relazioni tra gli attori sono univoche o ad una via</a:t>
            </a:r>
          </a:p>
          <a:p>
            <a:pPr marL="210957" indent="-195330" defTabSz="914145">
              <a:lnSpc>
                <a:spcPct val="90000"/>
              </a:lnSpc>
              <a:spcBef>
                <a:spcPts val="281"/>
              </a:spcBef>
              <a:buFontTx/>
              <a:buChar char="•"/>
            </a:pPr>
            <a:endParaRPr lang="it-IT" sz="20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10957" indent="-195330" defTabSz="914145">
              <a:lnSpc>
                <a:spcPct val="90000"/>
              </a:lnSpc>
              <a:spcBef>
                <a:spcPts val="281"/>
              </a:spcBef>
              <a:buFontTx/>
              <a:buChar char="•"/>
            </a:pPr>
            <a:endParaRPr lang="it-IT" sz="2000" b="1" dirty="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10957" indent="-195330" defTabSz="914145">
              <a:lnSpc>
                <a:spcPct val="90000"/>
              </a:lnSpc>
              <a:spcBef>
                <a:spcPts val="281"/>
              </a:spcBef>
            </a:pPr>
            <a:endParaRPr lang="it-IT" sz="20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10957" indent="-195330" defTabSz="914145">
              <a:lnSpc>
                <a:spcPct val="90000"/>
              </a:lnSpc>
              <a:spcBef>
                <a:spcPts val="352"/>
              </a:spcBef>
              <a:buFontTx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Complessa:</a:t>
            </a:r>
            <a:r>
              <a:rPr lang="it-IT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allorquando le relazioni tra gli attori sono biunivoche o a due vie</a:t>
            </a:r>
            <a:endParaRPr lang="it-IT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1294804" y="740048"/>
            <a:ext cx="6241852" cy="58043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/>
          <a:lstStyle/>
          <a:p>
            <a:pPr marL="27905" defTabSz="914145"/>
            <a:r>
              <a:rPr lang="it-IT" sz="3600" b="1" dirty="0">
                <a:solidFill>
                  <a:srgbClr val="001445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Forme di </a:t>
            </a:r>
            <a:r>
              <a:rPr lang="it-IT" sz="3600" b="1" dirty="0" smtClean="0">
                <a:solidFill>
                  <a:srgbClr val="001445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Interdipendenza</a:t>
            </a:r>
            <a:endParaRPr lang="it-IT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554</Words>
  <Application>Microsoft Office PowerPoint</Application>
  <PresentationFormat>Presentazione su schermo (4:3)</PresentationFormat>
  <Paragraphs>140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Calibri</vt:lpstr>
      <vt:lpstr>Arial Unicode MS</vt:lpstr>
      <vt:lpstr>Arial Narrow</vt:lpstr>
      <vt:lpstr>Tema di Office</vt:lpstr>
      <vt:lpstr>Fotografia Photo Editor</vt:lpstr>
      <vt:lpstr>Obiettivi </vt:lpstr>
      <vt:lpstr>Diapositiva 2</vt:lpstr>
      <vt:lpstr>Diapositiva 3</vt:lpstr>
      <vt:lpstr>Gestione</vt:lpstr>
      <vt:lpstr>Diapositiva 5</vt:lpstr>
      <vt:lpstr>Rilevazione</vt:lpstr>
      <vt:lpstr>Diapositiva 7</vt:lpstr>
      <vt:lpstr>Organizzazione </vt:lpstr>
      <vt:lpstr>Diapositiva 9</vt:lpstr>
      <vt:lpstr>Diapositiva 10</vt:lpstr>
      <vt:lpstr>Il campo dell’azione organizzativa</vt:lpstr>
      <vt:lpstr>Il posizionamento verticale </vt:lpstr>
      <vt:lpstr>Il posizionamento orizzontale </vt:lpstr>
      <vt:lpstr>La progettazione organizzativa</vt:lpstr>
      <vt:lpstr>Livelli di progettazione organizzativa</vt:lpstr>
      <vt:lpstr>Possibili domande di esame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Organizzazione Aziendale</dc:title>
  <dc:creator>Domenico Salvatore</dc:creator>
  <cp:lastModifiedBy>Concetta Metallo</cp:lastModifiedBy>
  <cp:revision>89</cp:revision>
  <cp:lastPrinted>1601-01-01T00:00:00Z</cp:lastPrinted>
  <dcterms:created xsi:type="dcterms:W3CDTF">2015-03-09T10:44:27Z</dcterms:created>
  <dcterms:modified xsi:type="dcterms:W3CDTF">2015-03-09T10:51:37Z</dcterms:modified>
</cp:coreProperties>
</file>