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8" r:id="rId8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SimSun" charset="0"/>
        <a:cs typeface="SimSun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SimSun" charset="0"/>
        <a:cs typeface="SimSun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SimSun" charset="0"/>
        <a:cs typeface="SimSun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SimSun" charset="0"/>
        <a:cs typeface="SimSun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SimSun" charset="0"/>
        <a:cs typeface="SimSun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SimSun" charset="0"/>
        <a:cs typeface="SimSun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SimSun" charset="0"/>
        <a:cs typeface="SimSun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SimSun" charset="0"/>
        <a:cs typeface="SimSun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SimSun" charset="0"/>
        <a:cs typeface="SimSun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4"/>
    <p:restoredTop sz="90901"/>
  </p:normalViewPr>
  <p:slideViewPr>
    <p:cSldViewPr>
      <p:cViewPr varScale="1">
        <p:scale>
          <a:sx n="85" d="100"/>
          <a:sy n="85" d="100"/>
        </p:scale>
        <p:origin x="984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8" charset="0"/>
              <a:buNone/>
              <a:defRPr/>
            </a:pPr>
            <a:endParaRPr lang="it-IT">
              <a:latin typeface="Times New Roman" pitchFamily="18" charset="0"/>
              <a:ea typeface="SimSun" pitchFamily="2" charset="-122"/>
              <a:cs typeface="+mn-cs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8" charset="0"/>
              <a:buNone/>
              <a:defRPr/>
            </a:pPr>
            <a:endParaRPr lang="it-IT">
              <a:latin typeface="Times New Roman" pitchFamily="18" charset="0"/>
              <a:ea typeface="SimSun" pitchFamily="2" charset="-122"/>
              <a:cs typeface="+mn-cs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8" charset="0"/>
              <a:buNone/>
              <a:defRPr/>
            </a:pPr>
            <a:endParaRPr lang="it-IT">
              <a:latin typeface="Times New Roman" pitchFamily="18" charset="0"/>
              <a:ea typeface="SimSun" pitchFamily="2" charset="-122"/>
              <a:cs typeface="+mn-cs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8" charset="0"/>
              <a:buNone/>
              <a:defRPr/>
            </a:pPr>
            <a:endParaRPr lang="it-IT">
              <a:latin typeface="Times New Roman" pitchFamily="18" charset="0"/>
              <a:ea typeface="SimSun" pitchFamily="2" charset="-122"/>
              <a:cs typeface="+mn-cs"/>
            </a:endParaRPr>
          </a:p>
        </p:txBody>
      </p:sp>
      <p:sp>
        <p:nvSpPr>
          <p:cNvPr id="16390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8" charset="0"/>
              <a:buNone/>
              <a:defRPr/>
            </a:pPr>
            <a:endParaRPr lang="it-IT">
              <a:latin typeface="Times New Roman" pitchFamily="18" charset="0"/>
              <a:ea typeface="SimSun" pitchFamily="2" charset="-122"/>
              <a:cs typeface="+mn-cs"/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Lucida Sans Unicode" pitchFamily="34" charset="0"/>
              </a:defRPr>
            </a:lvl1pPr>
          </a:lstStyle>
          <a:p>
            <a:pPr>
              <a:defRPr/>
            </a:pPr>
            <a:fld id="{F6EEC01B-C078-4F00-8049-E94CCFAC58D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E663D46-4862-440F-AC32-CCCD627A8125}" type="slidenum">
              <a:rPr lang="it-IT" smtClean="0">
                <a:latin typeface="Times New Roman" pitchFamily="16" charset="0"/>
                <a:cs typeface="Lucida Sans Unicode" charset="0"/>
              </a:rPr>
              <a:pPr/>
              <a:t>1</a:t>
            </a:fld>
            <a:endParaRPr lang="it-IT">
              <a:latin typeface="Times New Roman" pitchFamily="16" charset="0"/>
              <a:cs typeface="Lucida Sans Unicode" charset="0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B4953F8-B7D1-4B93-B2F1-5B904F094A67}" type="slidenum">
              <a:rPr lang="it-IT" sz="1200">
                <a:solidFill>
                  <a:srgbClr val="009999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it-IT" sz="1200">
              <a:solidFill>
                <a:srgbClr val="009999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5B79827-26CC-47CB-9CF4-36909B4863E0}" type="slidenum">
              <a:rPr lang="it-IT" smtClean="0">
                <a:latin typeface="Times New Roman" pitchFamily="16" charset="0"/>
                <a:cs typeface="Lucida Sans Unicode" charset="0"/>
              </a:rPr>
              <a:pPr/>
              <a:t>2</a:t>
            </a:fld>
            <a:endParaRPr lang="it-IT">
              <a:latin typeface="Times New Roman" pitchFamily="16" charset="0"/>
              <a:cs typeface="Lucida Sans Unicode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ED25C20-B40B-4DDF-BD9E-6E53F38231F6}" type="slidenum">
              <a:rPr lang="it-IT" smtClean="0">
                <a:latin typeface="Times New Roman" pitchFamily="16" charset="0"/>
                <a:cs typeface="Lucida Sans Unicode" charset="0"/>
              </a:rPr>
              <a:pPr/>
              <a:t>3</a:t>
            </a:fld>
            <a:endParaRPr lang="it-IT">
              <a:latin typeface="Times New Roman" pitchFamily="16" charset="0"/>
              <a:cs typeface="Lucida Sans Unicode" charset="0"/>
            </a:endParaRPr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5971445-350C-49F9-BED3-69BE7C86D415}" type="slidenum">
              <a:rPr lang="it-IT" smtClean="0">
                <a:latin typeface="Times New Roman" pitchFamily="16" charset="0"/>
                <a:cs typeface="Lucida Sans Unicode" charset="0"/>
              </a:rPr>
              <a:pPr/>
              <a:t>4</a:t>
            </a:fld>
            <a:endParaRPr lang="it-IT">
              <a:latin typeface="Times New Roman" pitchFamily="16" charset="0"/>
              <a:cs typeface="Lucida Sans Unicode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67FD326-699C-47C6-A187-BFBEC7C39D08}" type="slidenum">
              <a:rPr lang="it-IT" smtClean="0">
                <a:latin typeface="Times New Roman" pitchFamily="16" charset="0"/>
                <a:cs typeface="Lucida Sans Unicode" charset="0"/>
              </a:rPr>
              <a:pPr/>
              <a:t>5</a:t>
            </a:fld>
            <a:endParaRPr lang="it-IT">
              <a:latin typeface="Times New Roman" pitchFamily="16" charset="0"/>
              <a:cs typeface="Lucida Sans Unicode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8AD3991-806F-4B9F-BAFB-B3816034A7FC}" type="slidenum">
              <a:rPr lang="it-IT" smtClean="0">
                <a:latin typeface="Times New Roman" pitchFamily="16" charset="0"/>
                <a:cs typeface="Lucida Sans Unicode" charset="0"/>
              </a:rPr>
              <a:pPr/>
              <a:t>6</a:t>
            </a:fld>
            <a:endParaRPr lang="it-IT">
              <a:latin typeface="Times New Roman" pitchFamily="16" charset="0"/>
              <a:cs typeface="Lucida Sans Unicode" charset="0"/>
            </a:endParaRPr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06D2F37-B374-44ED-ADFF-4950AFE21C44}" type="slidenum">
              <a:rPr lang="it-IT" sz="1200">
                <a:solidFill>
                  <a:srgbClr val="009999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it-IT" sz="1200">
              <a:solidFill>
                <a:srgbClr val="009999"/>
              </a:solidFill>
            </a:endParaRPr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54C19F2-449E-49F0-934A-69BBC3EB6907}" type="slidenum">
              <a:rPr lang="it-IT" smtClean="0">
                <a:latin typeface="Times New Roman" pitchFamily="16" charset="0"/>
                <a:cs typeface="Lucida Sans Unicode" charset="0"/>
              </a:rPr>
              <a:pPr/>
              <a:t>7</a:t>
            </a:fld>
            <a:endParaRPr lang="it-IT">
              <a:latin typeface="Times New Roman" pitchFamily="16" charset="0"/>
              <a:cs typeface="Lucida Sans Unicode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22/04/12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B9D77-93CF-48DD-A365-7B877BDBE3A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22/04/12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AA7787-8688-4ED2-B926-12F761BA6F2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22/04/12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E7DBA-79D2-4A75-8BBF-23B901AA607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22/04/12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99CCF-6996-4DC7-8B4F-7A2C9672C56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22/04/12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D47C91-2341-4030-9A3E-9A7C2AC0274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22/04/12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4AC0-E411-42A2-B896-CDDF0D2067A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22/04/12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2B022-E59B-4DB9-9E04-9CB6B0513B6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22/04/12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7A356-9095-4C4D-9864-027C9D985CB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22/04/12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D88D5-0D1B-4D29-868D-2832309290A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22/04/12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A65AD-0640-4BAC-A404-934759B953D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22/04/12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18229-88DA-458C-AF5C-030615639DA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/>
              <a:t>22/04/12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64001-CCA7-4161-B022-02D29C4863F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400">
                <a:solidFill>
                  <a:srgbClr val="009999"/>
                </a:solidFill>
                <a:latin typeface="Arial" charset="0"/>
              </a:rPr>
              <a:t>22/04/12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69B14F6-1DD8-43F8-9D17-52B67CB88429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2895600" y="152400"/>
            <a:ext cx="60198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/>
          <a:lstStyle/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 dirty="0">
                <a:solidFill>
                  <a:srgbClr val="336699"/>
                </a:solidFill>
                <a:latin typeface="Arial Narrow" pitchFamily="32" charset="0"/>
              </a:rPr>
              <a:t>Obiettivi</a:t>
            </a:r>
            <a:br>
              <a:rPr lang="it-IT" sz="3200" b="1" dirty="0">
                <a:solidFill>
                  <a:srgbClr val="000000"/>
                </a:solidFill>
                <a:latin typeface="Arial" charset="0"/>
                <a:ea typeface="MS Gothic" pitchFamily="49" charset="0"/>
                <a:cs typeface="MS Gothic" pitchFamily="49" charset="0"/>
              </a:rPr>
            </a:br>
            <a:endParaRPr lang="it-IT" sz="3200" b="1" dirty="0">
              <a:solidFill>
                <a:srgbClr val="000000"/>
              </a:solidFill>
              <a:latin typeface="Arial" charset="0"/>
              <a:ea typeface="MS Gothic" pitchFamily="49" charset="0"/>
              <a:cs typeface="MS Gothic" pitchFamily="49" charset="0"/>
            </a:endParaRP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2819400" y="2362200"/>
            <a:ext cx="6096000" cy="374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marL="339725" indent="-339725">
              <a:spcBef>
                <a:spcPts val="900"/>
              </a:spcBef>
              <a:buClr>
                <a:srgbClr val="FF9966"/>
              </a:buClr>
              <a:buSzPct val="60000"/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it-IT" sz="3600" dirty="0">
                <a:solidFill>
                  <a:srgbClr val="009999"/>
                </a:solidFill>
                <a:latin typeface="Arial Narrow" pitchFamily="32" charset="0"/>
              </a:rPr>
              <a:t>Ratei</a:t>
            </a:r>
          </a:p>
          <a:p>
            <a:pPr marL="339725" indent="-339725">
              <a:spcBef>
                <a:spcPts val="9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it-IT" sz="3600" dirty="0">
              <a:solidFill>
                <a:srgbClr val="009999"/>
              </a:solidFill>
              <a:latin typeface="Arial Narrow" pitchFamily="32" charset="0"/>
            </a:endParaRPr>
          </a:p>
          <a:p>
            <a:pPr marL="339725" indent="-339725">
              <a:spcBef>
                <a:spcPts val="8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it-IT" sz="3200" dirty="0">
              <a:solidFill>
                <a:srgbClr val="00007F"/>
              </a:solidFill>
              <a:latin typeface="Arial Narrow" pitchFamily="32" charset="0"/>
            </a:endParaRPr>
          </a:p>
          <a:p>
            <a:pPr marL="339725" indent="-339725">
              <a:spcBef>
                <a:spcPts val="8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it-IT" sz="3200" dirty="0">
                <a:solidFill>
                  <a:srgbClr val="00007F"/>
                </a:solidFill>
                <a:latin typeface="Arial Narrow" pitchFamily="32" charset="0"/>
              </a:rPr>
              <a:t>			</a:t>
            </a:r>
          </a:p>
        </p:txBody>
      </p:sp>
      <p:pic>
        <p:nvPicPr>
          <p:cNvPr id="512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98938"/>
            <a:ext cx="3048000" cy="2659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0" y="0"/>
            <a:ext cx="9144000" cy="155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3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>
                <a:solidFill>
                  <a:srgbClr val="336699"/>
                </a:solidFill>
                <a:latin typeface="Arial Narrow" pitchFamily="32" charset="0"/>
              </a:rPr>
              <a:t>Il principio di competenza economica</a:t>
            </a:r>
          </a:p>
        </p:txBody>
      </p:sp>
      <p:sp>
        <p:nvSpPr>
          <p:cNvPr id="6148" name="AutoShape 3"/>
          <p:cNvSpPr>
            <a:spLocks noChangeArrowheads="1"/>
          </p:cNvSpPr>
          <p:nvPr/>
        </p:nvSpPr>
        <p:spPr bwMode="auto">
          <a:xfrm>
            <a:off x="360363" y="1800225"/>
            <a:ext cx="8135937" cy="193516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25560">
            <a:solidFill>
              <a:srgbClr val="95ADBC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b="1">
                <a:solidFill>
                  <a:srgbClr val="6600CC"/>
                </a:solidFill>
                <a:latin typeface="Arial" charset="0"/>
                <a:cs typeface="Times New Roman" pitchFamily="16" charset="0"/>
              </a:rPr>
              <a:t>Es</a:t>
            </a:r>
            <a:r>
              <a:rPr lang="it-IT">
                <a:solidFill>
                  <a:srgbClr val="6600CC"/>
                </a:solidFill>
                <a:latin typeface="Arial" charset="0"/>
                <a:cs typeface="Times New Roman" pitchFamily="16" charset="0"/>
              </a:rPr>
              <a:t>.:</a:t>
            </a:r>
          </a:p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>
                <a:solidFill>
                  <a:srgbClr val="6600CC"/>
                </a:solidFill>
                <a:latin typeface="Arial" charset="0"/>
                <a:cs typeface="Times New Roman" pitchFamily="16" charset="0"/>
              </a:rPr>
              <a:t>la “nostra” azienda </a:t>
            </a:r>
            <a:r>
              <a:rPr lang="it-IT" b="1">
                <a:solidFill>
                  <a:srgbClr val="6600CC"/>
                </a:solidFill>
                <a:latin typeface="Arial" charset="0"/>
                <a:cs typeface="Times New Roman" pitchFamily="16" charset="0"/>
              </a:rPr>
              <a:t>prende </a:t>
            </a:r>
            <a:r>
              <a:rPr lang="it-IT">
                <a:solidFill>
                  <a:srgbClr val="6600CC"/>
                </a:solidFill>
                <a:latin typeface="Arial" charset="0"/>
                <a:cs typeface="Times New Roman" pitchFamily="16" charset="0"/>
              </a:rPr>
              <a:t>in affitto un capannone</a:t>
            </a:r>
          </a:p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>
                <a:solidFill>
                  <a:srgbClr val="6600CC"/>
                </a:solidFill>
                <a:latin typeface="Arial" charset="0"/>
                <a:cs typeface="Times New Roman" pitchFamily="16" charset="0"/>
              </a:rPr>
              <a:t>il 1 settembre 2003 per un anno ed il contratto prevede</a:t>
            </a:r>
          </a:p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>
                <a:solidFill>
                  <a:srgbClr val="6600CC"/>
                </a:solidFill>
                <a:latin typeface="Arial" charset="0"/>
                <a:cs typeface="Times New Roman" pitchFamily="16" charset="0"/>
              </a:rPr>
              <a:t>il pagamento </a:t>
            </a:r>
            <a:r>
              <a:rPr lang="it-IT" b="1">
                <a:solidFill>
                  <a:srgbClr val="6600CC"/>
                </a:solidFill>
                <a:latin typeface="Arial" charset="0"/>
                <a:cs typeface="Times New Roman" pitchFamily="16" charset="0"/>
              </a:rPr>
              <a:t>posticipato </a:t>
            </a:r>
            <a:r>
              <a:rPr lang="it-IT">
                <a:solidFill>
                  <a:srgbClr val="6600CC"/>
                </a:solidFill>
                <a:latin typeface="Arial" charset="0"/>
                <a:cs typeface="Times New Roman" pitchFamily="16" charset="0"/>
              </a:rPr>
              <a:t>dell’intero canone, che è</a:t>
            </a:r>
          </a:p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>
                <a:solidFill>
                  <a:srgbClr val="6600CC"/>
                </a:solidFill>
                <a:latin typeface="Arial" charset="0"/>
                <a:cs typeface="Times New Roman" pitchFamily="16" charset="0"/>
              </a:rPr>
              <a:t>pari a 1.200 €</a:t>
            </a: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1979613" y="4578350"/>
            <a:ext cx="5445125" cy="822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09999"/>
                </a:solidFill>
                <a:latin typeface="Arial" charset="0"/>
                <a:cs typeface="Times New Roman" pitchFamily="16" charset="0"/>
              </a:rPr>
              <a:t>A quanto ammonta il </a:t>
            </a:r>
            <a:r>
              <a:rPr lang="it-IT" b="1">
                <a:solidFill>
                  <a:srgbClr val="009999"/>
                </a:solidFill>
                <a:latin typeface="Arial" charset="0"/>
                <a:cs typeface="Times New Roman" pitchFamily="16" charset="0"/>
              </a:rPr>
              <a:t>costo di competenza </a:t>
            </a:r>
            <a:r>
              <a:rPr lang="it-IT">
                <a:solidFill>
                  <a:srgbClr val="009999"/>
                </a:solidFill>
                <a:latin typeface="Arial" charset="0"/>
                <a:cs typeface="Times New Roman" pitchFamily="16" charset="0"/>
              </a:rPr>
              <a:t>di questa operazione 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609600" y="228600"/>
            <a:ext cx="8305800" cy="1435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336699"/>
                </a:solidFill>
                <a:latin typeface="Arial Narrow" pitchFamily="32" charset="0"/>
              </a:rPr>
              <a:t>Il principio di competenza economica</a:t>
            </a:r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725" y="1781175"/>
            <a:ext cx="7740650" cy="3395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FF0000"/>
                </a:solidFill>
                <a:latin typeface="Arial Narrow" pitchFamily="32" charset="0"/>
              </a:rPr>
              <a:t>Principio di competenza</a:t>
            </a: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804988"/>
            <a:ext cx="7740650" cy="3773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93DE685-256C-400C-A61B-AA74817D7296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107950" y="12700"/>
            <a:ext cx="9036050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FF0000"/>
                </a:solidFill>
                <a:latin typeface="Arial Narrow" pitchFamily="32" charset="0"/>
              </a:rPr>
              <a:t>Reteo passivo</a:t>
            </a:r>
            <a:br>
              <a:rPr lang="it-IT" sz="4400" b="1">
                <a:solidFill>
                  <a:srgbClr val="336699"/>
                </a:solidFill>
                <a:latin typeface="Arial Narrow" pitchFamily="32" charset="0"/>
              </a:rPr>
            </a:br>
            <a:endParaRPr lang="it-IT" sz="4400" b="1">
              <a:solidFill>
                <a:srgbClr val="336699"/>
              </a:solidFill>
              <a:latin typeface="Arial Narrow" pitchFamily="32" charset="0"/>
            </a:endParaRPr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107950" y="260350"/>
            <a:ext cx="9036050" cy="936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it-IT" sz="4400" b="1">
                <a:solidFill>
                  <a:srgbClr val="336699"/>
                </a:solidFill>
                <a:latin typeface="Arial Narrow" pitchFamily="32" charset="0"/>
              </a:rPr>
            </a:br>
            <a:endParaRPr lang="it-IT" sz="4400" b="1">
              <a:solidFill>
                <a:srgbClr val="336699"/>
              </a:solidFill>
              <a:latin typeface="Arial Narrow" pitchFamily="32" charset="0"/>
            </a:endParaRPr>
          </a:p>
        </p:txBody>
      </p:sp>
      <p:pic>
        <p:nvPicPr>
          <p:cNvPr id="922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260475"/>
            <a:ext cx="7740650" cy="414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7239000" y="623728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39A4587-FED8-47E7-8BD6-A27E1494E8A7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481013" y="152400"/>
            <a:ext cx="845820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/>
          <a:lstStyle/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336699"/>
                </a:solidFill>
                <a:latin typeface="Arial Narrow" pitchFamily="32" charset="0"/>
              </a:rPr>
              <a:t>Il principio di competenza</a:t>
            </a: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685800" y="1447800"/>
            <a:ext cx="7864475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304800" y="5638800"/>
            <a:ext cx="8647113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360363" y="1800225"/>
            <a:ext cx="8135937" cy="193516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25560">
            <a:solidFill>
              <a:srgbClr val="95ADBC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b="1">
                <a:solidFill>
                  <a:srgbClr val="6600CC"/>
                </a:solidFill>
                <a:latin typeface="Arial" charset="0"/>
                <a:cs typeface="Times New Roman" pitchFamily="16" charset="0"/>
              </a:rPr>
              <a:t>Es</a:t>
            </a:r>
            <a:r>
              <a:rPr lang="it-IT">
                <a:solidFill>
                  <a:srgbClr val="6600CC"/>
                </a:solidFill>
                <a:latin typeface="Arial" charset="0"/>
                <a:cs typeface="Times New Roman" pitchFamily="16" charset="0"/>
              </a:rPr>
              <a:t>.: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>
                <a:solidFill>
                  <a:srgbClr val="6600CC"/>
                </a:solidFill>
                <a:latin typeface="Arial" charset="0"/>
                <a:cs typeface="Times New Roman" pitchFamily="16" charset="0"/>
              </a:rPr>
              <a:t>la “nostra” azienda </a:t>
            </a:r>
            <a:r>
              <a:rPr lang="it-IT" b="1">
                <a:solidFill>
                  <a:srgbClr val="6600CC"/>
                </a:solidFill>
                <a:latin typeface="Arial" charset="0"/>
                <a:cs typeface="Times New Roman" pitchFamily="16" charset="0"/>
              </a:rPr>
              <a:t>concede </a:t>
            </a:r>
            <a:r>
              <a:rPr lang="it-IT">
                <a:solidFill>
                  <a:srgbClr val="6600CC"/>
                </a:solidFill>
                <a:latin typeface="Arial" charset="0"/>
                <a:cs typeface="Times New Roman" pitchFamily="16" charset="0"/>
              </a:rPr>
              <a:t>in affitto un capannone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>
                <a:solidFill>
                  <a:srgbClr val="6600CC"/>
                </a:solidFill>
                <a:latin typeface="Arial" charset="0"/>
                <a:cs typeface="Times New Roman" pitchFamily="16" charset="0"/>
              </a:rPr>
              <a:t>il 1 settembre 2003 per un anno ed il contratto prevede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>
                <a:solidFill>
                  <a:srgbClr val="6600CC"/>
                </a:solidFill>
                <a:latin typeface="Arial" charset="0"/>
                <a:cs typeface="Times New Roman" pitchFamily="16" charset="0"/>
              </a:rPr>
              <a:t>la riscossione </a:t>
            </a:r>
            <a:r>
              <a:rPr lang="it-IT" b="1">
                <a:solidFill>
                  <a:srgbClr val="6600CC"/>
                </a:solidFill>
                <a:latin typeface="Arial" charset="0"/>
                <a:cs typeface="Times New Roman" pitchFamily="16" charset="0"/>
              </a:rPr>
              <a:t>posticipata </a:t>
            </a:r>
            <a:r>
              <a:rPr lang="it-IT">
                <a:solidFill>
                  <a:srgbClr val="6600CC"/>
                </a:solidFill>
                <a:latin typeface="Arial" charset="0"/>
                <a:cs typeface="Times New Roman" pitchFamily="16" charset="0"/>
              </a:rPr>
              <a:t>dell’intero canone, che è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>
                <a:solidFill>
                  <a:srgbClr val="6600CC"/>
                </a:solidFill>
                <a:latin typeface="Arial" charset="0"/>
                <a:cs typeface="Times New Roman" pitchFamily="16" charset="0"/>
              </a:rPr>
              <a:t>pari a 1.200 €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990600" y="4495800"/>
            <a:ext cx="579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rgbClr val="009999"/>
                </a:solidFill>
                <a:latin typeface="Arial" charset="0"/>
              </a:rPr>
              <a:t>quanto ammonta il </a:t>
            </a:r>
            <a:r>
              <a:rPr lang="it-IT" b="1">
                <a:solidFill>
                  <a:srgbClr val="009999"/>
                </a:solidFill>
                <a:latin typeface="Arial" charset="0"/>
              </a:rPr>
              <a:t>ricavo di competenza </a:t>
            </a:r>
            <a:r>
              <a:rPr lang="it-IT">
                <a:solidFill>
                  <a:srgbClr val="009999"/>
                </a:solidFill>
                <a:latin typeface="Arial" charset="0"/>
              </a:rPr>
              <a:t>di questa operazione?</a:t>
            </a:r>
            <a:r>
              <a:rPr lang="it-IT"/>
              <a:t> ?</a:t>
            </a: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6705600" y="4800600"/>
            <a:ext cx="1981200" cy="1143000"/>
          </a:xfrm>
          <a:prstGeom prst="flowChartMagneticTape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7239000" y="4800600"/>
            <a:ext cx="15827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dirty="0">
                <a:solidFill>
                  <a:schemeClr val="tx1"/>
                </a:solidFill>
              </a:rPr>
              <a:t>Rateo </a:t>
            </a:r>
          </a:p>
          <a:p>
            <a:pPr>
              <a:spcBef>
                <a:spcPct val="50000"/>
              </a:spcBef>
            </a:pPr>
            <a:r>
              <a:rPr lang="it-IT" b="1" dirty="0">
                <a:solidFill>
                  <a:schemeClr val="tx1"/>
                </a:solidFill>
              </a:rPr>
              <a:t>attivo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1"/>
          <p:cNvSpPr txBox="1">
            <a:spLocks noChangeArrowheads="1"/>
          </p:cNvSpPr>
          <p:nvPr/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400">
                <a:solidFill>
                  <a:srgbClr val="009999"/>
                </a:solidFill>
                <a:latin typeface="Arial" charset="0"/>
              </a:rPr>
              <a:t>22/04/12</a:t>
            </a: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568B44B-3562-4193-A31A-2673CDCEA493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1600200" y="0"/>
            <a:ext cx="60198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/>
          <a:lstStyle/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>
                <a:solidFill>
                  <a:srgbClr val="336699"/>
                </a:solidFill>
                <a:latin typeface="Arial Narrow" pitchFamily="32" charset="0"/>
              </a:rPr>
              <a:t>Possibili domande di esame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0" y="4495800"/>
          <a:ext cx="28956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3" imgW="1142857" imgH="857143" progId="">
                  <p:embed/>
                </p:oleObj>
              </mc:Choice>
              <mc:Fallback>
                <p:oleObj r:id="rId3" imgW="1142857" imgH="857143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495800"/>
                        <a:ext cx="2895600" cy="236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ttangolo 6"/>
          <p:cNvSpPr>
            <a:spLocks noChangeArrowheads="1"/>
          </p:cNvSpPr>
          <p:nvPr/>
        </p:nvSpPr>
        <p:spPr bwMode="auto">
          <a:xfrm>
            <a:off x="2286000" y="2784475"/>
            <a:ext cx="55260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1313" indent="-341313">
              <a:spcBef>
                <a:spcPts val="700"/>
              </a:spcBef>
              <a:buClr>
                <a:srgbClr val="FF9966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t-IT" sz="3200" dirty="0">
                <a:solidFill>
                  <a:srgbClr val="009999"/>
                </a:solidFill>
                <a:latin typeface="Arial" charset="0"/>
              </a:rPr>
              <a:t>I ratei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</TotalTime>
  <Words>142</Words>
  <Application>Microsoft Macintosh PowerPoint</Application>
  <PresentationFormat>Presentazione su schermo (4:3)</PresentationFormat>
  <Paragraphs>42</Paragraphs>
  <Slides>7</Slides>
  <Notes>7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0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Mimmo</dc:creator>
  <cp:lastModifiedBy>Concetta Metallo</cp:lastModifiedBy>
  <cp:revision>105</cp:revision>
  <cp:lastPrinted>1601-01-01T00:00:00Z</cp:lastPrinted>
  <dcterms:created xsi:type="dcterms:W3CDTF">1601-01-01T00:00:00Z</dcterms:created>
  <dcterms:modified xsi:type="dcterms:W3CDTF">2022-10-17T09:58:04Z</dcterms:modified>
</cp:coreProperties>
</file>