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309" r:id="rId2"/>
    <p:sldId id="325" r:id="rId3"/>
    <p:sldId id="286" r:id="rId4"/>
    <p:sldId id="313" r:id="rId5"/>
    <p:sldId id="287" r:id="rId6"/>
    <p:sldId id="314" r:id="rId7"/>
    <p:sldId id="311" r:id="rId8"/>
    <p:sldId id="312" r:id="rId9"/>
    <p:sldId id="316" r:id="rId10"/>
    <p:sldId id="318" r:id="rId11"/>
    <p:sldId id="317" r:id="rId12"/>
    <p:sldId id="321" r:id="rId13"/>
    <p:sldId id="319" r:id="rId14"/>
    <p:sldId id="320" r:id="rId15"/>
    <p:sldId id="322" r:id="rId16"/>
    <p:sldId id="324" r:id="rId17"/>
    <p:sldId id="323" r:id="rId18"/>
    <p:sldId id="327" r:id="rId19"/>
    <p:sldId id="326" r:id="rId20"/>
    <p:sldId id="315" r:id="rId21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3" autoAdjust="0"/>
    <p:restoredTop sz="91461" autoAdjust="0"/>
  </p:normalViewPr>
  <p:slideViewPr>
    <p:cSldViewPr>
      <p:cViewPr varScale="1">
        <p:scale>
          <a:sx n="83" d="100"/>
          <a:sy n="83" d="100"/>
        </p:scale>
        <p:origin x="-1008" y="-104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F641A267-CBFF-4B47-81C5-98720070059F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5698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729E2DBE-0B1C-4454-A333-AEC835E9B41F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02664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CA9E7C-6748-4C07-A2BE-3D423D97598D}" type="slidenum">
              <a:rPr lang="it-IT"/>
              <a:pPr/>
              <a:t>1</a:t>
            </a:fld>
            <a:endParaRPr lang="it-IT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2F97A4-2828-4B91-8B22-F7F11B7B922C}" type="slidenum">
              <a:rPr lang="it-IT"/>
              <a:pPr/>
              <a:t>11</a:t>
            </a:fld>
            <a:endParaRPr lang="it-IT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CA2909-30C3-409E-9504-F06438268BFA}" type="slidenum">
              <a:rPr lang="it-IT"/>
              <a:pPr/>
              <a:t>12</a:t>
            </a:fld>
            <a:endParaRPr lang="it-IT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23DF27-E09C-4B09-98BE-C128C3E601D8}" type="slidenum">
              <a:rPr lang="it-IT"/>
              <a:pPr/>
              <a:t>13</a:t>
            </a:fld>
            <a:endParaRPr lang="it-IT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4B2864-78BE-4B28-81BC-B24A43D1033A}" type="slidenum">
              <a:rPr lang="it-IT"/>
              <a:pPr/>
              <a:t>14</a:t>
            </a:fld>
            <a:endParaRPr lang="it-IT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7249A3-E7AD-40CE-A2E7-650CF128A2F8}" type="slidenum">
              <a:rPr lang="it-IT"/>
              <a:pPr/>
              <a:t>15</a:t>
            </a:fld>
            <a:endParaRPr lang="it-IT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55BEF6-16A9-4143-9BFF-DD159748E9B6}" type="slidenum">
              <a:rPr lang="it-IT"/>
              <a:pPr/>
              <a:t>16</a:t>
            </a:fld>
            <a:endParaRPr lang="it-IT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C863B9-0EF2-4FCA-8733-3DED8A9740E4}" type="slidenum">
              <a:rPr lang="it-IT"/>
              <a:pPr/>
              <a:t>17</a:t>
            </a:fld>
            <a:endParaRPr lang="it-IT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5C144A-03F2-4EBA-81FF-B8E4C5BC71C0}" type="slidenum">
              <a:rPr lang="it-IT"/>
              <a:pPr/>
              <a:t>20</a:t>
            </a:fld>
            <a:endParaRPr lang="it-IT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DFD199-1D24-4A45-81D2-9814E1289E8F}" type="slidenum">
              <a:rPr lang="it-IT"/>
              <a:pPr/>
              <a:t>3</a:t>
            </a:fld>
            <a:endParaRPr lang="it-IT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10E238-0155-4D06-A674-B2F93066299D}" type="slidenum">
              <a:rPr lang="it-IT"/>
              <a:pPr/>
              <a:t>4</a:t>
            </a:fld>
            <a:endParaRPr lang="it-IT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C8967E-BFE5-4F3D-B8DA-894CA266B45A}" type="slidenum">
              <a:rPr lang="it-IT"/>
              <a:pPr/>
              <a:t>5</a:t>
            </a:fld>
            <a:endParaRPr lang="it-IT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9E4398-B588-457E-864A-3F1FD7B1A0B8}" type="slidenum">
              <a:rPr lang="it-IT"/>
              <a:pPr/>
              <a:t>6</a:t>
            </a:fld>
            <a:endParaRPr lang="it-IT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3A2413-B461-4365-98B2-C0E845161C69}" type="slidenum">
              <a:rPr lang="it-IT"/>
              <a:pPr/>
              <a:t>7</a:t>
            </a:fld>
            <a:endParaRPr lang="it-IT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BF44D7-2FC5-46F1-8227-D5383D96B28C}" type="slidenum">
              <a:rPr lang="it-IT"/>
              <a:pPr/>
              <a:t>8</a:t>
            </a:fld>
            <a:endParaRPr lang="it-IT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7B3324-862C-4684-BF0F-0B407A533C75}" type="slidenum">
              <a:rPr lang="it-IT"/>
              <a:pPr/>
              <a:t>9</a:t>
            </a:fld>
            <a:endParaRPr lang="it-IT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119411-73EB-4CB5-BE8B-523D6612B98B}" type="slidenum">
              <a:rPr lang="it-IT"/>
              <a:pPr/>
              <a:t>10</a:t>
            </a:fld>
            <a:endParaRPr lang="it-IT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F3397BE8-9B66-4A0B-9F67-F6C74CD0F5CB}" type="slidenum">
              <a:rPr lang="it-IT"/>
              <a:pPr/>
              <a:t>‹n.›</a:t>
            </a:fld>
            <a:endParaRPr lang="it-IT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33B2A-E1AF-4805-8687-96E81081C780}" type="slidenum">
              <a:rPr lang="it-IT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419A3-65F2-4966-A520-988F47319B61}" type="slidenum">
              <a:rPr lang="it-IT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1524000" y="1905000"/>
            <a:ext cx="7010400" cy="4114800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AECA3D9D-58A7-4C01-93B5-BF180A195ACF}" type="slidenum">
              <a:rPr lang="it-IT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olo e 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sz="quarter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524000" y="1905000"/>
            <a:ext cx="34290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5105400" y="1905000"/>
            <a:ext cx="34290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1524000" y="4038600"/>
            <a:ext cx="34290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05400" y="4038600"/>
            <a:ext cx="34290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1E370330-8799-4D0B-BD6B-305261738344}" type="slidenum">
              <a:rPr lang="it-IT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3842D-C074-455D-9046-1D0491239952}" type="slidenum">
              <a:rPr lang="it-IT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E2C16-9C6E-451E-8438-88D6E0D4BCB5}" type="slidenum">
              <a:rPr lang="it-IT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366D4-0937-4971-B0A9-FEACAB77F288}" type="slidenum">
              <a:rPr lang="it-IT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01308-B97E-45CF-87C2-F791E27EE0C8}" type="slidenum">
              <a:rPr lang="it-IT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AAD06-2F1C-424C-8EDD-002A2717D5FE}" type="slidenum">
              <a:rPr lang="it-IT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1B860-23AA-4619-8685-98BC22D254F9}" type="slidenum">
              <a:rPr lang="it-IT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AFED2-50AB-4A4A-8B2E-29F62092CD75}" type="slidenum">
              <a:rPr lang="it-IT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AC24F-DFB8-459A-8CB6-D56F633DBD51}" type="slidenum">
              <a:rPr lang="it-IT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it-IT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625AF6A-C7CF-4449-A1E0-992AB0E5F634}" type="slidenum">
              <a:rPr lang="it-IT"/>
              <a:pPr/>
              <a:t>‹n.›</a:t>
            </a:fld>
            <a:endParaRPr lang="it-IT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831013" cy="1752600"/>
          </a:xfrm>
        </p:spPr>
        <p:txBody>
          <a:bodyPr/>
          <a:lstStyle/>
          <a:p>
            <a:r>
              <a:rPr lang="it-IT" sz="4800" dirty="0">
                <a:solidFill>
                  <a:schemeClr val="hlink"/>
                </a:solidFill>
              </a:rPr>
              <a:t>Esempi</a:t>
            </a:r>
            <a:r>
              <a:rPr lang="it-IT" sz="4800" dirty="0"/>
              <a:t> –  </a:t>
            </a:r>
            <a:r>
              <a:rPr lang="it-IT" sz="4400" dirty="0"/>
              <a:t>Costi e ricavi con manifestazione finanziaria ma non di competenza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4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AB51-3FE9-4B94-A929-0836885764D1}" type="slidenum">
              <a:rPr lang="it-IT"/>
              <a:pPr/>
              <a:t>10</a:t>
            </a:fld>
            <a:endParaRPr lang="it-IT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it-IT">
                <a:solidFill>
                  <a:schemeClr val="hlink"/>
                </a:solidFill>
              </a:rPr>
              <a:t>Esempio 2: Tempo t0-t1</a:t>
            </a:r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1690688" y="5368925"/>
            <a:ext cx="69135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it-IT" sz="2800" u="sng"/>
          </a:p>
        </p:txBody>
      </p:sp>
      <p:graphicFrame>
        <p:nvGraphicFramePr>
          <p:cNvPr id="96304" name="Group 48"/>
          <p:cNvGraphicFramePr>
            <a:graphicFrameLocks noGrp="1"/>
          </p:cNvGraphicFramePr>
          <p:nvPr>
            <p:ph idx="1"/>
          </p:nvPr>
        </p:nvGraphicFramePr>
        <p:xfrm>
          <a:off x="1403350" y="1484313"/>
          <a:ext cx="7010400" cy="4511040"/>
        </p:xfrm>
        <a:graphic>
          <a:graphicData uri="http://schemas.openxmlformats.org/drawingml/2006/table">
            <a:tbl>
              <a:tblPr/>
              <a:tblGrid>
                <a:gridCol w="1754188"/>
                <a:gridCol w="1223962"/>
                <a:gridCol w="2278063"/>
                <a:gridCol w="1754187"/>
              </a:tblGrid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C.E. </a:t>
                      </a: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t0-t1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Costi 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Costi da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(merci)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rinviare al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futuro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4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CC00-A35D-46CD-827D-9A930B515104}" type="slidenum">
              <a:rPr lang="it-IT"/>
              <a:pPr/>
              <a:t>11</a:t>
            </a:fld>
            <a:endParaRPr lang="it-IT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it-IT">
                <a:solidFill>
                  <a:schemeClr val="hlink"/>
                </a:solidFill>
              </a:rPr>
              <a:t>Esempio 2: Tempo t0-t1</a:t>
            </a:r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1619250" y="45085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 sz="2800" u="sng"/>
          </a:p>
        </p:txBody>
      </p:sp>
      <p:graphicFrame>
        <p:nvGraphicFramePr>
          <p:cNvPr id="94307" name="Group 99"/>
          <p:cNvGraphicFramePr>
            <a:graphicFrameLocks noGrp="1"/>
          </p:cNvGraphicFramePr>
          <p:nvPr>
            <p:ph idx="1"/>
          </p:nvPr>
        </p:nvGraphicFramePr>
        <p:xfrm>
          <a:off x="1187450" y="1412875"/>
          <a:ext cx="7226300" cy="4960621"/>
        </p:xfrm>
        <a:graphic>
          <a:graphicData uri="http://schemas.openxmlformats.org/drawingml/2006/table">
            <a:tbl>
              <a:tblPr/>
              <a:tblGrid>
                <a:gridCol w="1808163"/>
                <a:gridCol w="1504950"/>
                <a:gridCol w="2105025"/>
                <a:gridCol w="1808162"/>
              </a:tblGrid>
              <a:tr h="3175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S.P. </a:t>
                      </a: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t0-t1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Denaro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Capitale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sociale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Merci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Debiti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4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0EA4F-4429-48A6-88D1-352347016E04}" type="slidenum">
              <a:rPr lang="it-IT"/>
              <a:pPr/>
              <a:t>12</a:t>
            </a:fld>
            <a:endParaRPr lang="it-IT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it-IT">
                <a:solidFill>
                  <a:schemeClr val="hlink"/>
                </a:solidFill>
              </a:rPr>
              <a:t>Esempio 2:Tempo t1-t2</a:t>
            </a:r>
          </a:p>
        </p:txBody>
      </p:sp>
      <p:graphicFrame>
        <p:nvGraphicFramePr>
          <p:cNvPr id="99375" name="Group 47"/>
          <p:cNvGraphicFramePr>
            <a:graphicFrameLocks noGrp="1"/>
          </p:cNvGraphicFramePr>
          <p:nvPr>
            <p:ph idx="1"/>
          </p:nvPr>
        </p:nvGraphicFramePr>
        <p:xfrm>
          <a:off x="1476375" y="1484313"/>
          <a:ext cx="7010400" cy="4602480"/>
        </p:xfrm>
        <a:graphic>
          <a:graphicData uri="http://schemas.openxmlformats.org/drawingml/2006/table">
            <a:tbl>
              <a:tblPr/>
              <a:tblGrid>
                <a:gridCol w="1754188"/>
                <a:gridCol w="1301750"/>
                <a:gridCol w="2203450"/>
                <a:gridCol w="1751012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C.E. </a:t>
                      </a: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t1-t2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Costi 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Ricavi di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(merci)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vendita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Utile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4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01B5-464F-496A-9DD9-DC023C8E1565}" type="slidenum">
              <a:rPr lang="it-IT"/>
              <a:pPr/>
              <a:t>13</a:t>
            </a:fld>
            <a:endParaRPr lang="it-IT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it-IT">
                <a:solidFill>
                  <a:schemeClr val="hlink"/>
                </a:solidFill>
              </a:rPr>
              <a:t>Esempio 2:Tempo t1-t2</a:t>
            </a:r>
          </a:p>
        </p:txBody>
      </p:sp>
      <p:graphicFrame>
        <p:nvGraphicFramePr>
          <p:cNvPr id="97329" name="Group 49"/>
          <p:cNvGraphicFramePr>
            <a:graphicFrameLocks noGrp="1"/>
          </p:cNvGraphicFramePr>
          <p:nvPr>
            <p:ph idx="1"/>
          </p:nvPr>
        </p:nvGraphicFramePr>
        <p:xfrm>
          <a:off x="1403350" y="1412875"/>
          <a:ext cx="7010400" cy="4638675"/>
        </p:xfrm>
        <a:graphic>
          <a:graphicData uri="http://schemas.openxmlformats.org/drawingml/2006/table">
            <a:tbl>
              <a:tblPr/>
              <a:tblGrid>
                <a:gridCol w="1754188"/>
                <a:gridCol w="1460500"/>
                <a:gridCol w="2041525"/>
                <a:gridCol w="1754187"/>
              </a:tblGrid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S.P. </a:t>
                      </a: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t1-t2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Denaro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Capitale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sociale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Utile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CC9-83FB-43C5-8BCD-5A71AAFFB030}" type="slidenum">
              <a:rPr lang="it-IT"/>
              <a:pPr/>
              <a:t>14</a:t>
            </a:fld>
            <a:endParaRPr lang="it-IT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010400" cy="1077913"/>
          </a:xfrm>
          <a:noFill/>
          <a:ln/>
        </p:spPr>
        <p:txBody>
          <a:bodyPr/>
          <a:lstStyle/>
          <a:p>
            <a:pPr algn="ctr"/>
            <a:r>
              <a:rPr lang="it-IT">
                <a:solidFill>
                  <a:schemeClr val="hlink"/>
                </a:solidFill>
              </a:rPr>
              <a:t>Esempio 3</a:t>
            </a:r>
          </a:p>
        </p:txBody>
      </p:sp>
      <p:pic>
        <p:nvPicPr>
          <p:cNvPr id="9831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331913" y="1052513"/>
            <a:ext cx="7010400" cy="1330325"/>
          </a:xfrm>
          <a:noFill/>
          <a:ln/>
        </p:spPr>
      </p:pic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611188" y="2420938"/>
            <a:ext cx="8459787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800" b="1" dirty="0"/>
              <a:t>t1 </a:t>
            </a:r>
            <a:r>
              <a:rPr lang="it-IT" sz="2800" dirty="0"/>
              <a:t>= termine primo periodo</a:t>
            </a:r>
          </a:p>
          <a:p>
            <a:r>
              <a:rPr lang="it-IT" sz="2800" b="1" dirty="0"/>
              <a:t>t2 </a:t>
            </a:r>
            <a:r>
              <a:rPr lang="it-IT" sz="2800" dirty="0"/>
              <a:t>= termine secondo periodo</a:t>
            </a:r>
          </a:p>
          <a:p>
            <a:r>
              <a:rPr lang="it-IT" sz="2800" b="1" dirty="0" err="1"/>
              <a:t>tz</a:t>
            </a:r>
            <a:r>
              <a:rPr lang="it-IT" sz="2800" b="1" dirty="0"/>
              <a:t> </a:t>
            </a:r>
            <a:r>
              <a:rPr lang="it-IT" sz="2800" dirty="0"/>
              <a:t>= cessazione attività e restituzione capitale</a:t>
            </a:r>
          </a:p>
          <a:p>
            <a:r>
              <a:rPr lang="it-IT" sz="2800" b="1" dirty="0"/>
              <a:t>Conferimento </a:t>
            </a:r>
            <a:r>
              <a:rPr lang="it-IT" sz="2800" dirty="0"/>
              <a:t>di capitale proprio in t0 = 1000</a:t>
            </a:r>
          </a:p>
          <a:p>
            <a:r>
              <a:rPr lang="it-IT" sz="2600" b="1" dirty="0"/>
              <a:t>Nel periodo t1</a:t>
            </a:r>
            <a:r>
              <a:rPr lang="it-IT" sz="2800" b="1" dirty="0"/>
              <a:t> </a:t>
            </a:r>
            <a:r>
              <a:rPr lang="it-IT" sz="2600" dirty="0"/>
              <a:t>acquisto di fattori per un valore di </a:t>
            </a:r>
            <a:r>
              <a:rPr lang="it-IT" sz="2800" dirty="0"/>
              <a:t>600</a:t>
            </a:r>
            <a:r>
              <a:rPr lang="it-IT" sz="2600" dirty="0"/>
              <a:t>, con pagamento dilazionato</a:t>
            </a:r>
          </a:p>
          <a:p>
            <a:r>
              <a:rPr lang="it-IT" sz="2600" b="1" dirty="0"/>
              <a:t>Nel periodo t2</a:t>
            </a:r>
            <a:r>
              <a:rPr lang="it-IT" sz="2800" b="1" dirty="0"/>
              <a:t> </a:t>
            </a:r>
            <a:r>
              <a:rPr lang="it-IT" sz="2800" dirty="0"/>
              <a:t>vendita merci con incasso in contanti</a:t>
            </a:r>
          </a:p>
          <a:p>
            <a:r>
              <a:rPr lang="it-IT" sz="2800" dirty="0"/>
              <a:t>• Vendite = 800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3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35D0-84A6-4AAB-8A24-11211591D02F}" type="slidenum">
              <a:rPr lang="it-IT"/>
              <a:pPr/>
              <a:t>15</a:t>
            </a:fld>
            <a:endParaRPr lang="it-IT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it-IT">
                <a:solidFill>
                  <a:schemeClr val="hlink"/>
                </a:solidFill>
              </a:rPr>
              <a:t>Esempio 3:Tempo t0</a:t>
            </a:r>
          </a:p>
        </p:txBody>
      </p:sp>
      <p:graphicFrame>
        <p:nvGraphicFramePr>
          <p:cNvPr id="100393" name="Group 41"/>
          <p:cNvGraphicFramePr>
            <a:graphicFrameLocks noGrp="1"/>
          </p:cNvGraphicFramePr>
          <p:nvPr>
            <p:ph idx="1"/>
          </p:nvPr>
        </p:nvGraphicFramePr>
        <p:xfrm>
          <a:off x="1547813" y="1628775"/>
          <a:ext cx="7010400" cy="4116388"/>
        </p:xfrm>
        <a:graphic>
          <a:graphicData uri="http://schemas.openxmlformats.org/drawingml/2006/table">
            <a:tbl>
              <a:tblPr/>
              <a:tblGrid>
                <a:gridCol w="1754187"/>
                <a:gridCol w="1460500"/>
                <a:gridCol w="2041525"/>
                <a:gridCol w="1754188"/>
              </a:tblGrid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it-IT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S.P. </a:t>
                      </a: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it-IT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Denaro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Capitale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sociale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4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8605-271F-4948-8022-4DA4ED53474E}" type="slidenum">
              <a:rPr lang="it-IT"/>
              <a:pPr/>
              <a:t>16</a:t>
            </a:fld>
            <a:endParaRPr lang="it-IT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it-IT">
                <a:solidFill>
                  <a:schemeClr val="hlink"/>
                </a:solidFill>
              </a:rPr>
              <a:t>Esempio 3:Tempo t0-t1</a:t>
            </a:r>
          </a:p>
        </p:txBody>
      </p:sp>
      <p:graphicFrame>
        <p:nvGraphicFramePr>
          <p:cNvPr id="108592" name="Group 48"/>
          <p:cNvGraphicFramePr>
            <a:graphicFrameLocks noGrp="1"/>
          </p:cNvGraphicFramePr>
          <p:nvPr>
            <p:ph idx="1"/>
          </p:nvPr>
        </p:nvGraphicFramePr>
        <p:xfrm>
          <a:off x="1476375" y="1484313"/>
          <a:ext cx="7010400" cy="4511040"/>
        </p:xfrm>
        <a:graphic>
          <a:graphicData uri="http://schemas.openxmlformats.org/drawingml/2006/table">
            <a:tbl>
              <a:tblPr/>
              <a:tblGrid>
                <a:gridCol w="1754188"/>
                <a:gridCol w="1223962"/>
                <a:gridCol w="2278063"/>
                <a:gridCol w="1754187"/>
              </a:tblGrid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C.E. </a:t>
                      </a: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t0-t1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Costi 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Costi da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(merci)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rinviare al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futuro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4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5948-3754-460B-B8B9-19D0A11F4D80}" type="slidenum">
              <a:rPr lang="it-IT"/>
              <a:pPr/>
              <a:t>17</a:t>
            </a:fld>
            <a:endParaRPr lang="it-IT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it-IT">
                <a:solidFill>
                  <a:schemeClr val="hlink"/>
                </a:solidFill>
              </a:rPr>
              <a:t>Esempio 3: Tempo t0-t1</a:t>
            </a:r>
          </a:p>
        </p:txBody>
      </p:sp>
      <p:sp>
        <p:nvSpPr>
          <p:cNvPr id="101383" name="Rectangle 7"/>
          <p:cNvSpPr>
            <a:spLocks noChangeArrowheads="1"/>
          </p:cNvSpPr>
          <p:nvPr/>
        </p:nvSpPr>
        <p:spPr bwMode="auto">
          <a:xfrm>
            <a:off x="1476375" y="5368925"/>
            <a:ext cx="6913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it-IT" sz="2800" u="sng"/>
          </a:p>
        </p:txBody>
      </p:sp>
      <p:graphicFrame>
        <p:nvGraphicFramePr>
          <p:cNvPr id="101477" name="Group 101"/>
          <p:cNvGraphicFramePr>
            <a:graphicFrameLocks noGrp="1"/>
          </p:cNvGraphicFramePr>
          <p:nvPr>
            <p:ph idx="1"/>
          </p:nvPr>
        </p:nvGraphicFramePr>
        <p:xfrm>
          <a:off x="1403350" y="1268413"/>
          <a:ext cx="7131050" cy="4960621"/>
        </p:xfrm>
        <a:graphic>
          <a:graphicData uri="http://schemas.openxmlformats.org/drawingml/2006/table">
            <a:tbl>
              <a:tblPr/>
              <a:tblGrid>
                <a:gridCol w="1820863"/>
                <a:gridCol w="1474787"/>
                <a:gridCol w="2063750"/>
                <a:gridCol w="1771650"/>
              </a:tblGrid>
              <a:tr h="3175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S.P. </a:t>
                      </a: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t0-t1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Denaro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Capitale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sociale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Merci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Debiti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4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A17E-7D73-4592-9B6E-090BBC23A740}" type="slidenum">
              <a:rPr lang="it-IT"/>
              <a:pPr/>
              <a:t>18</a:t>
            </a:fld>
            <a:endParaRPr lang="it-IT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>
                <a:solidFill>
                  <a:schemeClr val="hlink"/>
                </a:solidFill>
              </a:rPr>
              <a:t>Esempio 3: Tempo t1-t2</a:t>
            </a:r>
          </a:p>
        </p:txBody>
      </p:sp>
      <p:graphicFrame>
        <p:nvGraphicFramePr>
          <p:cNvPr id="127020" name="Group 44"/>
          <p:cNvGraphicFramePr>
            <a:graphicFrameLocks noGrp="1"/>
          </p:cNvGraphicFramePr>
          <p:nvPr>
            <p:ph idx="1"/>
          </p:nvPr>
        </p:nvGraphicFramePr>
        <p:xfrm>
          <a:off x="1476375" y="1557338"/>
          <a:ext cx="7010400" cy="4602480"/>
        </p:xfrm>
        <a:graphic>
          <a:graphicData uri="http://schemas.openxmlformats.org/drawingml/2006/table">
            <a:tbl>
              <a:tblPr/>
              <a:tblGrid>
                <a:gridCol w="1754188"/>
                <a:gridCol w="1301750"/>
                <a:gridCol w="2203450"/>
                <a:gridCol w="1751012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C.E. </a:t>
                      </a: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t1-t2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Costi 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Ricavi di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(merci)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vendita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Utile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4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9D47-239D-40D6-BB6C-402A4EC0EDFE}" type="slidenum">
              <a:rPr lang="it-IT"/>
              <a:pPr/>
              <a:t>19</a:t>
            </a:fld>
            <a:endParaRPr lang="it-IT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>
                <a:solidFill>
                  <a:schemeClr val="hlink"/>
                </a:solidFill>
              </a:rPr>
              <a:t>Esempio 3: Tempo t1-t2</a:t>
            </a:r>
          </a:p>
        </p:txBody>
      </p:sp>
      <p:graphicFrame>
        <p:nvGraphicFramePr>
          <p:cNvPr id="124972" name="Group 44"/>
          <p:cNvGraphicFramePr>
            <a:graphicFrameLocks noGrp="1"/>
          </p:cNvGraphicFramePr>
          <p:nvPr>
            <p:ph idx="1"/>
          </p:nvPr>
        </p:nvGraphicFramePr>
        <p:xfrm>
          <a:off x="1547813" y="1412875"/>
          <a:ext cx="7010400" cy="4602480"/>
        </p:xfrm>
        <a:graphic>
          <a:graphicData uri="http://schemas.openxmlformats.org/drawingml/2006/table">
            <a:tbl>
              <a:tblPr/>
              <a:tblGrid>
                <a:gridCol w="1754187"/>
                <a:gridCol w="1460500"/>
                <a:gridCol w="2041525"/>
                <a:gridCol w="1754188"/>
              </a:tblGrid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S.P. </a:t>
                      </a: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t1-t2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Denaro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Capitale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sociale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Utile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33CB-E58B-464A-9E22-4CF5398C3A5A}" type="slidenum">
              <a:rPr lang="it-IT"/>
              <a:pPr/>
              <a:t>2</a:t>
            </a:fld>
            <a:endParaRPr lang="it-IT"/>
          </a:p>
        </p:txBody>
      </p:sp>
      <p:pic>
        <p:nvPicPr>
          <p:cNvPr id="110597" name="Picture 5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03350" y="981075"/>
            <a:ext cx="7010400" cy="1306513"/>
          </a:xfrm>
          <a:noFill/>
          <a:ln/>
        </p:spPr>
      </p:pic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1187450" y="0"/>
            <a:ext cx="7416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4800">
                <a:solidFill>
                  <a:schemeClr val="hlink"/>
                </a:solidFill>
              </a:rPr>
              <a:t>Esempio</a:t>
            </a:r>
            <a:r>
              <a:rPr lang="it-IT" sz="4200" b="1">
                <a:solidFill>
                  <a:schemeClr val="accent2"/>
                </a:solidFill>
              </a:rPr>
              <a:t> </a:t>
            </a:r>
            <a:r>
              <a:rPr lang="it-IT" sz="4200" b="1">
                <a:solidFill>
                  <a:schemeClr val="hlink"/>
                </a:solidFill>
              </a:rPr>
              <a:t>1:</a:t>
            </a:r>
          </a:p>
        </p:txBody>
      </p:sp>
      <p:sp>
        <p:nvSpPr>
          <p:cNvPr id="110599" name="Rectangle 7"/>
          <p:cNvSpPr>
            <a:spLocks noChangeArrowheads="1"/>
          </p:cNvSpPr>
          <p:nvPr/>
        </p:nvSpPr>
        <p:spPr bwMode="auto">
          <a:xfrm>
            <a:off x="611188" y="2420938"/>
            <a:ext cx="8459787" cy="427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800" b="1" dirty="0"/>
              <a:t>t1 </a:t>
            </a:r>
            <a:r>
              <a:rPr lang="it-IT" sz="2800" dirty="0"/>
              <a:t>= termine primo periodo</a:t>
            </a:r>
          </a:p>
          <a:p>
            <a:r>
              <a:rPr lang="it-IT" sz="2800" b="1" dirty="0"/>
              <a:t>t2 </a:t>
            </a:r>
            <a:r>
              <a:rPr lang="it-IT" sz="2800" dirty="0"/>
              <a:t>= termine secondo periodo</a:t>
            </a:r>
          </a:p>
          <a:p>
            <a:r>
              <a:rPr lang="it-IT" sz="2800" b="1" dirty="0" err="1"/>
              <a:t>tz</a:t>
            </a:r>
            <a:r>
              <a:rPr lang="it-IT" sz="2800" b="1" dirty="0"/>
              <a:t> </a:t>
            </a:r>
            <a:r>
              <a:rPr lang="it-IT" sz="2800" dirty="0"/>
              <a:t>= cessazione attività e restituzione capitale</a:t>
            </a:r>
          </a:p>
          <a:p>
            <a:r>
              <a:rPr lang="it-IT" sz="2800" b="1" dirty="0"/>
              <a:t>Conferimento </a:t>
            </a:r>
            <a:r>
              <a:rPr lang="it-IT" sz="2800" dirty="0"/>
              <a:t>di capitale proprio in t0 = 1000</a:t>
            </a:r>
          </a:p>
          <a:p>
            <a:r>
              <a:rPr lang="it-IT" sz="2600" b="1" dirty="0"/>
              <a:t>Nel periodo t1</a:t>
            </a:r>
            <a:r>
              <a:rPr lang="it-IT" sz="2800" b="1" dirty="0"/>
              <a:t> </a:t>
            </a:r>
            <a:r>
              <a:rPr lang="it-IT" sz="2600" dirty="0"/>
              <a:t>acquisto di fattori con pagamento in contanti:</a:t>
            </a:r>
          </a:p>
          <a:p>
            <a:r>
              <a:rPr lang="it-IT" sz="2600" dirty="0"/>
              <a:t>• Merce = 500</a:t>
            </a:r>
          </a:p>
          <a:p>
            <a:r>
              <a:rPr lang="it-IT" sz="2600" dirty="0"/>
              <a:t>• Altri fattori = 100</a:t>
            </a:r>
          </a:p>
          <a:p>
            <a:r>
              <a:rPr lang="it-IT" sz="2600" b="1" dirty="0"/>
              <a:t>Nel periodo t2</a:t>
            </a:r>
            <a:r>
              <a:rPr lang="it-IT" sz="2800" b="1" dirty="0"/>
              <a:t> </a:t>
            </a:r>
            <a:r>
              <a:rPr lang="it-IT" sz="2800" dirty="0"/>
              <a:t>vendita merci con incasso in contanti</a:t>
            </a:r>
          </a:p>
          <a:p>
            <a:r>
              <a:rPr lang="it-IT" sz="2800" dirty="0"/>
              <a:t>• Vendite = 800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12C5-F0CE-407D-AB7C-7D72506C1589}" type="slidenum">
              <a:rPr lang="it-IT"/>
              <a:pPr/>
              <a:t>20</a:t>
            </a:fld>
            <a:endParaRPr lang="it-IT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>
                <a:solidFill>
                  <a:schemeClr val="hlink"/>
                </a:solidFill>
              </a:rPr>
              <a:t>Conclusioni</a:t>
            </a: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116013" y="1484313"/>
            <a:ext cx="7874000" cy="478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it-IT" sz="2800"/>
              <a:t>Gli esempi precedenti mostrano che il principio di competenza è il criterio rilevante per la determinazione del reddito di periodo, indipendentemente dal momento della manifestazione finanziaria delle operazioni.</a:t>
            </a:r>
          </a:p>
          <a:p>
            <a:pPr algn="ctr"/>
            <a:endParaRPr lang="it-IT" sz="2800"/>
          </a:p>
          <a:p>
            <a:pPr algn="ctr"/>
            <a:r>
              <a:rPr lang="it-IT" sz="2800"/>
              <a:t>Nei tre esempi il costo per l’acquisto di fattori produttivi non è infatti di competenza dell’esercizio t0-t1 (non essendosi concluso il processo produttivo), indipendentemente dalle modalità con cui si effettua il pagamento.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3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7EF5E-FCE8-4A76-BB46-231AA2341C72}" type="slidenum">
              <a:rPr lang="it-IT"/>
              <a:pPr/>
              <a:t>3</a:t>
            </a:fld>
            <a:endParaRPr lang="it-IT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600">
                <a:solidFill>
                  <a:schemeClr val="hlink"/>
                </a:solidFill>
              </a:rPr>
              <a:t>Esempio</a:t>
            </a:r>
            <a:r>
              <a:rPr lang="it-IT">
                <a:solidFill>
                  <a:schemeClr val="hlink"/>
                </a:solidFill>
              </a:rPr>
              <a:t> 1: Tempo t0</a:t>
            </a:r>
          </a:p>
        </p:txBody>
      </p:sp>
      <p:graphicFrame>
        <p:nvGraphicFramePr>
          <p:cNvPr id="38144" name="Group 1280"/>
          <p:cNvGraphicFramePr>
            <a:graphicFrameLocks noGrp="1"/>
          </p:cNvGraphicFramePr>
          <p:nvPr>
            <p:ph idx="1"/>
          </p:nvPr>
        </p:nvGraphicFramePr>
        <p:xfrm>
          <a:off x="1476375" y="1268413"/>
          <a:ext cx="7010400" cy="5059365"/>
        </p:xfrm>
        <a:graphic>
          <a:graphicData uri="http://schemas.openxmlformats.org/drawingml/2006/table">
            <a:tbl>
              <a:tblPr/>
              <a:tblGrid>
                <a:gridCol w="1754188"/>
                <a:gridCol w="1460500"/>
                <a:gridCol w="2041525"/>
                <a:gridCol w="1754187"/>
              </a:tblGrid>
              <a:tr h="8588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it-IT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S.P. </a:t>
                      </a: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it-IT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Denaro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Capitale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sociale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4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4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4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836B-9D14-40DF-9A82-E4495602864A}" type="slidenum">
              <a:rPr lang="it-IT"/>
              <a:pPr/>
              <a:t>4</a:t>
            </a:fld>
            <a:endParaRPr lang="it-IT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it-IT" sz="4600">
                <a:solidFill>
                  <a:schemeClr val="hlink"/>
                </a:solidFill>
              </a:rPr>
              <a:t>Esempio 1: Tempo t0-t1</a:t>
            </a:r>
            <a:endParaRPr lang="it-IT">
              <a:solidFill>
                <a:schemeClr val="hlink"/>
              </a:solidFill>
            </a:endParaRPr>
          </a:p>
        </p:txBody>
      </p:sp>
      <p:graphicFrame>
        <p:nvGraphicFramePr>
          <p:cNvPr id="73828" name="Group 100"/>
          <p:cNvGraphicFramePr>
            <a:graphicFrameLocks noGrp="1"/>
          </p:cNvGraphicFramePr>
          <p:nvPr>
            <p:ph idx="1"/>
          </p:nvPr>
        </p:nvGraphicFramePr>
        <p:xfrm>
          <a:off x="1476375" y="1412875"/>
          <a:ext cx="7010400" cy="5395596"/>
        </p:xfrm>
        <a:graphic>
          <a:graphicData uri="http://schemas.openxmlformats.org/drawingml/2006/table">
            <a:tbl>
              <a:tblPr/>
              <a:tblGrid>
                <a:gridCol w="1754188"/>
                <a:gridCol w="1223962"/>
                <a:gridCol w="2278063"/>
                <a:gridCol w="1754187"/>
              </a:tblGrid>
              <a:tr h="3175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C.E. </a:t>
                      </a: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t0-t1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Costi 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Costi da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(merci e fattori)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rinviare al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futuro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4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FC18-4FCF-4B18-B7D5-FB9A36E84484}" type="slidenum">
              <a:rPr lang="it-IT"/>
              <a:pPr/>
              <a:t>5</a:t>
            </a:fld>
            <a:endParaRPr lang="it-IT"/>
          </a:p>
        </p:txBody>
      </p:sp>
      <p:sp>
        <p:nvSpPr>
          <p:cNvPr id="68619" name="Rectangle 11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it-IT" sz="4600">
                <a:solidFill>
                  <a:schemeClr val="hlink"/>
                </a:solidFill>
              </a:rPr>
              <a:t>Esempio 1: Tempo t0-t1</a:t>
            </a:r>
            <a:endParaRPr lang="it-IT">
              <a:solidFill>
                <a:schemeClr val="hlink"/>
              </a:solidFill>
            </a:endParaRPr>
          </a:p>
        </p:txBody>
      </p:sp>
      <p:graphicFrame>
        <p:nvGraphicFramePr>
          <p:cNvPr id="68728" name="Group 120"/>
          <p:cNvGraphicFramePr>
            <a:graphicFrameLocks noGrp="1"/>
          </p:cNvGraphicFramePr>
          <p:nvPr>
            <p:ph idx="1"/>
          </p:nvPr>
        </p:nvGraphicFramePr>
        <p:xfrm>
          <a:off x="1331913" y="1268413"/>
          <a:ext cx="7010400" cy="5303520"/>
        </p:xfrm>
        <a:graphic>
          <a:graphicData uri="http://schemas.openxmlformats.org/drawingml/2006/table">
            <a:tbl>
              <a:tblPr/>
              <a:tblGrid>
                <a:gridCol w="2047875"/>
                <a:gridCol w="1336675"/>
                <a:gridCol w="1970087"/>
                <a:gridCol w="1655763"/>
              </a:tblGrid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S.P. </a:t>
                      </a: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t0-t1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Denaro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Capitale 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sociale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Merce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Altri fattori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44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020D-3585-4E52-8466-B10309900441}" type="slidenum">
              <a:rPr lang="it-IT"/>
              <a:pPr/>
              <a:t>6</a:t>
            </a:fld>
            <a:endParaRPr lang="it-IT"/>
          </a:p>
        </p:txBody>
      </p:sp>
      <p:sp>
        <p:nvSpPr>
          <p:cNvPr id="74771" name="Rectangle 19"/>
          <p:cNvSpPr>
            <a:spLocks noGrp="1" noChangeArrowheads="1"/>
          </p:cNvSpPr>
          <p:nvPr>
            <p:ph type="title" sz="quarter"/>
          </p:nvPr>
        </p:nvSpPr>
        <p:spPr>
          <a:noFill/>
          <a:ln/>
        </p:spPr>
        <p:txBody>
          <a:bodyPr/>
          <a:lstStyle/>
          <a:p>
            <a:pPr algn="ctr"/>
            <a:r>
              <a:rPr lang="it-IT" sz="4600">
                <a:solidFill>
                  <a:schemeClr val="hlink"/>
                </a:solidFill>
              </a:rPr>
              <a:t>Esempio 1:Tempo t1-t2</a:t>
            </a:r>
            <a:endParaRPr lang="it-IT">
              <a:solidFill>
                <a:schemeClr val="hlink"/>
              </a:solidFill>
            </a:endParaRPr>
          </a:p>
        </p:txBody>
      </p:sp>
      <p:graphicFrame>
        <p:nvGraphicFramePr>
          <p:cNvPr id="74866" name="Group 114"/>
          <p:cNvGraphicFramePr>
            <a:graphicFrameLocks noGrp="1"/>
          </p:cNvGraphicFramePr>
          <p:nvPr>
            <p:ph sz="quarter" idx="1"/>
          </p:nvPr>
        </p:nvGraphicFramePr>
        <p:xfrm>
          <a:off x="1476375" y="1484313"/>
          <a:ext cx="6840538" cy="5090160"/>
        </p:xfrm>
        <a:graphic>
          <a:graphicData uri="http://schemas.openxmlformats.org/drawingml/2006/table">
            <a:tbl>
              <a:tblPr/>
              <a:tblGrid>
                <a:gridCol w="1711325"/>
                <a:gridCol w="1270000"/>
                <a:gridCol w="2151063"/>
                <a:gridCol w="170815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C.E. </a:t>
                      </a: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t1-t2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Costi 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Ricavi di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(merci e fattori)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vendita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Utile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4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B712-1925-484B-897A-EFC7B6A52F79}" type="slidenum">
              <a:rPr lang="it-IT"/>
              <a:pPr/>
              <a:t>7</a:t>
            </a:fld>
            <a:endParaRPr lang="it-IT"/>
          </a:p>
        </p:txBody>
      </p:sp>
      <p:sp>
        <p:nvSpPr>
          <p:cNvPr id="70680" name="Rectangle 2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it-IT" sz="4600">
                <a:solidFill>
                  <a:schemeClr val="hlink"/>
                </a:solidFill>
              </a:rPr>
              <a:t>Esempio 1: Tempo t1-t2</a:t>
            </a:r>
            <a:endParaRPr lang="it-IT">
              <a:solidFill>
                <a:schemeClr val="hlink"/>
              </a:solidFill>
            </a:endParaRPr>
          </a:p>
        </p:txBody>
      </p:sp>
      <p:graphicFrame>
        <p:nvGraphicFramePr>
          <p:cNvPr id="70771" name="Group 115"/>
          <p:cNvGraphicFramePr>
            <a:graphicFrameLocks noGrp="1"/>
          </p:cNvGraphicFramePr>
          <p:nvPr>
            <p:ph idx="1"/>
          </p:nvPr>
        </p:nvGraphicFramePr>
        <p:xfrm>
          <a:off x="1403350" y="1341438"/>
          <a:ext cx="7010400" cy="4960621"/>
        </p:xfrm>
        <a:graphic>
          <a:graphicData uri="http://schemas.openxmlformats.org/drawingml/2006/table">
            <a:tbl>
              <a:tblPr/>
              <a:tblGrid>
                <a:gridCol w="1754188"/>
                <a:gridCol w="1460500"/>
                <a:gridCol w="2041525"/>
                <a:gridCol w="1754187"/>
              </a:tblGrid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S.P. </a:t>
                      </a: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t1-t2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Denaro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Capitale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sociale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Utile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D7B9-85B3-443C-97C8-D640AAF9ABE6}" type="slidenum">
              <a:rPr lang="it-IT"/>
              <a:pPr/>
              <a:t>8</a:t>
            </a:fld>
            <a:endParaRPr lang="it-IT"/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801688" y="4502150"/>
            <a:ext cx="787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it-IT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010400" cy="1150938"/>
          </a:xfrm>
          <a:noFill/>
          <a:ln/>
        </p:spPr>
        <p:txBody>
          <a:bodyPr/>
          <a:lstStyle/>
          <a:p>
            <a:pPr algn="ctr"/>
            <a:r>
              <a:rPr lang="it-IT" sz="3800">
                <a:solidFill>
                  <a:schemeClr val="hlink"/>
                </a:solidFill>
              </a:rPr>
              <a:t>Esempio 2</a:t>
            </a:r>
          </a:p>
        </p:txBody>
      </p:sp>
      <p:pic>
        <p:nvPicPr>
          <p:cNvPr id="71688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331913" y="981075"/>
            <a:ext cx="7010400" cy="1306513"/>
          </a:xfrm>
          <a:noFill/>
          <a:ln/>
        </p:spPr>
      </p:pic>
      <p:sp>
        <p:nvSpPr>
          <p:cNvPr id="71690" name="Rectangle 10"/>
          <p:cNvSpPr>
            <a:spLocks noChangeArrowheads="1"/>
          </p:cNvSpPr>
          <p:nvPr/>
        </p:nvSpPr>
        <p:spPr bwMode="auto">
          <a:xfrm>
            <a:off x="611188" y="2420938"/>
            <a:ext cx="8459787" cy="387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800" b="1"/>
              <a:t>t1 </a:t>
            </a:r>
            <a:r>
              <a:rPr lang="it-IT" sz="2800"/>
              <a:t>= termine primo periodo</a:t>
            </a:r>
          </a:p>
          <a:p>
            <a:r>
              <a:rPr lang="it-IT" sz="2800" b="1"/>
              <a:t>t2 </a:t>
            </a:r>
            <a:r>
              <a:rPr lang="it-IT" sz="2800"/>
              <a:t>= termine secondo periodo</a:t>
            </a:r>
          </a:p>
          <a:p>
            <a:r>
              <a:rPr lang="it-IT" sz="2800" b="1"/>
              <a:t>tz </a:t>
            </a:r>
            <a:r>
              <a:rPr lang="it-IT" sz="2800"/>
              <a:t>= cessazione attività e restituzione capitale</a:t>
            </a:r>
          </a:p>
          <a:p>
            <a:r>
              <a:rPr lang="it-IT" sz="2800" b="1"/>
              <a:t>Conferimento </a:t>
            </a:r>
            <a:r>
              <a:rPr lang="it-IT" sz="2800"/>
              <a:t>di capitale proprio in t0 = 1000</a:t>
            </a:r>
          </a:p>
          <a:p>
            <a:r>
              <a:rPr lang="it-IT" sz="2600" b="1"/>
              <a:t>Nel periodo t1</a:t>
            </a:r>
            <a:r>
              <a:rPr lang="it-IT" sz="2800" b="1"/>
              <a:t> </a:t>
            </a:r>
            <a:r>
              <a:rPr lang="it-IT" sz="2600"/>
              <a:t>acquisto di fattori per un valore di </a:t>
            </a:r>
            <a:r>
              <a:rPr lang="it-IT" sz="2800"/>
              <a:t>600</a:t>
            </a:r>
            <a:r>
              <a:rPr lang="it-IT" sz="2600"/>
              <a:t>, con pagamento per metà in contanti e per metà dilazionato</a:t>
            </a:r>
          </a:p>
          <a:p>
            <a:r>
              <a:rPr lang="it-IT" sz="2600" b="1"/>
              <a:t>Nel periodo t2</a:t>
            </a:r>
            <a:r>
              <a:rPr lang="it-IT" sz="2800" b="1"/>
              <a:t> </a:t>
            </a:r>
            <a:r>
              <a:rPr lang="it-IT" sz="2800"/>
              <a:t>vendita merci con incasso in contanti</a:t>
            </a:r>
          </a:p>
          <a:p>
            <a:r>
              <a:rPr lang="it-IT" sz="2800"/>
              <a:t>• Vendite = 800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3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36AC-B09A-42B9-B29C-949ECB1AA07D}" type="slidenum">
              <a:rPr lang="it-IT"/>
              <a:pPr/>
              <a:t>9</a:t>
            </a:fld>
            <a:endParaRPr lang="it-IT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it-IT">
                <a:solidFill>
                  <a:schemeClr val="hlink"/>
                </a:solidFill>
              </a:rPr>
              <a:t>Esempio 2: Tempo t0</a:t>
            </a:r>
          </a:p>
        </p:txBody>
      </p:sp>
      <p:graphicFrame>
        <p:nvGraphicFramePr>
          <p:cNvPr id="92198" name="Group 38"/>
          <p:cNvGraphicFramePr>
            <a:graphicFrameLocks noGrp="1"/>
          </p:cNvGraphicFramePr>
          <p:nvPr>
            <p:ph idx="1"/>
          </p:nvPr>
        </p:nvGraphicFramePr>
        <p:xfrm>
          <a:off x="1476375" y="1484313"/>
          <a:ext cx="7010400" cy="4352608"/>
        </p:xfrm>
        <a:graphic>
          <a:graphicData uri="http://schemas.openxmlformats.org/drawingml/2006/table">
            <a:tbl>
              <a:tblPr/>
              <a:tblGrid>
                <a:gridCol w="1754188"/>
                <a:gridCol w="1460500"/>
                <a:gridCol w="2041525"/>
                <a:gridCol w="1754187"/>
              </a:tblGrid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it-IT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S.P. </a:t>
                      </a:r>
                      <a:r>
                        <a:rPr kumimoji="0" lang="it-IT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it-IT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Denaro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Capitale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sociale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  <a:endParaRPr kumimoji="0" lang="it-IT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ezione 1 - Alvino">
  <a:themeElements>
    <a:clrScheme name="Lezione 1 - Alvino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Lezione 1 - Alvi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zione 1 - Alvin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zione 1 - Alvin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zione 1 - Alvin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zione 1 - Alvin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zione 1 - Alvin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zione 1 - Alvin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zione 1 - Alvin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zione 1 - Alvin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zione 1 - Alvin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zione 1 - Alvin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Lezione 1 - Alvino</Template>
  <TotalTime>543</TotalTime>
  <Words>695</Words>
  <Application>Microsoft Macintosh PowerPoint</Application>
  <PresentationFormat>Presentazione su schermo (4:3)</PresentationFormat>
  <Paragraphs>389</Paragraphs>
  <Slides>20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Lezione 1 - Alvino</vt:lpstr>
      <vt:lpstr>Esempi –  Costi e ricavi con manifestazione finanziaria ma non di competenza</vt:lpstr>
      <vt:lpstr>Presentazione di PowerPoint</vt:lpstr>
      <vt:lpstr>Esempio 1: Tempo t0</vt:lpstr>
      <vt:lpstr>Esempio 1: Tempo t0-t1</vt:lpstr>
      <vt:lpstr>Esempio 1: Tempo t0-t1</vt:lpstr>
      <vt:lpstr>Esempio 1:Tempo t1-t2</vt:lpstr>
      <vt:lpstr>Esempio 1: Tempo t1-t2</vt:lpstr>
      <vt:lpstr>Esempio 2</vt:lpstr>
      <vt:lpstr>Esempio 2: Tempo t0</vt:lpstr>
      <vt:lpstr>Esempio 2: Tempo t0-t1</vt:lpstr>
      <vt:lpstr>Esempio 2: Tempo t0-t1</vt:lpstr>
      <vt:lpstr>Esempio 2:Tempo t1-t2</vt:lpstr>
      <vt:lpstr>Esempio 2:Tempo t1-t2</vt:lpstr>
      <vt:lpstr>Esempio 3</vt:lpstr>
      <vt:lpstr>Esempio 3:Tempo t0</vt:lpstr>
      <vt:lpstr>Esempio 3:Tempo t0-t1</vt:lpstr>
      <vt:lpstr>Esempio 3: Tempo t0-t1</vt:lpstr>
      <vt:lpstr>Esempio 3: Tempo t1-t2</vt:lpstr>
      <vt:lpstr>Esempio 3: Tempo t1-t2</vt:lpstr>
      <vt:lpstr>Conclusioni</vt:lpstr>
    </vt:vector>
  </TitlesOfParts>
  <Company>Università degli Studi di Napoli Parthenope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Alvino</dc:creator>
  <cp:lastModifiedBy>ewqr</cp:lastModifiedBy>
  <cp:revision>34</cp:revision>
  <dcterms:created xsi:type="dcterms:W3CDTF">2005-10-20T10:25:11Z</dcterms:created>
  <dcterms:modified xsi:type="dcterms:W3CDTF">2020-10-21T19:19:16Z</dcterms:modified>
</cp:coreProperties>
</file>