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fld id="{C711110F-9813-4546-A29B-4A247600B852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741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F7F387-03D7-4692-85F2-AC16AD943C92}" type="slidenum">
              <a:rPr lang="it-IT"/>
              <a:pPr/>
              <a:t>1</a:t>
            </a:fld>
            <a:endParaRPr lang="it-IT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A41C0A4-CE6F-4BD2-8E89-C31095A89687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CB56F4B-0083-42AA-B77E-C4D313634901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1843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8C7C18-A706-4401-89DB-467676C98EFF}" type="slidenum">
              <a:rPr lang="it-IT"/>
              <a:pPr/>
              <a:t>10</a:t>
            </a:fld>
            <a:endParaRPr lang="it-IT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326CC0F-B93E-435D-A457-3EDC813B2B74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76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980158-78C1-4C21-BEBC-9042C4FF63B8}" type="slidenum">
              <a:rPr lang="it-IT"/>
              <a:pPr/>
              <a:t>11</a:t>
            </a:fld>
            <a:endParaRPr lang="it-IT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AD7906A-0BE2-42C6-9649-0B9D6EBEE76C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86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727D51-DE66-4471-9C35-8D7B62577F1F}" type="slidenum">
              <a:rPr lang="it-IT"/>
              <a:pPr/>
              <a:t>12</a:t>
            </a:fld>
            <a:endParaRPr lang="it-IT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4E2E5D5-8AC5-47A0-BDBD-3E96B7B68479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96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CBE1D5-8EE0-46EE-870E-99B25780E6E8}" type="slidenum">
              <a:rPr lang="it-IT"/>
              <a:pPr/>
              <a:t>2</a:t>
            </a:fld>
            <a:endParaRPr lang="it-IT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C5530F3-9D39-4609-B066-5D8E08A43B05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A07EA3-2F03-485D-BC6D-4FDA8A17F701}" type="slidenum">
              <a:rPr lang="it-IT"/>
              <a:pPr/>
              <a:t>3</a:t>
            </a:fld>
            <a:endParaRPr lang="it-IT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FA7B715-38B8-4B55-BE70-FB0138B1442E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04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BE687D-7954-47AA-8573-E6642A5A017C}" type="slidenum">
              <a:rPr lang="it-IT"/>
              <a:pPr/>
              <a:t>4</a:t>
            </a:fld>
            <a:endParaRPr lang="it-IT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EDCBE5C-5210-4BED-BC87-09A8F7BD8A76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15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302302-6C09-45FD-A223-6CB66B861114}" type="slidenum">
              <a:rPr lang="it-IT"/>
              <a:pPr/>
              <a:t>5</a:t>
            </a:fld>
            <a:endParaRPr lang="it-IT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29AFC0B-4130-4D4A-B674-5CC2BF00E24F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25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7A245E-2AF9-44E2-8CAE-7100E3D426D6}" type="slidenum">
              <a:rPr lang="it-IT"/>
              <a:pPr/>
              <a:t>6</a:t>
            </a:fld>
            <a:endParaRPr lang="it-IT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EB2CB53-CDAC-457B-94B4-2FA0B88F86FB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78046D4-A4E6-4E7D-B1C8-A13DF8C0001A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235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8DC94A-6F15-45EC-ADD7-82A4BC65FA15}" type="slidenum">
              <a:rPr lang="it-IT"/>
              <a:pPr/>
              <a:t>7</a:t>
            </a:fld>
            <a:endParaRPr lang="it-IT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93933CA-9555-4EE8-B4C7-0DB359AAC142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45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CB85F0-675C-4930-9DC0-1990CCB82482}" type="slidenum">
              <a:rPr lang="it-IT"/>
              <a:pPr/>
              <a:t>8</a:t>
            </a:fld>
            <a:endParaRPr lang="it-IT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6EF8342-5DC9-47B4-B028-D0A4A0B8889E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56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6ED021-EC1B-43AC-BA99-878DFD28E556}" type="slidenum">
              <a:rPr lang="it-IT"/>
              <a:pPr/>
              <a:t>9</a:t>
            </a:fld>
            <a:endParaRPr lang="it-IT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3F9952E-1733-4336-BF9F-196B8351F0AA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66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ACEA-DE55-4250-845B-76A0492C070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B59E-0D91-497C-934C-E8A8455FB18E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460C-58C1-40C6-B73A-65D6CE5CFA9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5F13C-7481-4B4D-85C1-17E48F93335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8DFA-52EC-400F-8594-F23221E80FE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0B3F-8355-415D-BE09-F5C781E226BF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5FAC-ACFA-41B3-B947-C246A2CE89F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373E-8653-47B7-9F69-1EEEA646EE4E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CFF5-978C-4B3E-8DAC-C8CFE428E7C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A51B-B626-45A6-8EA0-AD7B1C26B8E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C4116-83A2-43FC-B731-8780B4083497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22/04/12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7E9FD-D59A-45FB-95FA-5E3D8BC904B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22/04/12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3E388C4-6331-4505-BA2D-25884628F5F7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39863" y="152400"/>
            <a:ext cx="7475537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 dirty="0" smtClean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Obiettivi</a:t>
            </a:r>
            <a: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0"/>
                <a:cs typeface="MS Gothic" pitchFamily="49" charset="0"/>
              </a:rPr>
              <a:t/>
            </a:r>
            <a:b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0"/>
                <a:cs typeface="MS Gothic" pitchFamily="49" charset="0"/>
              </a:rPr>
            </a:br>
            <a:endParaRPr lang="it-IT" sz="3200" b="1" dirty="0">
              <a:solidFill>
                <a:srgbClr val="000000"/>
              </a:solidFill>
              <a:latin typeface="Arial" charset="0"/>
              <a:ea typeface="MS Gothic" pitchFamily="49" charset="0"/>
              <a:cs typeface="MS Gothic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19400" y="2362200"/>
            <a:ext cx="6096000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39725" indent="-339725">
              <a:spcBef>
                <a:spcPts val="900"/>
              </a:spcBef>
              <a:buClr>
                <a:srgbClr val="FF9966"/>
              </a:buClr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6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Movimenti finanziari</a:t>
            </a:r>
          </a:p>
          <a:p>
            <a:pPr marL="339725" indent="-339725">
              <a:spcBef>
                <a:spcPts val="9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3600">
              <a:solidFill>
                <a:srgbClr val="009999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marL="339725" indent="-339725">
              <a:spcBef>
                <a:spcPts val="900"/>
              </a:spcBef>
              <a:buClr>
                <a:srgbClr val="FF9966"/>
              </a:buClr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6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Competenza economica 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3200">
              <a:solidFill>
                <a:srgbClr val="00007F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200">
                <a:solidFill>
                  <a:srgbClr val="00007F"/>
                </a:solidFill>
                <a:latin typeface="Arial Narrow" pitchFamily="32" charset="0"/>
                <a:ea typeface="SimSun" charset="0"/>
                <a:cs typeface="SimSun" charset="0"/>
              </a:rPr>
              <a:t>		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8938"/>
            <a:ext cx="3048000" cy="2659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14621E0-18FD-44E3-B521-F0C659221D4F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4213" y="404813"/>
            <a:ext cx="775017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Conclusioni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76375" y="1916113"/>
            <a:ext cx="6624638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1313" indent="-339725" algn="just"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Il modello sin qui proposto è un modello semplificato.</a:t>
            </a:r>
          </a:p>
          <a:p>
            <a:pPr marL="341313" indent="-339725" algn="just"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it-IT">
              <a:solidFill>
                <a:srgbClr val="003399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marL="341313" indent="-339725" algn="just"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Esso:</a:t>
            </a:r>
          </a:p>
          <a:p>
            <a:pPr marL="341313" indent="-339725" algn="just">
              <a:buClr>
                <a:srgbClr val="003399"/>
              </a:buClr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Ipotizza unicamente fattori a fecondità semplice</a:t>
            </a:r>
          </a:p>
          <a:p>
            <a:pPr marL="341313" indent="-339725" algn="just">
              <a:buClr>
                <a:srgbClr val="003399"/>
              </a:buClr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Ipotizza pagamenti in contanti</a:t>
            </a:r>
          </a:p>
          <a:p>
            <a:pPr marL="341313" indent="-339725" algn="just">
              <a:buClr>
                <a:srgbClr val="003399"/>
              </a:buClr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Esclude le passività presunte</a:t>
            </a:r>
          </a:p>
          <a:p>
            <a:pPr marL="341313" indent="-339725" algn="just">
              <a:buClr>
                <a:srgbClr val="003399"/>
              </a:buClr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Esclude prelievi/conferimenti di capitale proprio</a:t>
            </a:r>
          </a:p>
          <a:p>
            <a:pPr marL="341313" indent="-339725" algn="just">
              <a:buClr>
                <a:srgbClr val="003399"/>
              </a:buClr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Considera nullo il reddito del primo periodo di vita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FB8D111-C85B-4F8E-93DB-43D50D2D8281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115888"/>
            <a:ext cx="878522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Possibili equivoci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47675" y="2573338"/>
            <a:ext cx="8339138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Tutti i costi ed i ricavi che sono stati sostenuti e conseguiti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in un periodo sono di competenza e partecipano alla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Determinazione del reddito di quell’esercizio? NO!!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22/04/12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D9CCBD6-48BD-497A-871D-1E37A59F64FA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Possibili domande di esame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39725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dirty="0">
              <a:solidFill>
                <a:srgbClr val="009999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Quali sono i costi ed i ricavi che partecipano alla determinazione del reddito d’ esercizio e quelli che invece devono essere esclusi</a:t>
            </a:r>
            <a:r>
              <a:rPr lang="it-IT" sz="2800" dirty="0" smtClean="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?</a:t>
            </a:r>
            <a:endParaRPr lang="it-IT" sz="2800" dirty="0">
              <a:solidFill>
                <a:srgbClr val="009999"/>
              </a:solidFill>
              <a:latin typeface="Arial Narrow" pitchFamily="32" charset="0"/>
              <a:ea typeface="SimSun" charset="0"/>
              <a:cs typeface="SimSun" charset="0"/>
            </a:endParaRP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r:id="rId4" imgW="1142857" imgH="857143" progId="">
                  <p:embed/>
                </p:oleObj>
              </mc:Choice>
              <mc:Fallback>
                <p:oleObj r:id="rId4" imgW="1142857" imgH="857143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95800"/>
                        <a:ext cx="28956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Movimenti finanziari e competenza economica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323850" y="1844675"/>
            <a:ext cx="2952750" cy="720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  <a:ea typeface="SimSun" charset="0"/>
                <a:cs typeface="SimSun" charset="0"/>
              </a:rPr>
              <a:t>Movimenti finanziari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419475" y="1989138"/>
            <a:ext cx="720725" cy="484187"/>
          </a:xfrm>
          <a:prstGeom prst="rightArrow">
            <a:avLst>
              <a:gd name="adj1" fmla="val 50000"/>
              <a:gd name="adj2" fmla="val 4999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356100" y="4724400"/>
            <a:ext cx="4787900" cy="192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4D4D"/>
                </a:solidFill>
                <a:latin typeface="Arial Narrow" pitchFamily="32" charset="0"/>
                <a:ea typeface="SimSun" charset="0"/>
                <a:cs typeface="SimSun" charset="0"/>
              </a:rPr>
              <a:t>Correlazione costi-ricavi:</a:t>
            </a:r>
          </a:p>
          <a:p>
            <a:pPr>
              <a:buClr>
                <a:srgbClr val="004D4D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4D4D"/>
                </a:solidFill>
                <a:latin typeface="Arial Narrow" pitchFamily="32" charset="0"/>
                <a:ea typeface="SimSun" charset="0"/>
                <a:cs typeface="SimSun" charset="0"/>
              </a:rPr>
              <a:t>Associazione di causa effetto;</a:t>
            </a:r>
          </a:p>
          <a:p>
            <a:pPr>
              <a:buClr>
                <a:srgbClr val="004D4D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4D4D"/>
                </a:solidFill>
                <a:latin typeface="Arial Narrow" pitchFamily="32" charset="0"/>
                <a:ea typeface="SimSun" charset="0"/>
                <a:cs typeface="SimSun" charset="0"/>
              </a:rPr>
              <a:t>Ripartizione dell’utilità pluriennale;</a:t>
            </a:r>
          </a:p>
          <a:p>
            <a:pPr>
              <a:buClr>
                <a:srgbClr val="004D4D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4D4D"/>
                </a:solidFill>
                <a:latin typeface="Arial Narrow" pitchFamily="32" charset="0"/>
                <a:ea typeface="SimSun" charset="0"/>
                <a:cs typeface="SimSun" charset="0"/>
              </a:rPr>
              <a:t>Esaurimento utilità;</a:t>
            </a:r>
          </a:p>
          <a:p>
            <a:pPr>
              <a:buClr>
                <a:srgbClr val="004D4D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4D4D"/>
                </a:solidFill>
                <a:latin typeface="Arial Narrow" pitchFamily="32" charset="0"/>
                <a:ea typeface="SimSun" charset="0"/>
                <a:cs typeface="SimSun" charset="0"/>
              </a:rPr>
              <a:t>Associazione di costi al tempo.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>
              <a:solidFill>
                <a:srgbClr val="004D4D"/>
              </a:solidFill>
              <a:latin typeface="Arial Narrow" pitchFamily="32" charset="0"/>
              <a:ea typeface="SimSun" charset="0"/>
              <a:cs typeface="SimSun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23850" y="3141663"/>
            <a:ext cx="2952750" cy="719137"/>
          </a:xfrm>
          <a:prstGeom prst="roundRect">
            <a:avLst>
              <a:gd name="adj" fmla="val 15287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  <a:ea typeface="SimSun" charset="0"/>
                <a:cs typeface="SimSun" charset="0"/>
              </a:rPr>
              <a:t>Competenza economica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419475" y="3284538"/>
            <a:ext cx="720725" cy="4857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394200" y="2068513"/>
            <a:ext cx="49022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4D4D"/>
                </a:solidFill>
                <a:latin typeface="Arial Narrow" pitchFamily="32" charset="0"/>
                <a:ea typeface="SimSun" charset="0"/>
                <a:cs typeface="SimSun" charset="0"/>
              </a:rPr>
              <a:t>Variazione debiti, crediti o liquidità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492500" y="4797425"/>
            <a:ext cx="719138" cy="484188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427538" y="3284538"/>
            <a:ext cx="4868862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4D4D"/>
                </a:solidFill>
                <a:latin typeface="Arial Narrow" pitchFamily="32" charset="0"/>
                <a:ea typeface="SimSun" charset="0"/>
                <a:cs typeface="SimSun" charset="0"/>
              </a:rPr>
              <a:t>Realizzazione di ricavi:</a:t>
            </a:r>
          </a:p>
          <a:p>
            <a:pPr>
              <a:buClr>
                <a:srgbClr val="004D4D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4D4D"/>
                </a:solidFill>
                <a:latin typeface="Arial Narrow" pitchFamily="32" charset="0"/>
                <a:ea typeface="SimSun" charset="0"/>
                <a:cs typeface="SimSun" charset="0"/>
              </a:rPr>
              <a:t>Processo produttivo è stato completato;</a:t>
            </a:r>
          </a:p>
          <a:p>
            <a:pPr>
              <a:buClr>
                <a:srgbClr val="004D4D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4D4D"/>
                </a:solidFill>
                <a:latin typeface="Arial Narrow" pitchFamily="32" charset="0"/>
                <a:ea typeface="SimSun" charset="0"/>
                <a:cs typeface="SimSun" charset="0"/>
              </a:rPr>
              <a:t>Lo scambio è già avvenuto;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09600" y="228600"/>
            <a:ext cx="8305800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Nella determinazione </a:t>
            </a:r>
            <a:endParaRPr lang="it-IT" sz="4000" b="1" dirty="0" smtClean="0">
              <a:solidFill>
                <a:srgbClr val="336699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 dirty="0" smtClean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del </a:t>
            </a:r>
            <a:r>
              <a:rPr lang="it-IT" sz="40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reddito di periodo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68363" y="2276475"/>
            <a:ext cx="7772400" cy="2043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La competenza economica diviene il criterio rilevante, indipendentemente dal momento della manifestazione finanziaria delle operazioni.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Cosa dobbiamo domandarci?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11188" y="1916113"/>
            <a:ext cx="979487" cy="485775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08175" y="1844675"/>
            <a:ext cx="6264275" cy="155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Abbiamo registrato dei costi che non sono di competenza?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Se si, occorre che questi non partecipino alla determinazione del reddito.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84213" y="3644900"/>
            <a:ext cx="977900" cy="484188"/>
          </a:xfrm>
          <a:prstGeom prst="rightArrow">
            <a:avLst>
              <a:gd name="adj1" fmla="val 50000"/>
              <a:gd name="adj2" fmla="val 49996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051050" y="3789363"/>
            <a:ext cx="5113338" cy="192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Abbiamo registrato dei ricavi che non sono di competenza?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Se si, occorre che questi non partecipino alla determinazione del reddito.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2342749-29B2-4373-B930-43F97B732E63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7950" y="12700"/>
            <a:ext cx="9036050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Ci chiediamo ancora</a:t>
            </a: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/>
            </a:r>
            <a:b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</a:br>
            <a:endParaRPr lang="it-IT" sz="4400" b="1">
              <a:solidFill>
                <a:srgbClr val="336699"/>
              </a:solidFill>
              <a:latin typeface="Arial Narrow" pitchFamily="32" charset="0"/>
              <a:ea typeface="SimSun" charset="0"/>
              <a:cs typeface="SimSun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9036050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/>
            </a:r>
            <a:b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</a:br>
            <a:endParaRPr lang="it-IT" sz="4400" b="1">
              <a:solidFill>
                <a:srgbClr val="336699"/>
              </a:solidFill>
              <a:latin typeface="Arial Narrow" pitchFamily="32" charset="0"/>
              <a:ea typeface="SimSun" charset="0"/>
              <a:cs typeface="SimSun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900113" y="1844675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24075" y="1844675"/>
            <a:ext cx="6264275" cy="155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Non </a:t>
            </a: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abbiamo registrato dei costi che sono di competenza?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Occorre considerarli per la determinazione del reddito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3288" y="4292600"/>
            <a:ext cx="1006475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054225" y="4051300"/>
            <a:ext cx="6334125" cy="155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Non </a:t>
            </a: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abbiamo registrato dei ricavi che sono di competenza?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Occorre considerarli per la determinazione del reddito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239000" y="62372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F191560-820A-4E09-BB7A-7ED238FD6105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81013" y="152400"/>
            <a:ext cx="84582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Ne discende che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86447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864711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316038" y="1260475"/>
            <a:ext cx="6624637" cy="4824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39725" indent="-339725" algn="just">
              <a:buClr>
                <a:srgbClr val="003399"/>
              </a:buClr>
              <a:buFont typeface="Wingdings" charset="2"/>
              <a:buChar char="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220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Non tutti i costi e i ricavi sostenuti o conseguiti, che hanno cioè avuto la movimentazione finanziaria, sono di competenza, ai fini della determinazione del reddito, del periodo stesso.</a:t>
            </a:r>
          </a:p>
          <a:p>
            <a:pPr marL="339725" indent="-339725" algn="just">
              <a:buClr>
                <a:srgbClr val="003399"/>
              </a:buClr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2200">
              <a:solidFill>
                <a:srgbClr val="003399"/>
              </a:solidFill>
              <a:latin typeface="Arial Narrow" pitchFamily="32" charset="0"/>
              <a:ea typeface="SimSun" charset="0"/>
              <a:cs typeface="SimSun" charset="0"/>
            </a:endParaRPr>
          </a:p>
          <a:p>
            <a:pPr marL="339725" indent="-339725" algn="just">
              <a:buClr>
                <a:srgbClr val="003399"/>
              </a:buClr>
              <a:buFont typeface="Wingdings" charset="2"/>
              <a:buChar char="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220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I fattori produttivi, a fecondità semplice o ripetuta, ancora utilizzabili per ottenere prodotti vendibili, cosi come i prodotti ottenuti ma non ancora venduti rappresentano alla fine di un </a:t>
            </a:r>
            <a:r>
              <a:rPr lang="it-IT" sz="220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periodo il complesso dei beni e delle utilità economiche</a:t>
            </a:r>
            <a:r>
              <a:rPr lang="it-IT" sz="220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 di cui l’impresa dispone </a:t>
            </a:r>
            <a:r>
              <a:rPr lang="it-IT" sz="220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per svolgere i processi produttivi di periodi futur</a:t>
            </a: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i</a:t>
            </a:r>
            <a:r>
              <a:rPr lang="it-IT">
                <a:solidFill>
                  <a:srgbClr val="003399"/>
                </a:solidFill>
                <a:ea typeface="SimSun" charset="0"/>
                <a:cs typeface="SimSun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934200" y="61722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4234EAD-9784-4960-B49F-69F2ED128D21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5288" y="0"/>
            <a:ext cx="87487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Esempio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484313"/>
            <a:ext cx="7648575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58888" y="2700338"/>
            <a:ext cx="6337300" cy="3752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Dove: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T1 </a:t>
            </a: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= termine primo periodo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T2</a:t>
            </a: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 = termine secondo periodo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 err="1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Tz</a:t>
            </a: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 = cessazione attività e restituzione capitale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Conferimento</a:t>
            </a: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 di capitale proprio in t0 = 1000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Nel periodo t1 </a:t>
            </a: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acquisto di fattori con pagamento in contanti:</a:t>
            </a:r>
          </a:p>
          <a:p>
            <a:pPr>
              <a:buClr>
                <a:srgbClr val="003399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Merce = 500</a:t>
            </a:r>
          </a:p>
          <a:p>
            <a:pPr>
              <a:buClr>
                <a:srgbClr val="003399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Altri fattori = 100</a:t>
            </a:r>
          </a:p>
          <a:p>
            <a:pPr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Nel periodo t2 </a:t>
            </a: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vendita merci con incasso in contanti</a:t>
            </a:r>
          </a:p>
          <a:p>
            <a:pPr>
              <a:buClr>
                <a:srgbClr val="003399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Vendite = 800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dirty="0">
              <a:solidFill>
                <a:srgbClr val="003399"/>
              </a:solidFill>
              <a:latin typeface="Arial Narrow" pitchFamily="32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60363" y="476672"/>
            <a:ext cx="8783637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Reddito e capitale nel primo periodo di vita dell'impresa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160588"/>
            <a:ext cx="7380287" cy="414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508125" y="346075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4800" y="304800"/>
            <a:ext cx="8839200" cy="1674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368300"/>
            <a:ext cx="8936038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 dirty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Reddito e capitale nel secondo periodo di vita dell'impresa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205038"/>
            <a:ext cx="7740650" cy="450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481</Words>
  <Application>Microsoft Macintosh PowerPoint</Application>
  <PresentationFormat>Presentazione su schermo (4:3)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Mimmo</dc:creator>
  <cp:lastModifiedBy>ewqr</cp:lastModifiedBy>
  <cp:revision>104</cp:revision>
  <cp:lastPrinted>1601-01-01T00:00:00Z</cp:lastPrinted>
  <dcterms:created xsi:type="dcterms:W3CDTF">1601-01-01T00:00:00Z</dcterms:created>
  <dcterms:modified xsi:type="dcterms:W3CDTF">2020-10-21T07:54:48Z</dcterms:modified>
</cp:coreProperties>
</file>