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82" r:id="rId4"/>
    <p:sldId id="283" r:id="rId5"/>
    <p:sldId id="284" r:id="rId6"/>
    <p:sldId id="265" r:id="rId7"/>
    <p:sldId id="259" r:id="rId8"/>
    <p:sldId id="266" r:id="rId9"/>
    <p:sldId id="260" r:id="rId10"/>
    <p:sldId id="261" r:id="rId11"/>
    <p:sldId id="262" r:id="rId12"/>
    <p:sldId id="264" r:id="rId13"/>
    <p:sldId id="268" r:id="rId14"/>
    <p:sldId id="269" r:id="rId15"/>
    <p:sldId id="267" r:id="rId16"/>
  </p:sldIdLst>
  <p:sldSz cx="9144000" cy="6858000" type="overhead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66"/>
    <a:srgbClr val="097719"/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2" d="100"/>
          <a:sy n="92" d="100"/>
        </p:scale>
        <p:origin x="-6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1" Type="http://schemas.openxmlformats.org/officeDocument/2006/relationships/slide" Target="slides/slide14.xml"/><Relationship Id="rId12" Type="http://schemas.openxmlformats.org/officeDocument/2006/relationships/slide" Target="slides/slide15.xml"/><Relationship Id="rId1" Type="http://schemas.openxmlformats.org/officeDocument/2006/relationships/slide" Target="slides/slide1.xml"/><Relationship Id="rId2" Type="http://schemas.openxmlformats.org/officeDocument/2006/relationships/slide" Target="slides/slide2.xml"/><Relationship Id="rId3" Type="http://schemas.openxmlformats.org/officeDocument/2006/relationships/slide" Target="slides/slide6.xml"/><Relationship Id="rId4" Type="http://schemas.openxmlformats.org/officeDocument/2006/relationships/slide" Target="slides/slide7.xml"/><Relationship Id="rId5" Type="http://schemas.openxmlformats.org/officeDocument/2006/relationships/slide" Target="slides/slide8.xml"/><Relationship Id="rId6" Type="http://schemas.openxmlformats.org/officeDocument/2006/relationships/slide" Target="slides/slide9.xml"/><Relationship Id="rId7" Type="http://schemas.openxmlformats.org/officeDocument/2006/relationships/slide" Target="slides/slide10.xml"/><Relationship Id="rId8" Type="http://schemas.openxmlformats.org/officeDocument/2006/relationships/slide" Target="slides/slide11.xml"/><Relationship Id="rId9" Type="http://schemas.openxmlformats.org/officeDocument/2006/relationships/slide" Target="slides/slide12.xml"/><Relationship Id="rId10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r>
              <a:rPr lang="it-IT"/>
              <a:t>lezione 1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93020F8C-94EE-44A1-BFBB-0ADF94060FA6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9092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B0B68C8-5E33-4572-88A7-F3D88A908341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35625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B6161A-8482-4B0A-AC38-381794A5BCC6}" type="slidenum">
              <a:rPr lang="it-IT" smtClean="0">
                <a:latin typeface="Times New Roman" pitchFamily="18" charset="0"/>
              </a:rPr>
              <a:pPr/>
              <a:t>1</a:t>
            </a:fld>
            <a:endParaRPr lang="it-IT" smtClean="0">
              <a:latin typeface="Times New Roman" pitchFamily="18" charset="0"/>
            </a:endParaRPr>
          </a:p>
        </p:txBody>
      </p:sp>
      <p:sp>
        <p:nvSpPr>
          <p:cNvPr id="2150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7FAD6E-7A3A-4D65-A5A9-42919D66C429}" type="slidenum">
              <a:rPr lang="it-IT" smtClean="0">
                <a:latin typeface="Times New Roman" pitchFamily="18" charset="0"/>
              </a:rPr>
              <a:pPr/>
              <a:t>2</a:t>
            </a:fld>
            <a:endParaRPr lang="it-IT" smtClean="0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71D76B-BEBC-428B-8982-EB79DDE5F5FC}" type="slidenum">
              <a:rPr lang="it-IT" smtClean="0">
                <a:latin typeface="Times New Roman" pitchFamily="18" charset="0"/>
              </a:rPr>
              <a:pPr/>
              <a:t>7</a:t>
            </a:fld>
            <a:endParaRPr lang="it-IT" smtClean="0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17125C-ECBA-4C7C-B14F-247BEFD30E93}" type="slidenum">
              <a:rPr lang="it-IT" smtClean="0">
                <a:latin typeface="Times New Roman" pitchFamily="18" charset="0"/>
              </a:rPr>
              <a:pPr/>
              <a:t>9</a:t>
            </a:fld>
            <a:endParaRPr lang="it-IT" smtClean="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A10210-A282-4306-A266-CE1FA842861E}" type="slidenum">
              <a:rPr lang="it-IT" smtClean="0">
                <a:latin typeface="Times New Roman" pitchFamily="18" charset="0"/>
              </a:rPr>
              <a:pPr/>
              <a:t>10</a:t>
            </a:fld>
            <a:endParaRPr lang="it-IT" smtClean="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1A822E-AE1F-45A0-A546-9915A2382B11}" type="slidenum">
              <a:rPr lang="it-IT" smtClean="0">
                <a:latin typeface="Times New Roman" pitchFamily="18" charset="0"/>
              </a:rPr>
              <a:pPr/>
              <a:t>11</a:t>
            </a:fld>
            <a:endParaRPr lang="it-IT" smtClean="0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3693CE-80C5-4F2D-B6E4-314D6EB35249}" type="slidenum">
              <a:rPr lang="it-IT" smtClean="0">
                <a:latin typeface="Times New Roman" pitchFamily="18" charset="0"/>
              </a:rPr>
              <a:pPr/>
              <a:t>12</a:t>
            </a:fld>
            <a:endParaRPr lang="it-IT" smtClean="0">
              <a:latin typeface="Times New Roman" pitchFamily="18" charset="0"/>
            </a:endParaRPr>
          </a:p>
        </p:txBody>
      </p:sp>
      <p:sp>
        <p:nvSpPr>
          <p:cNvPr id="27651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D4259B-CCDA-46F1-8F89-B264E3404763}" type="datetime1">
              <a:rPr lang="it-IT" smtClean="0"/>
              <a:pPr>
                <a:defRPr/>
              </a:pPr>
              <a:t>04/11/21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9F712-7E3A-48CB-AD5A-9AA5D0269657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C152CB-7FA1-4F09-BF4F-987887A63D0D}" type="datetime1">
              <a:rPr lang="it-IT" smtClean="0"/>
              <a:pPr>
                <a:defRPr/>
              </a:pPr>
              <a:t>04/11/21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0967F5-5F1F-43CA-9F18-69B294B08558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DA55C5-37DE-4487-9118-AE8631F56106}" type="datetime1">
              <a:rPr lang="it-IT" smtClean="0"/>
              <a:pPr>
                <a:defRPr/>
              </a:pPr>
              <a:t>04/11/21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B00B6-A710-476A-961C-6EA3E5968A3A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25BEE4-7730-4467-893B-95C20579DF4B}" type="datetime1">
              <a:rPr lang="it-IT" smtClean="0"/>
              <a:pPr>
                <a:defRPr/>
              </a:pPr>
              <a:t>04/11/21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51E1CE-5AE8-4D39-A034-A32EB9372CCB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21D2AC-99F3-4601-9E99-A05EE5B3F16C}" type="datetime1">
              <a:rPr lang="it-IT" smtClean="0"/>
              <a:pPr>
                <a:defRPr/>
              </a:pPr>
              <a:t>04/11/21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85176A-4D90-4752-8501-8414673A1CC8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CBEBF5-4B90-46C8-B1A0-0231646C4158}" type="datetime1">
              <a:rPr lang="it-IT" smtClean="0"/>
              <a:pPr>
                <a:defRPr/>
              </a:pPr>
              <a:t>04/11/21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8FDEA-DC76-4605-BD45-BFA765B9C076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558248-ABA8-4D88-9F15-1B19C6EBB39B}" type="datetime1">
              <a:rPr lang="it-IT" smtClean="0"/>
              <a:pPr>
                <a:defRPr/>
              </a:pPr>
              <a:t>04/11/21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77C18-F33E-4791-8B20-CFB6308578D3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360A11-C731-4E6F-8753-A0D05DD33E30}" type="datetime1">
              <a:rPr lang="it-IT" smtClean="0"/>
              <a:pPr>
                <a:defRPr/>
              </a:pPr>
              <a:t>04/11/21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BCE81-93C5-411C-8C9A-42619B0F50EB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AAFD98-A856-41B7-B374-17DD106F561B}" type="datetime1">
              <a:rPr lang="it-IT" smtClean="0"/>
              <a:pPr>
                <a:defRPr/>
              </a:pPr>
              <a:t>04/11/21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DA5794-B162-43CB-9EA6-C4B350AAE348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3D30D0-08E1-4BDB-9545-8FA04EC5175D}" type="datetime1">
              <a:rPr lang="it-IT" smtClean="0"/>
              <a:pPr>
                <a:defRPr/>
              </a:pPr>
              <a:t>04/11/21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B00E89-9224-486C-BB50-E0FB6D8C13F5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45F117-A50D-4B13-A88F-61A0FD102902}" type="datetime1">
              <a:rPr lang="it-IT" smtClean="0"/>
              <a:pPr>
                <a:defRPr/>
              </a:pPr>
              <a:t>04/11/21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97B3E-40FB-49F8-BBED-F090DE73EA5D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785578-8DD6-4D3E-A90B-8DAFEB8F0133}" type="datetime1">
              <a:rPr lang="it-IT" smtClean="0"/>
              <a:pPr>
                <a:defRPr/>
              </a:pPr>
              <a:t>04/11/21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 smtClean="0"/>
              <a:t>università Parthenope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596F14E-EE34-47EF-B5BD-5EDF7236D3EA}" type="slidenum">
              <a:rPr lang="it-IT" smtClean="0"/>
              <a:pPr>
                <a:defRPr/>
              </a:pPr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t-IT" dirty="0" smtClean="0"/>
              <a:t>Obiettivi</a:t>
            </a:r>
            <a:r>
              <a:rPr lang="it-IT" sz="3200" dirty="0" smtClean="0">
                <a:solidFill>
                  <a:srgbClr val="000000"/>
                </a:solidFill>
                <a:latin typeface="Arial" charset="0"/>
                <a:ea typeface="MS Gothic" pitchFamily="49" charset="-128"/>
              </a:rPr>
              <a:t/>
            </a:r>
            <a:br>
              <a:rPr lang="it-IT" sz="3200" dirty="0" smtClean="0">
                <a:solidFill>
                  <a:srgbClr val="000000"/>
                </a:solidFill>
                <a:latin typeface="Arial" charset="0"/>
                <a:ea typeface="MS Gothic" pitchFamily="49" charset="-128"/>
              </a:rPr>
            </a:br>
            <a:endParaRPr lang="it-IT" sz="3200" dirty="0" smtClean="0">
              <a:solidFill>
                <a:srgbClr val="000000"/>
              </a:solidFill>
              <a:latin typeface="Arial" charset="0"/>
              <a:ea typeface="MS Gothic" pitchFamily="49" charset="-128"/>
            </a:endParaRPr>
          </a:p>
        </p:txBody>
      </p:sp>
      <p:sp>
        <p:nvSpPr>
          <p:cNvPr id="5126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z="3200" smtClean="0"/>
              <a:t>I fattori della produzione: tipologie e classificazioni</a:t>
            </a:r>
          </a:p>
          <a:p>
            <a:pPr eaLnBrk="1" hangingPunct="1">
              <a:buFont typeface="Wingdings" pitchFamily="2" charset="2"/>
              <a:buNone/>
            </a:pPr>
            <a:endParaRPr lang="it-IT" sz="3200" smtClean="0"/>
          </a:p>
          <a:p>
            <a:pPr eaLnBrk="1" hangingPunct="1"/>
            <a:r>
              <a:rPr lang="it-IT" sz="3200" smtClean="0"/>
              <a:t>Il fenomeno dell’obsolescenza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E7B02-3FA3-4E84-8762-B19A30059AA0}" type="slidenum">
              <a:rPr lang="it-IT"/>
              <a:pPr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6"/>
          <p:cNvSpPr>
            <a:spLocks noGrp="1" noChangeArrowheads="1"/>
          </p:cNvSpPr>
          <p:nvPr>
            <p:ph type="title"/>
          </p:nvPr>
        </p:nvSpPr>
        <p:spPr>
          <a:xfrm>
            <a:off x="1042988" y="152400"/>
            <a:ext cx="7872412" cy="1600200"/>
          </a:xfrm>
        </p:spPr>
        <p:txBody>
          <a:bodyPr/>
          <a:lstStyle/>
          <a:p>
            <a:pPr algn="ctr" eaLnBrk="1" hangingPunct="1"/>
            <a:r>
              <a:rPr lang="it-IT" smtClean="0"/>
              <a:t>L’obsolescenza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62F3A-0F40-418C-9DF4-78C4D6A2FDCC}" type="slidenum">
              <a:rPr lang="it-IT"/>
              <a:pPr>
                <a:defRPr/>
              </a:pPr>
              <a:t>10</a:t>
            </a:fld>
            <a:endParaRPr lang="it-IT"/>
          </a:p>
        </p:txBody>
      </p:sp>
      <p:sp>
        <p:nvSpPr>
          <p:cNvPr id="14342" name="Rectangle 8"/>
          <p:cNvSpPr>
            <a:spLocks noChangeArrowheads="1"/>
          </p:cNvSpPr>
          <p:nvPr/>
        </p:nvSpPr>
        <p:spPr bwMode="auto">
          <a:xfrm>
            <a:off x="3352800" y="1600200"/>
            <a:ext cx="237172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>
                <a:solidFill>
                  <a:schemeClr val="bg2"/>
                </a:solidFill>
                <a:latin typeface="Arial Narrow" pitchFamily="34" charset="0"/>
              </a:rPr>
              <a:t>Condizione di </a:t>
            </a:r>
          </a:p>
          <a:p>
            <a:pPr algn="ctr"/>
            <a:r>
              <a:rPr lang="it-IT">
                <a:solidFill>
                  <a:schemeClr val="bg2"/>
                </a:solidFill>
                <a:latin typeface="Arial Narrow" pitchFamily="34" charset="0"/>
              </a:rPr>
              <a:t>natura economica</a:t>
            </a:r>
          </a:p>
        </p:txBody>
      </p:sp>
      <p:sp>
        <p:nvSpPr>
          <p:cNvPr id="14343" name="Text Box 22"/>
          <p:cNvSpPr txBox="1">
            <a:spLocks noChangeArrowheads="1"/>
          </p:cNvSpPr>
          <p:nvPr/>
        </p:nvSpPr>
        <p:spPr bwMode="auto">
          <a:xfrm>
            <a:off x="1524000" y="3200400"/>
            <a:ext cx="1814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FF0000"/>
                </a:solidFill>
                <a:latin typeface="Arial Narrow" pitchFamily="34" charset="0"/>
              </a:rPr>
              <a:t>Delle strutture </a:t>
            </a:r>
          </a:p>
          <a:p>
            <a:r>
              <a:rPr lang="it-IT">
                <a:solidFill>
                  <a:srgbClr val="FF0000"/>
                </a:solidFill>
                <a:latin typeface="Arial Narrow" pitchFamily="34" charset="0"/>
              </a:rPr>
              <a:t>operative</a:t>
            </a:r>
          </a:p>
        </p:txBody>
      </p:sp>
      <p:sp>
        <p:nvSpPr>
          <p:cNvPr id="14344" name="AutoShape 23"/>
          <p:cNvSpPr>
            <a:spLocks noChangeArrowheads="1"/>
          </p:cNvSpPr>
          <p:nvPr/>
        </p:nvSpPr>
        <p:spPr bwMode="auto">
          <a:xfrm>
            <a:off x="381000" y="3352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45" name="Line 24"/>
          <p:cNvSpPr>
            <a:spLocks noChangeShapeType="1"/>
          </p:cNvSpPr>
          <p:nvPr/>
        </p:nvSpPr>
        <p:spPr bwMode="auto">
          <a:xfrm>
            <a:off x="3276600" y="3733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4346" name="Text Box 25"/>
          <p:cNvSpPr txBox="1">
            <a:spLocks noChangeArrowheads="1"/>
          </p:cNvSpPr>
          <p:nvPr/>
        </p:nvSpPr>
        <p:spPr bwMode="auto">
          <a:xfrm>
            <a:off x="4140200" y="3165475"/>
            <a:ext cx="5003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dirty="0">
                <a:latin typeface="Arial Narrow" pitchFamily="34" charset="0"/>
              </a:rPr>
              <a:t>Gap tecnologico: quando c’è contemporaneamente</a:t>
            </a:r>
          </a:p>
          <a:p>
            <a:pPr>
              <a:buFontTx/>
              <a:buChar char="•"/>
            </a:pPr>
            <a:r>
              <a:rPr lang="it-IT" sz="2000" dirty="0">
                <a:latin typeface="Arial Narrow" pitchFamily="34" charset="0"/>
              </a:rPr>
              <a:t> Superamento da sistemi di migliore qualità</a:t>
            </a:r>
          </a:p>
          <a:p>
            <a:pPr>
              <a:buFontTx/>
              <a:buChar char="•"/>
            </a:pPr>
            <a:r>
              <a:rPr lang="it-IT" sz="2000" dirty="0">
                <a:latin typeface="Arial Narrow" pitchFamily="34" charset="0"/>
              </a:rPr>
              <a:t> Adozione da parte di altre imprese, divenute grazie a ciò più competitive</a:t>
            </a:r>
          </a:p>
        </p:txBody>
      </p:sp>
      <p:sp>
        <p:nvSpPr>
          <p:cNvPr id="14347" name="AutoShape 26"/>
          <p:cNvSpPr>
            <a:spLocks noChangeArrowheads="1"/>
          </p:cNvSpPr>
          <p:nvPr/>
        </p:nvSpPr>
        <p:spPr bwMode="auto">
          <a:xfrm>
            <a:off x="381000" y="5181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48" name="Rectangle 27"/>
          <p:cNvSpPr>
            <a:spLocks noChangeArrowheads="1"/>
          </p:cNvSpPr>
          <p:nvPr/>
        </p:nvSpPr>
        <p:spPr bwMode="auto">
          <a:xfrm>
            <a:off x="1524000" y="4953000"/>
            <a:ext cx="1752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FF0000"/>
                </a:solidFill>
                <a:latin typeface="Arial Narrow" pitchFamily="34" charset="0"/>
              </a:rPr>
              <a:t>Delle strutture organizzative </a:t>
            </a:r>
          </a:p>
        </p:txBody>
      </p:sp>
      <p:sp>
        <p:nvSpPr>
          <p:cNvPr id="14349" name="Line 28"/>
          <p:cNvSpPr>
            <a:spLocks noChangeShapeType="1"/>
          </p:cNvSpPr>
          <p:nvPr/>
        </p:nvSpPr>
        <p:spPr bwMode="auto">
          <a:xfrm>
            <a:off x="3352800" y="5410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4350" name="Text Box 29"/>
          <p:cNvSpPr txBox="1">
            <a:spLocks noChangeArrowheads="1"/>
          </p:cNvSpPr>
          <p:nvPr/>
        </p:nvSpPr>
        <p:spPr bwMode="auto">
          <a:xfrm>
            <a:off x="4419600" y="5146675"/>
            <a:ext cx="434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dirty="0">
                <a:latin typeface="Arial Narrow" pitchFamily="34" charset="0"/>
              </a:rPr>
              <a:t>Divenute inidonee in relazione ad un ambiente ad elevata complessità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6"/>
          <p:cNvSpPr>
            <a:spLocks noGrp="1" noChangeArrowheads="1"/>
          </p:cNvSpPr>
          <p:nvPr>
            <p:ph type="title"/>
          </p:nvPr>
        </p:nvSpPr>
        <p:spPr>
          <a:xfrm>
            <a:off x="827088" y="152400"/>
            <a:ext cx="8088312" cy="1600200"/>
          </a:xfrm>
        </p:spPr>
        <p:txBody>
          <a:bodyPr/>
          <a:lstStyle/>
          <a:p>
            <a:pPr algn="ctr" eaLnBrk="1" hangingPunct="1"/>
            <a:r>
              <a:rPr lang="it-IT" smtClean="0"/>
              <a:t>Obsolescenza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3E8054-C5C7-4A99-841D-00F163AB0694}" type="slidenum">
              <a:rPr lang="it-IT"/>
              <a:pPr>
                <a:defRPr/>
              </a:pPr>
              <a:t>11</a:t>
            </a:fld>
            <a:endParaRPr lang="it-IT"/>
          </a:p>
        </p:txBody>
      </p:sp>
      <p:sp>
        <p:nvSpPr>
          <p:cNvPr id="15366" name="CasellaDiTesto 11"/>
          <p:cNvSpPr txBox="1">
            <a:spLocks noChangeArrowheads="1"/>
          </p:cNvSpPr>
          <p:nvPr/>
        </p:nvSpPr>
        <p:spPr bwMode="auto">
          <a:xfrm>
            <a:off x="3581400" y="4419600"/>
            <a:ext cx="5181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Arial Narrow" pitchFamily="34" charset="0"/>
                <a:cs typeface="Times New Roman" pitchFamily="18" charset="0"/>
              </a:rPr>
              <a:t>all’aumentare del tasso d’innovazione diminuisce la vita utile dei prodotti</a:t>
            </a:r>
          </a:p>
        </p:txBody>
      </p:sp>
      <p:sp>
        <p:nvSpPr>
          <p:cNvPr id="15367" name="AutoShape 11"/>
          <p:cNvSpPr>
            <a:spLocks noChangeArrowheads="1"/>
          </p:cNvSpPr>
          <p:nvPr/>
        </p:nvSpPr>
        <p:spPr bwMode="auto">
          <a:xfrm>
            <a:off x="533400" y="2209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1600200" y="21336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>
                <a:solidFill>
                  <a:srgbClr val="FF0000"/>
                </a:solidFill>
                <a:latin typeface="Arial Narrow" pitchFamily="34" charset="0"/>
              </a:rPr>
              <a:t>Dei prodotti</a:t>
            </a:r>
          </a:p>
        </p:txBody>
      </p:sp>
      <p:sp>
        <p:nvSpPr>
          <p:cNvPr id="15369" name="Line 13"/>
          <p:cNvSpPr>
            <a:spLocks noChangeShapeType="1"/>
          </p:cNvSpPr>
          <p:nvPr/>
        </p:nvSpPr>
        <p:spPr bwMode="auto">
          <a:xfrm>
            <a:off x="3352800" y="2438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5370" name="Text Box 14"/>
          <p:cNvSpPr txBox="1">
            <a:spLocks noChangeArrowheads="1"/>
          </p:cNvSpPr>
          <p:nvPr/>
        </p:nvSpPr>
        <p:spPr bwMode="auto">
          <a:xfrm>
            <a:off x="4572000" y="2209800"/>
            <a:ext cx="3505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dirty="0">
                <a:latin typeface="Arial Narrow" pitchFamily="34" charset="0"/>
              </a:rPr>
              <a:t>Perdita dell’</a:t>
            </a:r>
            <a:r>
              <a:rPr lang="it-IT" dirty="0" err="1">
                <a:latin typeface="Arial Narrow" pitchFamily="34" charset="0"/>
              </a:rPr>
              <a:t>attrattività</a:t>
            </a:r>
            <a:r>
              <a:rPr lang="it-IT" dirty="0">
                <a:latin typeface="Arial Narrow" pitchFamily="34" charset="0"/>
              </a:rPr>
              <a:t> sui mercati di sbocco</a:t>
            </a:r>
          </a:p>
        </p:txBody>
      </p:sp>
      <p:sp>
        <p:nvSpPr>
          <p:cNvPr id="15371" name="Line 15"/>
          <p:cNvSpPr>
            <a:spLocks noChangeShapeType="1"/>
          </p:cNvSpPr>
          <p:nvPr/>
        </p:nvSpPr>
        <p:spPr bwMode="auto">
          <a:xfrm>
            <a:off x="5638800" y="3200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5372" name="Text Box 16"/>
          <p:cNvSpPr txBox="1">
            <a:spLocks noChangeArrowheads="1"/>
          </p:cNvSpPr>
          <p:nvPr/>
        </p:nvSpPr>
        <p:spPr bwMode="auto">
          <a:xfrm>
            <a:off x="3717925" y="4689475"/>
            <a:ext cx="451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 eaLnBrk="1" hangingPunct="1"/>
            <a:r>
              <a:rPr lang="it-IT" smtClean="0">
                <a:solidFill>
                  <a:srgbClr val="336699"/>
                </a:solidFill>
              </a:rPr>
              <a:t>Obsolescenza economica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A3E5D-8DA1-4AEC-BFEB-383FBD685CDD}" type="slidenum">
              <a:rPr lang="it-IT"/>
              <a:pPr>
                <a:defRPr/>
              </a:pPr>
              <a:t>12</a:t>
            </a:fld>
            <a:endParaRPr lang="it-IT"/>
          </a:p>
        </p:txBody>
      </p:sp>
      <p:sp>
        <p:nvSpPr>
          <p:cNvPr id="16390" name="Text Box 10"/>
          <p:cNvSpPr txBox="1">
            <a:spLocks noChangeArrowheads="1"/>
          </p:cNvSpPr>
          <p:nvPr/>
        </p:nvSpPr>
        <p:spPr bwMode="auto">
          <a:xfrm>
            <a:off x="3276600" y="3505200"/>
            <a:ext cx="5867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7F"/>
                </a:solidFill>
                <a:ea typeface="MS Gothic" pitchFamily="49" charset="-128"/>
                <a:sym typeface="Wingdings" pitchFamily="2" charset="2"/>
              </a:rPr>
              <a:t>	</a:t>
            </a:r>
            <a:endParaRPr lang="it-IT" sz="2000">
              <a:solidFill>
                <a:srgbClr val="FF0066"/>
              </a:solidFill>
              <a:ea typeface="MS Gothic" pitchFamily="49" charset="-128"/>
            </a:endParaRPr>
          </a:p>
          <a:p>
            <a:endParaRPr lang="it-IT" sz="2000"/>
          </a:p>
        </p:txBody>
      </p:sp>
      <p:sp>
        <p:nvSpPr>
          <p:cNvPr id="16391" name="Rectangle 11"/>
          <p:cNvSpPr>
            <a:spLocks noChangeArrowheads="1"/>
          </p:cNvSpPr>
          <p:nvPr/>
        </p:nvSpPr>
        <p:spPr bwMode="auto">
          <a:xfrm>
            <a:off x="1828800" y="1752600"/>
            <a:ext cx="6919913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solidFill>
                  <a:srgbClr val="003399"/>
                </a:solidFill>
                <a:latin typeface="Arial Narrow" pitchFamily="34" charset="0"/>
              </a:rPr>
              <a:t>può colpire direttamente impianti, software, brevetti, ecc., rendendo tali fattori inidonei, ossia superati in contenuto tecnologico e performance da altri fattori più progrediti posti in uso da imprese concorrenti.</a:t>
            </a:r>
          </a:p>
          <a:p>
            <a:pPr>
              <a:spcBef>
                <a:spcPct val="50000"/>
              </a:spcBef>
            </a:pPr>
            <a:r>
              <a:rPr lang="it-IT">
                <a:solidFill>
                  <a:srgbClr val="003399"/>
                </a:solidFill>
                <a:latin typeface="Arial Narrow" pitchFamily="34" charset="0"/>
              </a:rPr>
              <a:t>può colpire direttamente le strutture organizzative o i prodotti e riversarsi su tutti i fattori produttivi coinvolti nei processi, sempre che tali fattori non siano dotati di flessibilità di utilizzo</a:t>
            </a:r>
          </a:p>
        </p:txBody>
      </p:sp>
      <p:sp>
        <p:nvSpPr>
          <p:cNvPr id="16392" name="AutoShape 15"/>
          <p:cNvSpPr>
            <a:spLocks noChangeArrowheads="1"/>
          </p:cNvSpPr>
          <p:nvPr/>
        </p:nvSpPr>
        <p:spPr bwMode="auto">
          <a:xfrm>
            <a:off x="533400" y="1752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393" name="AutoShape 16"/>
          <p:cNvSpPr>
            <a:spLocks noChangeArrowheads="1"/>
          </p:cNvSpPr>
          <p:nvPr/>
        </p:nvSpPr>
        <p:spPr bwMode="auto">
          <a:xfrm>
            <a:off x="533400" y="34290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81000" y="228600"/>
            <a:ext cx="845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4400" b="1">
                <a:solidFill>
                  <a:srgbClr val="336699"/>
                </a:solidFill>
                <a:latin typeface="Arial Narrow" pitchFamily="34" charset="0"/>
              </a:rPr>
              <a:t>Produzione stendardizzata e flessibile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990600"/>
            <a:ext cx="82296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 b="1" dirty="0"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it-IT" sz="3200" b="1" dirty="0">
                <a:latin typeface="Arial Narrow" pitchFamily="34" charset="0"/>
              </a:rPr>
              <a:t>Produzione standardizzata</a:t>
            </a:r>
          </a:p>
          <a:p>
            <a:pPr>
              <a:spcBef>
                <a:spcPct val="50000"/>
              </a:spcBef>
            </a:pPr>
            <a:endParaRPr lang="it-IT" sz="3200" b="1" dirty="0">
              <a:latin typeface="Arial Narrow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it-IT" dirty="0">
                <a:latin typeface="Arial Narrow" pitchFamily="34" charset="0"/>
              </a:rPr>
              <a:t>serie di prodotti con uguali caratteristiche</a:t>
            </a:r>
          </a:p>
          <a:p>
            <a:pPr algn="ctr">
              <a:spcBef>
                <a:spcPct val="50000"/>
              </a:spcBef>
            </a:pPr>
            <a:r>
              <a:rPr lang="it-IT" sz="3200" b="1" dirty="0">
                <a:latin typeface="Arial Narrow" pitchFamily="34" charset="0"/>
              </a:rPr>
              <a:t>Produzione flessibile</a:t>
            </a:r>
          </a:p>
          <a:p>
            <a:pPr algn="ctr">
              <a:spcBef>
                <a:spcPct val="50000"/>
              </a:spcBef>
            </a:pPr>
            <a:endParaRPr lang="it-IT" dirty="0">
              <a:latin typeface="Arial Narrow" pitchFamily="34" charset="0"/>
            </a:endParaRPr>
          </a:p>
          <a:p>
            <a:pPr algn="ctr">
              <a:spcBef>
                <a:spcPct val="50000"/>
              </a:spcBef>
            </a:pPr>
            <a:endParaRPr lang="it-IT" dirty="0">
              <a:latin typeface="Arial Narrow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it-IT" dirty="0">
                <a:latin typeface="Arial Narrow" pitchFamily="34" charset="0"/>
              </a:rPr>
              <a:t>prodotti differenziati in relazione alle richieste della clientela</a:t>
            </a:r>
          </a:p>
        </p:txBody>
      </p:sp>
      <p:sp>
        <p:nvSpPr>
          <p:cNvPr id="17412" name="Text Box 15"/>
          <p:cNvSpPr txBox="1">
            <a:spLocks noChangeArrowheads="1"/>
          </p:cNvSpPr>
          <p:nvPr/>
        </p:nvSpPr>
        <p:spPr bwMode="auto">
          <a:xfrm>
            <a:off x="1736725" y="5832475"/>
            <a:ext cx="245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7413" name="AutoShape 18"/>
          <p:cNvSpPr>
            <a:spLocks noChangeArrowheads="1"/>
          </p:cNvSpPr>
          <p:nvPr/>
        </p:nvSpPr>
        <p:spPr bwMode="auto">
          <a:xfrm>
            <a:off x="4572000" y="21336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t-IT"/>
          </a:p>
        </p:txBody>
      </p:sp>
      <p:sp>
        <p:nvSpPr>
          <p:cNvPr id="17414" name="AutoShape 19"/>
          <p:cNvSpPr>
            <a:spLocks noChangeArrowheads="1"/>
          </p:cNvSpPr>
          <p:nvPr/>
        </p:nvSpPr>
        <p:spPr bwMode="auto">
          <a:xfrm>
            <a:off x="4495800" y="43434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77863" y="152400"/>
            <a:ext cx="77898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4400" b="1">
                <a:solidFill>
                  <a:srgbClr val="336699"/>
                </a:solidFill>
                <a:latin typeface="Arial Narrow" pitchFamily="34" charset="0"/>
              </a:rPr>
              <a:t>Possibili equivoci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57200" y="1981200"/>
            <a:ext cx="80772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dirty="0">
                <a:latin typeface="Arial Narrow" pitchFamily="34" charset="0"/>
              </a:rPr>
              <a:t>• un bene tecnologicamente superato è sempre</a:t>
            </a:r>
          </a:p>
          <a:p>
            <a:pPr algn="ctr">
              <a:spcBef>
                <a:spcPct val="50000"/>
              </a:spcBef>
            </a:pPr>
            <a:r>
              <a:rPr lang="it-IT" dirty="0">
                <a:latin typeface="Arial Narrow" pitchFamily="34" charset="0"/>
              </a:rPr>
              <a:t>obsoleto? </a:t>
            </a:r>
          </a:p>
          <a:p>
            <a:pPr algn="ctr">
              <a:spcBef>
                <a:spcPct val="50000"/>
              </a:spcBef>
            </a:pPr>
            <a:r>
              <a:rPr lang="it-IT" b="1" dirty="0">
                <a:latin typeface="Arial Narrow" pitchFamily="34" charset="0"/>
              </a:rPr>
              <a:t>NO!</a:t>
            </a:r>
          </a:p>
          <a:p>
            <a:pPr algn="ctr">
              <a:spcBef>
                <a:spcPct val="50000"/>
              </a:spcBef>
            </a:pPr>
            <a:r>
              <a:rPr lang="it-IT" dirty="0">
                <a:latin typeface="Arial Narrow" pitchFamily="34" charset="0"/>
              </a:rPr>
              <a:t>• se il personale della nostra azienda non si</a:t>
            </a:r>
          </a:p>
          <a:p>
            <a:pPr algn="ctr">
              <a:spcBef>
                <a:spcPct val="50000"/>
              </a:spcBef>
            </a:pPr>
            <a:r>
              <a:rPr lang="it-IT" dirty="0">
                <a:latin typeface="Arial Narrow" pitchFamily="34" charset="0"/>
              </a:rPr>
              <a:t>aggiorna può diventare obsoleto? </a:t>
            </a:r>
          </a:p>
          <a:p>
            <a:pPr algn="ctr">
              <a:spcBef>
                <a:spcPct val="50000"/>
              </a:spcBef>
            </a:pPr>
            <a:r>
              <a:rPr lang="it-IT" b="1" dirty="0">
                <a:latin typeface="Arial Narrow" pitchFamily="34" charset="0"/>
              </a:rPr>
              <a:t>SI!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6019800" cy="1600200"/>
          </a:xfrm>
        </p:spPr>
        <p:txBody>
          <a:bodyPr/>
          <a:lstStyle/>
          <a:p>
            <a:pPr algn="ctr" eaLnBrk="1" hangingPunct="1"/>
            <a:r>
              <a:rPr lang="it-IT" smtClean="0"/>
              <a:t>Possibili domande di esame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628800"/>
            <a:ext cx="8112224" cy="41148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endParaRPr lang="it-IT" sz="2800" dirty="0" smtClean="0"/>
          </a:p>
          <a:p>
            <a:pPr eaLnBrk="1" hangingPunct="1"/>
            <a:r>
              <a:rPr lang="it-IT" sz="2800" dirty="0" smtClean="0"/>
              <a:t> I fattori della produzione, caratteristiche e classificazioni</a:t>
            </a:r>
          </a:p>
          <a:p>
            <a:pPr eaLnBrk="1" hangingPunct="1"/>
            <a:r>
              <a:rPr lang="it-IT" sz="2800" dirty="0" smtClean="0"/>
              <a:t>Le modalità di recupero della ricchezza investita nell’acquisto delle diverse tipologie di fattori </a:t>
            </a:r>
            <a:r>
              <a:rPr lang="it-IT" sz="2800" dirty="0" smtClean="0"/>
              <a:t>produttivi</a:t>
            </a:r>
          </a:p>
          <a:p>
            <a:pPr eaLnBrk="1" hangingPunct="1"/>
            <a:r>
              <a:rPr lang="it-IT" sz="2800" dirty="0" smtClean="0"/>
              <a:t>Il rischio di </a:t>
            </a:r>
            <a:r>
              <a:rPr lang="it-IT" sz="2800" smtClean="0"/>
              <a:t>mancata remunerazione</a:t>
            </a:r>
            <a:endParaRPr lang="it-IT" sz="2800" dirty="0" smtClean="0"/>
          </a:p>
          <a:p>
            <a:pPr eaLnBrk="1" hangingPunct="1"/>
            <a:r>
              <a:rPr lang="it-IT" sz="2800" dirty="0" smtClean="0"/>
              <a:t>Il fenomeno dell’obsolescenza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C81E4D-1503-430B-A67E-4924DA58B5B7}" type="slidenum">
              <a:rPr lang="it-IT"/>
              <a:pPr>
                <a:defRPr/>
              </a:pPr>
              <a:t>15</a:t>
            </a:fld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6"/>
          <p:cNvSpPr>
            <a:spLocks noGrp="1" noChangeArrowheads="1"/>
          </p:cNvSpPr>
          <p:nvPr>
            <p:ph type="title"/>
          </p:nvPr>
        </p:nvSpPr>
        <p:spPr>
          <a:xfrm>
            <a:off x="827088" y="152400"/>
            <a:ext cx="8088312" cy="1600200"/>
          </a:xfrm>
        </p:spPr>
        <p:txBody>
          <a:bodyPr/>
          <a:lstStyle/>
          <a:p>
            <a:pPr algn="ctr" eaLnBrk="1" hangingPunct="1"/>
            <a:r>
              <a:rPr lang="it-IT" smtClean="0"/>
              <a:t>La produzione economica</a:t>
            </a:r>
          </a:p>
        </p:txBody>
      </p:sp>
      <p:sp>
        <p:nvSpPr>
          <p:cNvPr id="13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8CC366-F7E7-4F5D-A266-3A8B1AA55795}" type="slidenum">
              <a:rPr lang="it-IT"/>
              <a:pPr>
                <a:defRPr/>
              </a:pPr>
              <a:t>2</a:t>
            </a:fld>
            <a:endParaRPr lang="it-IT" dirty="0"/>
          </a:p>
        </p:txBody>
      </p:sp>
      <p:sp>
        <p:nvSpPr>
          <p:cNvPr id="6150" name="Rectangle 12"/>
          <p:cNvSpPr>
            <a:spLocks noChangeArrowheads="1"/>
          </p:cNvSpPr>
          <p:nvPr/>
        </p:nvSpPr>
        <p:spPr bwMode="auto">
          <a:xfrm>
            <a:off x="1676400" y="1341438"/>
            <a:ext cx="6019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>
                <a:solidFill>
                  <a:srgbClr val="00007F"/>
                </a:solidFill>
                <a:latin typeface="Arial Narrow" pitchFamily="34" charset="0"/>
                <a:ea typeface="MS Gothic" pitchFamily="49" charset="-128"/>
              </a:rPr>
              <a:t>Elementi fondanti che rendono possibile alle aziende</a:t>
            </a:r>
          </a:p>
          <a:p>
            <a:pPr algn="ctr"/>
            <a:r>
              <a:rPr lang="it-IT" sz="2000">
                <a:solidFill>
                  <a:srgbClr val="00007F"/>
                </a:solidFill>
                <a:latin typeface="Arial Narrow" pitchFamily="34" charset="0"/>
                <a:ea typeface="MS Gothic" pitchFamily="49" charset="-128"/>
              </a:rPr>
              <a:t> la realizzazione della produzione dei beni o servizi.</a:t>
            </a:r>
          </a:p>
        </p:txBody>
      </p:sp>
      <p:sp>
        <p:nvSpPr>
          <p:cNvPr id="6151" name="Rectangle 13"/>
          <p:cNvSpPr>
            <a:spLocks noChangeArrowheads="1"/>
          </p:cNvSpPr>
          <p:nvPr/>
        </p:nvSpPr>
        <p:spPr bwMode="auto">
          <a:xfrm>
            <a:off x="1600200" y="2713038"/>
            <a:ext cx="6096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000">
                <a:solidFill>
                  <a:srgbClr val="00007F"/>
                </a:solidFill>
                <a:latin typeface="Arial Narrow" pitchFamily="34" charset="0"/>
                <a:ea typeface="MS Gothic" pitchFamily="49" charset="-128"/>
              </a:rPr>
              <a:t>Caratterizzano la struttura patrimoniale e tecnica dell’azienda: </a:t>
            </a:r>
          </a:p>
          <a:p>
            <a:pPr algn="ctr"/>
            <a:r>
              <a:rPr lang="it-IT" sz="2000">
                <a:solidFill>
                  <a:srgbClr val="00007F"/>
                </a:solidFill>
                <a:latin typeface="Arial Narrow" pitchFamily="34" charset="0"/>
                <a:ea typeface="MS Gothic" pitchFamily="49" charset="-128"/>
              </a:rPr>
              <a:t>dalle modalità della loro interazione e organizzazione dipendono </a:t>
            </a:r>
          </a:p>
          <a:p>
            <a:pPr algn="ctr"/>
            <a:r>
              <a:rPr lang="it-IT" sz="2000">
                <a:solidFill>
                  <a:srgbClr val="00007F"/>
                </a:solidFill>
                <a:latin typeface="Arial Narrow" pitchFamily="34" charset="0"/>
                <a:ea typeface="MS Gothic" pitchFamily="49" charset="-128"/>
              </a:rPr>
              <a:t>in larga parte i risultati dell’attività aziendale.</a:t>
            </a:r>
          </a:p>
        </p:txBody>
      </p:sp>
      <p:sp>
        <p:nvSpPr>
          <p:cNvPr id="6152" name="Rectangle 15"/>
          <p:cNvSpPr>
            <a:spLocks noChangeArrowheads="1"/>
          </p:cNvSpPr>
          <p:nvPr/>
        </p:nvSpPr>
        <p:spPr bwMode="auto">
          <a:xfrm>
            <a:off x="685800" y="3860800"/>
            <a:ext cx="80010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Wingdings" pitchFamily="2" charset="2"/>
              <a:buNone/>
            </a:pPr>
            <a:r>
              <a:rPr lang="it-IT" sz="2000">
                <a:solidFill>
                  <a:srgbClr val="00007F"/>
                </a:solidFill>
                <a:latin typeface="Arial Narrow" pitchFamily="34" charset="0"/>
                <a:ea typeface="MS Gothic" pitchFamily="49" charset="-128"/>
              </a:rPr>
              <a:t>	</a:t>
            </a:r>
            <a:r>
              <a:rPr lang="it-IT" sz="2000">
                <a:solidFill>
                  <a:srgbClr val="FF0000"/>
                </a:solidFill>
                <a:latin typeface="Arial Narrow" pitchFamily="34" charset="0"/>
                <a:ea typeface="MS Gothic" pitchFamily="49" charset="-128"/>
              </a:rPr>
              <a:t>Al costo del fattore e al relativo processo di scambio corrisponde un sacrificio di mezzi monetari che l’azienda è disposta a sostenere e che consente di misurare l’utilità economica del fattore.</a:t>
            </a:r>
          </a:p>
          <a:p>
            <a:pPr marL="457200" indent="-457200" eaLnBrk="0" hangingPunct="0">
              <a:spcBef>
                <a:spcPct val="50000"/>
              </a:spcBef>
              <a:buClr>
                <a:srgbClr val="000000"/>
              </a:buClr>
              <a:buSzPct val="100000"/>
              <a:buFont typeface="Wingdings" pitchFamily="2" charset="2"/>
              <a:buNone/>
            </a:pPr>
            <a:r>
              <a:rPr lang="it-IT" sz="2000">
                <a:solidFill>
                  <a:srgbClr val="00007F"/>
                </a:solidFill>
                <a:latin typeface="Arial Narrow" pitchFamily="34" charset="0"/>
                <a:ea typeface="MS Gothic" pitchFamily="49" charset="-128"/>
              </a:rPr>
              <a:t>	</a:t>
            </a:r>
            <a:r>
              <a:rPr lang="it-IT" sz="2000">
                <a:solidFill>
                  <a:srgbClr val="FF0000"/>
                </a:solidFill>
                <a:latin typeface="Arial Narrow" pitchFamily="34" charset="0"/>
                <a:ea typeface="MS Gothic" pitchFamily="49" charset="-128"/>
              </a:rPr>
              <a:t>Per generare utilità economica occorre che l’azienda vincoli a se i vari fattori, integrandoli opportunamente nella combinazione produttiva, in modo tale che possa remunerare i sostenuti oneri di acquisto dei vari fattori mediante il successivo collocamento dei prodotti ottenuti sui mercati.</a:t>
            </a:r>
          </a:p>
        </p:txBody>
      </p:sp>
      <p:sp>
        <p:nvSpPr>
          <p:cNvPr id="6153" name="AutoShape 16"/>
          <p:cNvSpPr>
            <a:spLocks noChangeArrowheads="1"/>
          </p:cNvSpPr>
          <p:nvPr/>
        </p:nvSpPr>
        <p:spPr bwMode="auto">
          <a:xfrm>
            <a:off x="179388" y="2852738"/>
            <a:ext cx="733425" cy="1214437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00075" y="228600"/>
            <a:ext cx="79454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4400" b="1">
                <a:solidFill>
                  <a:schemeClr val="tx2"/>
                </a:solidFill>
                <a:latin typeface="Arial Narrow" pitchFamily="34" charset="0"/>
              </a:rPr>
              <a:t>Classificazione dei fattori produttivi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81000" y="1752600"/>
            <a:ext cx="3048000" cy="3048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4000">
                <a:solidFill>
                  <a:schemeClr val="bg2"/>
                </a:solidFill>
                <a:latin typeface="Arial Narrow" pitchFamily="34" charset="0"/>
              </a:rPr>
              <a:t>FATTORI </a:t>
            </a:r>
          </a:p>
          <a:p>
            <a:pPr algn="ctr"/>
            <a:r>
              <a:rPr lang="it-IT" sz="4000">
                <a:solidFill>
                  <a:schemeClr val="bg2"/>
                </a:solidFill>
                <a:latin typeface="Arial Narrow" pitchFamily="34" charset="0"/>
              </a:rPr>
              <a:t>PRODUTTIVI</a:t>
            </a:r>
          </a:p>
        </p:txBody>
      </p:sp>
      <p:sp>
        <p:nvSpPr>
          <p:cNvPr id="7172" name="AutoShape 6"/>
          <p:cNvSpPr>
            <a:spLocks noChangeArrowheads="1"/>
          </p:cNvSpPr>
          <p:nvPr/>
        </p:nvSpPr>
        <p:spPr bwMode="auto">
          <a:xfrm>
            <a:off x="3733800" y="30480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4860925" y="2300288"/>
            <a:ext cx="339304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it-IT" sz="3200" dirty="0" smtClean="0">
                <a:solidFill>
                  <a:srgbClr val="FF0000"/>
                </a:solidFill>
                <a:latin typeface="Arial Narrow" pitchFamily="34" charset="0"/>
              </a:rPr>
              <a:t>A fecondità </a:t>
            </a:r>
            <a:r>
              <a:rPr lang="it-IT" sz="3200" dirty="0">
                <a:solidFill>
                  <a:srgbClr val="FF0000"/>
                </a:solidFill>
                <a:latin typeface="Arial Narrow" pitchFamily="34" charset="0"/>
              </a:rPr>
              <a:t>semplice</a:t>
            </a:r>
          </a:p>
          <a:p>
            <a:pPr>
              <a:buFontTx/>
              <a:buChar char="•"/>
            </a:pPr>
            <a:endParaRPr lang="it-IT" sz="3200" dirty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buFontTx/>
              <a:buChar char="•"/>
            </a:pPr>
            <a:endParaRPr lang="it-IT" sz="3200" dirty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buFontTx/>
              <a:buChar char="•"/>
            </a:pPr>
            <a:r>
              <a:rPr lang="it-IT" sz="3200" dirty="0">
                <a:solidFill>
                  <a:srgbClr val="FF0000"/>
                </a:solidFill>
                <a:latin typeface="Arial Narrow" pitchFamily="34" charset="0"/>
              </a:rPr>
              <a:t>A </a:t>
            </a:r>
            <a:r>
              <a:rPr lang="it-IT" sz="3200" dirty="0" smtClean="0">
                <a:solidFill>
                  <a:srgbClr val="FF0000"/>
                </a:solidFill>
                <a:latin typeface="Arial Narrow" pitchFamily="34" charset="0"/>
              </a:rPr>
              <a:t>fecondità </a:t>
            </a:r>
            <a:r>
              <a:rPr lang="it-IT" sz="3200" dirty="0">
                <a:solidFill>
                  <a:srgbClr val="FF0000"/>
                </a:solidFill>
                <a:latin typeface="Arial Narrow" pitchFamily="34" charset="0"/>
              </a:rPr>
              <a:t>ripetuta</a:t>
            </a:r>
          </a:p>
        </p:txBody>
      </p:sp>
      <p:pic>
        <p:nvPicPr>
          <p:cNvPr id="7174" name="Picture 8" descr="C:\Program Files\Common Files\Microsoft Shared\Clipart\cagcat50\IN00357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7763" y="5124450"/>
            <a:ext cx="1646237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09600" y="228600"/>
            <a:ext cx="84820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400" b="1">
                <a:solidFill>
                  <a:schemeClr val="tx2"/>
                </a:solidFill>
                <a:latin typeface="Arial Narrow" pitchFamily="34" charset="0"/>
              </a:rPr>
              <a:t>Fattori produttivi a fecondità semplice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990600" y="1371600"/>
            <a:ext cx="67818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dirty="0">
                <a:latin typeface="Arial Narrow" pitchFamily="34" charset="0"/>
              </a:rPr>
              <a:t>Esaurisce la sua utilità economica in </a:t>
            </a:r>
            <a:r>
              <a:rPr lang="it-IT" b="1" dirty="0">
                <a:latin typeface="Arial Narrow" pitchFamily="34" charset="0"/>
              </a:rPr>
              <a:t>un unico </a:t>
            </a:r>
            <a:r>
              <a:rPr lang="it-IT" dirty="0">
                <a:latin typeface="Arial Narrow" pitchFamily="34" charset="0"/>
              </a:rPr>
              <a:t>ciclo</a:t>
            </a:r>
          </a:p>
          <a:p>
            <a:pPr algn="ctr">
              <a:spcBef>
                <a:spcPct val="50000"/>
              </a:spcBef>
            </a:pPr>
            <a:r>
              <a:rPr lang="it-IT" dirty="0">
                <a:latin typeface="Arial Narrow" pitchFamily="34" charset="0"/>
              </a:rPr>
              <a:t>produttivo</a:t>
            </a:r>
          </a:p>
          <a:p>
            <a:pPr algn="ctr">
              <a:spcBef>
                <a:spcPct val="50000"/>
              </a:spcBef>
            </a:pPr>
            <a:endParaRPr lang="it-IT" dirty="0">
              <a:latin typeface="Arial Narrow" pitchFamily="34" charset="0"/>
            </a:endParaRPr>
          </a:p>
          <a:p>
            <a:pPr algn="ctr">
              <a:spcBef>
                <a:spcPct val="50000"/>
              </a:spcBef>
            </a:pPr>
            <a:endParaRPr lang="it-IT" dirty="0">
              <a:latin typeface="Arial Narrow" pitchFamily="34" charset="0"/>
            </a:endParaRPr>
          </a:p>
          <a:p>
            <a:pPr algn="ctr">
              <a:spcBef>
                <a:spcPct val="50000"/>
              </a:spcBef>
            </a:pPr>
            <a:endParaRPr lang="it-IT" dirty="0">
              <a:latin typeface="Arial Narrow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it-IT" dirty="0">
                <a:latin typeface="Arial Narrow" pitchFamily="34" charset="0"/>
              </a:rPr>
              <a:t>Il recupero della ricchezza investita in esso avviene</a:t>
            </a:r>
          </a:p>
          <a:p>
            <a:pPr algn="ctr">
              <a:spcBef>
                <a:spcPct val="50000"/>
              </a:spcBef>
            </a:pPr>
            <a:r>
              <a:rPr lang="it-IT" dirty="0">
                <a:latin typeface="Arial Narrow" pitchFamily="34" charset="0"/>
              </a:rPr>
              <a:t>attraverso i ricavi della vendita del/i prodotto/i</a:t>
            </a:r>
          </a:p>
          <a:p>
            <a:pPr algn="ctr">
              <a:spcBef>
                <a:spcPct val="50000"/>
              </a:spcBef>
            </a:pPr>
            <a:r>
              <a:rPr lang="it-IT" dirty="0">
                <a:latin typeface="Arial Narrow" pitchFamily="34" charset="0"/>
              </a:rPr>
              <a:t>ottenuto/i con la sua utilizzazione.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4191000" y="26670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81000" y="381000"/>
            <a:ext cx="81978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400" b="1">
                <a:solidFill>
                  <a:schemeClr val="tx2"/>
                </a:solidFill>
                <a:latin typeface="Arial Narrow" pitchFamily="34" charset="0"/>
              </a:rPr>
              <a:t>Fattori produttivi a fecondità ripetuta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762000" y="1143000"/>
            <a:ext cx="77724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 dirty="0">
                <a:latin typeface="Arial Narrow" pitchFamily="34" charset="0"/>
              </a:rPr>
              <a:t>cede la sua utilità economica </a:t>
            </a:r>
            <a:r>
              <a:rPr lang="it-IT" sz="2000" b="1" dirty="0">
                <a:latin typeface="Arial Narrow" pitchFamily="34" charset="0"/>
              </a:rPr>
              <a:t>a più cicli produttivi</a:t>
            </a:r>
            <a:r>
              <a:rPr lang="it-IT" sz="2000" dirty="0">
                <a:latin typeface="Arial Narrow" pitchFamily="34" charset="0"/>
              </a:rPr>
              <a:t>, ai</a:t>
            </a:r>
          </a:p>
          <a:p>
            <a:pPr algn="ctr">
              <a:spcBef>
                <a:spcPct val="50000"/>
              </a:spcBef>
            </a:pPr>
            <a:r>
              <a:rPr lang="it-IT" sz="2000" dirty="0">
                <a:latin typeface="Arial Narrow" pitchFamily="34" charset="0"/>
              </a:rPr>
              <a:t>quali partecipa mantenendo inalterate le sue caratteristiche tecniche.</a:t>
            </a:r>
          </a:p>
          <a:p>
            <a:pPr algn="ctr">
              <a:spcBef>
                <a:spcPct val="50000"/>
              </a:spcBef>
            </a:pPr>
            <a:endParaRPr lang="it-IT" sz="2000" dirty="0">
              <a:latin typeface="Arial Narrow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it-IT" sz="2000" dirty="0">
                <a:latin typeface="Arial Narrow" pitchFamily="34" charset="0"/>
              </a:rPr>
              <a:t>Ogni fattore a fecondità ripetuta è legato a </a:t>
            </a:r>
            <a:r>
              <a:rPr lang="it-IT" sz="2000" b="1" dirty="0">
                <a:latin typeface="Arial Narrow" pitchFamily="34" charset="0"/>
              </a:rPr>
              <a:t>tutti i prodotti</a:t>
            </a:r>
          </a:p>
          <a:p>
            <a:pPr algn="ctr">
              <a:spcBef>
                <a:spcPct val="50000"/>
              </a:spcBef>
            </a:pPr>
            <a:r>
              <a:rPr lang="it-IT" sz="2000" dirty="0">
                <a:latin typeface="Arial Narrow" pitchFamily="34" charset="0"/>
              </a:rPr>
              <a:t>che si possono ottenere per mezzo della sua utilizzazione.</a:t>
            </a:r>
          </a:p>
          <a:p>
            <a:pPr algn="ctr">
              <a:spcBef>
                <a:spcPct val="50000"/>
              </a:spcBef>
            </a:pPr>
            <a:r>
              <a:rPr lang="it-IT" sz="2000" dirty="0">
                <a:latin typeface="Arial Narrow" pitchFamily="34" charset="0"/>
              </a:rPr>
              <a:t>Il recupero della ricchezza investita è </a:t>
            </a:r>
            <a:r>
              <a:rPr lang="it-IT" sz="2000" b="1" dirty="0">
                <a:latin typeface="Arial Narrow" pitchFamily="34" charset="0"/>
              </a:rPr>
              <a:t>“richiesto”</a:t>
            </a:r>
          </a:p>
          <a:p>
            <a:pPr algn="ctr">
              <a:spcBef>
                <a:spcPct val="50000"/>
              </a:spcBef>
            </a:pPr>
            <a:r>
              <a:rPr lang="it-IT" sz="2000" b="1" dirty="0">
                <a:latin typeface="Arial Narrow" pitchFamily="34" charset="0"/>
              </a:rPr>
              <a:t>all’insieme dei ricavi </a:t>
            </a:r>
            <a:r>
              <a:rPr lang="it-IT" sz="2000" dirty="0">
                <a:latin typeface="Arial Narrow" pitchFamily="34" charset="0"/>
              </a:rPr>
              <a:t>provenienti dalla vendita di </a:t>
            </a:r>
            <a:r>
              <a:rPr lang="it-IT" sz="2000" b="1" dirty="0">
                <a:latin typeface="Arial Narrow" pitchFamily="34" charset="0"/>
              </a:rPr>
              <a:t>tutti i</a:t>
            </a:r>
          </a:p>
          <a:p>
            <a:pPr algn="ctr">
              <a:spcBef>
                <a:spcPct val="50000"/>
              </a:spcBef>
            </a:pPr>
            <a:r>
              <a:rPr lang="it-IT" sz="2000" b="1" dirty="0">
                <a:latin typeface="Arial Narrow" pitchFamily="34" charset="0"/>
              </a:rPr>
              <a:t>beni </a:t>
            </a:r>
            <a:r>
              <a:rPr lang="it-IT" sz="2000" dirty="0">
                <a:latin typeface="Arial Narrow" pitchFamily="34" charset="0"/>
              </a:rPr>
              <a:t>prodotti nell’arco di tempo nel quale il fattore cede la</a:t>
            </a:r>
          </a:p>
          <a:p>
            <a:pPr algn="ctr">
              <a:spcBef>
                <a:spcPct val="50000"/>
              </a:spcBef>
            </a:pPr>
            <a:r>
              <a:rPr lang="it-IT" sz="2000" dirty="0">
                <a:latin typeface="Arial Narrow" pitchFamily="34" charset="0"/>
              </a:rPr>
              <a:t>sua utilità</a:t>
            </a:r>
          </a:p>
          <a:p>
            <a:pPr algn="ctr">
              <a:spcBef>
                <a:spcPct val="50000"/>
              </a:spcBef>
            </a:pPr>
            <a:endParaRPr lang="it-IT" sz="2000" dirty="0">
              <a:latin typeface="Arial Narrow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it-IT" sz="2000" b="1" dirty="0">
                <a:latin typeface="Arial Narrow" pitchFamily="34" charset="0"/>
              </a:rPr>
              <a:t>Recupero graduale nel tempo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4495800" y="5181600"/>
            <a:ext cx="485775" cy="595313"/>
          </a:xfrm>
          <a:prstGeom prst="downArrow">
            <a:avLst>
              <a:gd name="adj1" fmla="val 50000"/>
              <a:gd name="adj2" fmla="val 306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610600" cy="1600200"/>
          </a:xfrm>
        </p:spPr>
        <p:txBody>
          <a:bodyPr/>
          <a:lstStyle/>
          <a:p>
            <a:pPr eaLnBrk="1" hangingPunct="1"/>
            <a:r>
              <a:rPr lang="it-IT" sz="4400" smtClean="0"/>
              <a:t>Classificazione dei fattori produttivi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052513"/>
            <a:ext cx="7772400" cy="431006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it-IT" smtClean="0">
                <a:solidFill>
                  <a:srgbClr val="00007F"/>
                </a:solidFill>
                <a:latin typeface="Arial Narrow" pitchFamily="34" charset="0"/>
              </a:rPr>
              <a:t>Ulteriore classificazione:</a:t>
            </a:r>
            <a:r>
              <a:rPr lang="it-IT" smtClean="0">
                <a:solidFill>
                  <a:srgbClr val="00007F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endParaRPr lang="it-IT" smtClean="0">
              <a:solidFill>
                <a:srgbClr val="00007F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it-IT" sz="2000" smtClean="0">
                <a:solidFill>
                  <a:srgbClr val="FF0000"/>
                </a:solidFill>
                <a:latin typeface="Arial Narrow" pitchFamily="34" charset="0"/>
              </a:rPr>
              <a:t>In base alla modalità di partecipazione al processo di produzione</a:t>
            </a:r>
          </a:p>
          <a:p>
            <a:pPr>
              <a:buFont typeface="Wingdings" pitchFamily="2" charset="2"/>
              <a:buNone/>
            </a:pPr>
            <a:r>
              <a:rPr lang="en-US" sz="2000" smtClean="0">
                <a:solidFill>
                  <a:srgbClr val="00007F"/>
                </a:solidFill>
                <a:latin typeface="Arial Narrow" pitchFamily="34" charset="0"/>
                <a:sym typeface="Wingdings" pitchFamily="2" charset="2"/>
              </a:rPr>
              <a:t>	 </a:t>
            </a:r>
            <a:r>
              <a:rPr lang="it-IT" sz="2000" smtClean="0">
                <a:solidFill>
                  <a:srgbClr val="00007F"/>
                </a:solidFill>
                <a:latin typeface="Arial Narrow" pitchFamily="34" charset="0"/>
              </a:rPr>
              <a:t>Fattori generici (potenziali)</a:t>
            </a:r>
          </a:p>
          <a:p>
            <a:pPr>
              <a:buFont typeface="Wingdings" pitchFamily="2" charset="2"/>
              <a:buNone/>
            </a:pPr>
            <a:r>
              <a:rPr lang="en-US" sz="2000" smtClean="0">
                <a:solidFill>
                  <a:srgbClr val="00007F"/>
                </a:solidFill>
                <a:latin typeface="Arial Narrow" pitchFamily="34" charset="0"/>
                <a:sym typeface="Wingdings" pitchFamily="2" charset="2"/>
              </a:rPr>
              <a:t>	 </a:t>
            </a:r>
            <a:r>
              <a:rPr lang="it-IT" sz="2000" smtClean="0">
                <a:solidFill>
                  <a:srgbClr val="00007F"/>
                </a:solidFill>
                <a:latin typeface="Arial Narrow" pitchFamily="34" charset="0"/>
              </a:rPr>
              <a:t>Fattori specifici (effettivi)</a:t>
            </a:r>
          </a:p>
          <a:p>
            <a:pPr>
              <a:buFont typeface="Wingdings" pitchFamily="2" charset="2"/>
              <a:buNone/>
            </a:pPr>
            <a:r>
              <a:rPr lang="it-IT" sz="2000" smtClean="0">
                <a:solidFill>
                  <a:srgbClr val="FF0000"/>
                </a:solidFill>
                <a:latin typeface="Arial Narrow" pitchFamily="34" charset="0"/>
              </a:rPr>
              <a:t>In base alla tangibilità</a:t>
            </a:r>
          </a:p>
          <a:p>
            <a:pPr>
              <a:buFont typeface="Wingdings" pitchFamily="2" charset="2"/>
              <a:buNone/>
            </a:pPr>
            <a:r>
              <a:rPr lang="en-US" sz="2000" smtClean="0">
                <a:solidFill>
                  <a:srgbClr val="00007F"/>
                </a:solidFill>
                <a:latin typeface="Arial Narrow" pitchFamily="34" charset="0"/>
                <a:sym typeface="Wingdings" pitchFamily="2" charset="2"/>
              </a:rPr>
              <a:t>	 </a:t>
            </a:r>
            <a:r>
              <a:rPr lang="it-IT" sz="2000" smtClean="0">
                <a:solidFill>
                  <a:srgbClr val="00007F"/>
                </a:solidFill>
                <a:latin typeface="Arial Narrow" pitchFamily="34" charset="0"/>
              </a:rPr>
              <a:t>Fattori materiali o servizi </a:t>
            </a:r>
          </a:p>
          <a:p>
            <a:pPr>
              <a:buFont typeface="Wingdings" pitchFamily="2" charset="2"/>
              <a:buNone/>
            </a:pPr>
            <a:r>
              <a:rPr lang="en-US" sz="2000" smtClean="0">
                <a:solidFill>
                  <a:srgbClr val="00007F"/>
                </a:solidFill>
                <a:latin typeface="Arial Narrow" pitchFamily="34" charset="0"/>
                <a:sym typeface="Wingdings" pitchFamily="2" charset="2"/>
              </a:rPr>
              <a:t>	 F</a:t>
            </a:r>
            <a:r>
              <a:rPr lang="it-IT" sz="2000" smtClean="0">
                <a:solidFill>
                  <a:srgbClr val="00007F"/>
                </a:solidFill>
                <a:latin typeface="Arial Narrow" pitchFamily="34" charset="0"/>
              </a:rPr>
              <a:t>attori immateriali o </a:t>
            </a:r>
            <a:r>
              <a:rPr lang="it-IT" sz="2000" i="1" smtClean="0">
                <a:solidFill>
                  <a:srgbClr val="00007F"/>
                </a:solidFill>
                <a:latin typeface="Arial Narrow" pitchFamily="34" charset="0"/>
              </a:rPr>
              <a:t>intagibles</a:t>
            </a:r>
          </a:p>
          <a:p>
            <a:pPr>
              <a:buFont typeface="Wingdings" pitchFamily="2" charset="2"/>
              <a:buNone/>
            </a:pPr>
            <a:r>
              <a:rPr lang="it-IT" sz="2000" smtClean="0">
                <a:solidFill>
                  <a:srgbClr val="FF0000"/>
                </a:solidFill>
                <a:latin typeface="Arial Narrow" pitchFamily="34" charset="0"/>
              </a:rPr>
              <a:t>In base alla Provenienza</a:t>
            </a:r>
          </a:p>
          <a:p>
            <a:pPr>
              <a:buFont typeface="Wingdings" pitchFamily="2" charset="2"/>
              <a:buNone/>
            </a:pPr>
            <a:r>
              <a:rPr lang="en-US" sz="2000" smtClean="0">
                <a:solidFill>
                  <a:srgbClr val="00007F"/>
                </a:solidFill>
                <a:latin typeface="Arial Narrow" pitchFamily="34" charset="0"/>
                <a:sym typeface="Wingdings" pitchFamily="2" charset="2"/>
              </a:rPr>
              <a:t>	 E</a:t>
            </a:r>
            <a:r>
              <a:rPr lang="it-IT" sz="2000" smtClean="0">
                <a:solidFill>
                  <a:srgbClr val="00007F"/>
                </a:solidFill>
                <a:latin typeface="Arial Narrow" pitchFamily="34" charset="0"/>
              </a:rPr>
              <a:t>sterna </a:t>
            </a:r>
          </a:p>
          <a:p>
            <a:pPr>
              <a:buFont typeface="Wingdings" pitchFamily="2" charset="2"/>
              <a:buNone/>
            </a:pPr>
            <a:r>
              <a:rPr lang="en-US" sz="2000" smtClean="0">
                <a:solidFill>
                  <a:srgbClr val="00007F"/>
                </a:solidFill>
                <a:latin typeface="Arial Narrow" pitchFamily="34" charset="0"/>
                <a:sym typeface="Wingdings" pitchFamily="2" charset="2"/>
              </a:rPr>
              <a:t>	 </a:t>
            </a:r>
            <a:r>
              <a:rPr lang="it-IT" sz="2000" smtClean="0">
                <a:solidFill>
                  <a:srgbClr val="00007F"/>
                </a:solidFill>
                <a:latin typeface="Arial Narrow" pitchFamily="34" charset="0"/>
              </a:rPr>
              <a:t>Interna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A4658-2951-4995-85CF-1D47FE8DA23C}" type="slidenum">
              <a:rPr lang="it-IT"/>
              <a:pPr>
                <a:defRPr/>
              </a:pPr>
              <a:t>6</a:t>
            </a:fld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58200" cy="1295400"/>
          </a:xfrm>
        </p:spPr>
        <p:txBody>
          <a:bodyPr/>
          <a:lstStyle/>
          <a:p>
            <a:pPr algn="ctr" eaLnBrk="1" hangingPunct="1"/>
            <a:r>
              <a:rPr lang="it-IT" sz="4400" smtClean="0"/>
              <a:t>  I fattori produttivi</a:t>
            </a:r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239000" y="6237288"/>
            <a:ext cx="1905000" cy="457200"/>
          </a:xfrm>
        </p:spPr>
        <p:txBody>
          <a:bodyPr/>
          <a:lstStyle/>
          <a:p>
            <a:pPr>
              <a:defRPr/>
            </a:pPr>
            <a:fld id="{32D46AD3-81A8-4173-9DAD-2C6BE10AB596}" type="slidenum">
              <a:rPr lang="it-IT"/>
              <a:pPr>
                <a:defRPr/>
              </a:pPr>
              <a:t>7</a:t>
            </a:fld>
            <a:endParaRPr lang="it-IT"/>
          </a:p>
        </p:txBody>
      </p:sp>
      <p:sp>
        <p:nvSpPr>
          <p:cNvPr id="11270" name="AutoShape 10"/>
          <p:cNvSpPr>
            <a:spLocks noChangeArrowheads="1"/>
          </p:cNvSpPr>
          <p:nvPr/>
        </p:nvSpPr>
        <p:spPr bwMode="auto">
          <a:xfrm>
            <a:off x="1042988" y="1268413"/>
            <a:ext cx="7450137" cy="14859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>
                <a:solidFill>
                  <a:srgbClr val="00007F"/>
                </a:solidFill>
                <a:latin typeface="Arial Narrow" pitchFamily="34" charset="0"/>
              </a:rPr>
              <a:t>Vengono impiegati per ottenere prodotti che</a:t>
            </a:r>
          </a:p>
          <a:p>
            <a:pPr algn="ctr"/>
            <a:r>
              <a:rPr lang="it-IT">
                <a:solidFill>
                  <a:srgbClr val="00007F"/>
                </a:solidFill>
                <a:latin typeface="Arial Narrow" pitchFamily="34" charset="0"/>
              </a:rPr>
              <a:t>siano vendibili a </a:t>
            </a:r>
            <a:r>
              <a:rPr lang="it-IT">
                <a:solidFill>
                  <a:srgbClr val="FF0000"/>
                </a:solidFill>
                <a:latin typeface="Arial Narrow" pitchFamily="34" charset="0"/>
              </a:rPr>
              <a:t>PREZZI REMUNERATORI</a:t>
            </a:r>
          </a:p>
        </p:txBody>
      </p:sp>
      <p:sp>
        <p:nvSpPr>
          <p:cNvPr id="11271" name="Text Box 20"/>
          <p:cNvSpPr txBox="1">
            <a:spLocks noChangeArrowheads="1"/>
          </p:cNvSpPr>
          <p:nvPr/>
        </p:nvSpPr>
        <p:spPr bwMode="auto">
          <a:xfrm>
            <a:off x="685800" y="1447800"/>
            <a:ext cx="7864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1272" name="Text Box 21"/>
          <p:cNvSpPr txBox="1">
            <a:spLocks noChangeArrowheads="1"/>
          </p:cNvSpPr>
          <p:nvPr/>
        </p:nvSpPr>
        <p:spPr bwMode="auto">
          <a:xfrm>
            <a:off x="304800" y="5638800"/>
            <a:ext cx="8647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>
              <a:solidFill>
                <a:srgbClr val="FF0066"/>
              </a:solidFill>
            </a:endParaRPr>
          </a:p>
        </p:txBody>
      </p:sp>
      <p:sp>
        <p:nvSpPr>
          <p:cNvPr id="11273" name="CasellaDiTesto 11"/>
          <p:cNvSpPr txBox="1">
            <a:spLocks noChangeArrowheads="1"/>
          </p:cNvSpPr>
          <p:nvPr/>
        </p:nvSpPr>
        <p:spPr bwMode="auto">
          <a:xfrm>
            <a:off x="609600" y="3733800"/>
            <a:ext cx="8208963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à"/>
            </a:pPr>
            <a:r>
              <a:rPr lang="it-IT" sz="2800" dirty="0">
                <a:solidFill>
                  <a:srgbClr val="00007F"/>
                </a:solidFill>
                <a:latin typeface="Arial Narrow" pitchFamily="34" charset="0"/>
              </a:rPr>
              <a:t> dei mezzi monetari investiti nei </a:t>
            </a:r>
            <a:r>
              <a:rPr lang="it-IT" sz="2800" i="1" dirty="0">
                <a:solidFill>
                  <a:srgbClr val="00007F"/>
                </a:solidFill>
                <a:latin typeface="Arial Narrow" pitchFamily="34" charset="0"/>
              </a:rPr>
              <a:t>fattori a fecondità semplice </a:t>
            </a:r>
            <a:r>
              <a:rPr lang="it-IT" sz="2800" dirty="0">
                <a:solidFill>
                  <a:srgbClr val="00007F"/>
                </a:solidFill>
                <a:latin typeface="Arial Narrow" pitchFamily="34" charset="0"/>
              </a:rPr>
              <a:t>completamente utilizzati;</a:t>
            </a:r>
          </a:p>
          <a:p>
            <a:pPr>
              <a:buFont typeface="Wingdings" pitchFamily="2" charset="2"/>
              <a:buNone/>
            </a:pPr>
            <a:endParaRPr lang="it-IT" sz="2800" dirty="0">
              <a:solidFill>
                <a:srgbClr val="00007F"/>
              </a:solidFill>
              <a:latin typeface="Arial Narrow" pitchFamily="34" charset="0"/>
            </a:endParaRPr>
          </a:p>
          <a:p>
            <a:r>
              <a:rPr lang="it-IT" sz="2800" dirty="0">
                <a:solidFill>
                  <a:srgbClr val="00007F"/>
                </a:solidFill>
                <a:latin typeface="Arial Narrow" pitchFamily="34" charset="0"/>
                <a:sym typeface="Wingdings" pitchFamily="2" charset="2"/>
              </a:rPr>
              <a:t> </a:t>
            </a:r>
            <a:r>
              <a:rPr lang="it-IT" sz="2800" dirty="0">
                <a:solidFill>
                  <a:srgbClr val="00007F"/>
                </a:solidFill>
                <a:latin typeface="Arial Narrow" pitchFamily="34" charset="0"/>
              </a:rPr>
              <a:t>di parte dei mezzi monetari investiti in </a:t>
            </a:r>
            <a:r>
              <a:rPr lang="it-IT" sz="2800" i="1" dirty="0">
                <a:solidFill>
                  <a:srgbClr val="00007F"/>
                </a:solidFill>
                <a:latin typeface="Arial Narrow" pitchFamily="34" charset="0"/>
              </a:rPr>
              <a:t>fattori a fecondità ripetuta parzialmente </a:t>
            </a:r>
            <a:r>
              <a:rPr lang="it-IT" sz="2800" dirty="0">
                <a:solidFill>
                  <a:srgbClr val="00007F"/>
                </a:solidFill>
                <a:latin typeface="Arial Narrow" pitchFamily="34" charset="0"/>
              </a:rPr>
              <a:t>utilizzati.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2530475" y="3048000"/>
            <a:ext cx="4084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Arial Narrow" pitchFamily="34" charset="0"/>
              </a:rPr>
              <a:t>tali da consentire il recupero: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748712" cy="1600200"/>
          </a:xfrm>
        </p:spPr>
        <p:txBody>
          <a:bodyPr/>
          <a:lstStyle/>
          <a:p>
            <a:pPr algn="ctr" eaLnBrk="1" hangingPunct="1"/>
            <a:r>
              <a:rPr lang="it-IT" b="0" smtClean="0">
                <a:solidFill>
                  <a:srgbClr val="FF0000"/>
                </a:solidFill>
              </a:rPr>
              <a:t>Il rischio di mancata</a:t>
            </a:r>
            <a:br>
              <a:rPr lang="it-IT" b="0" smtClean="0">
                <a:solidFill>
                  <a:srgbClr val="FF0000"/>
                </a:solidFill>
              </a:rPr>
            </a:br>
            <a:r>
              <a:rPr lang="it-IT" b="0" smtClean="0">
                <a:solidFill>
                  <a:srgbClr val="FF0000"/>
                </a:solidFill>
              </a:rPr>
              <a:t>remunerazione dipende da: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34200" y="6172200"/>
            <a:ext cx="1905000" cy="457200"/>
          </a:xfrm>
        </p:spPr>
        <p:txBody>
          <a:bodyPr/>
          <a:lstStyle/>
          <a:p>
            <a:pPr>
              <a:defRPr/>
            </a:pPr>
            <a:fld id="{82E706A0-9E80-462F-8D10-DE6D7953EAE2}" type="slidenum">
              <a:rPr lang="it-IT"/>
              <a:pPr>
                <a:defRPr/>
              </a:pPr>
              <a:t>8</a:t>
            </a:fld>
            <a:endParaRPr lang="it-IT"/>
          </a:p>
        </p:txBody>
      </p:sp>
      <p:sp>
        <p:nvSpPr>
          <p:cNvPr id="12294" name="Rectangle 9"/>
          <p:cNvSpPr>
            <a:spLocks noChangeArrowheads="1"/>
          </p:cNvSpPr>
          <p:nvPr/>
        </p:nvSpPr>
        <p:spPr bwMode="auto">
          <a:xfrm>
            <a:off x="2286000" y="2197100"/>
            <a:ext cx="45720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>
                <a:latin typeface="Arial Narrow" pitchFamily="34" charset="0"/>
              </a:rPr>
              <a:t>Variabilità dell’ambiente (innovazione tecnologica,variazioni della domanda, …)</a:t>
            </a:r>
          </a:p>
          <a:p>
            <a:pPr>
              <a:spcBef>
                <a:spcPct val="50000"/>
              </a:spcBef>
            </a:pPr>
            <a:r>
              <a:rPr lang="it-IT">
                <a:latin typeface="Arial Narrow" pitchFamily="34" charset="0"/>
              </a:rPr>
              <a:t>Rigidità di impiego del fattore</a:t>
            </a:r>
          </a:p>
          <a:p>
            <a:pPr>
              <a:spcBef>
                <a:spcPct val="50000"/>
              </a:spcBef>
            </a:pPr>
            <a:endParaRPr lang="it-IT">
              <a:latin typeface="Arial Narrow" pitchFamily="34" charset="0"/>
            </a:endParaRPr>
          </a:p>
          <a:p>
            <a:pPr>
              <a:spcBef>
                <a:spcPct val="50000"/>
              </a:spcBef>
            </a:pPr>
            <a:r>
              <a:rPr lang="it-IT">
                <a:latin typeface="Arial Narrow" pitchFamily="34" charset="0"/>
              </a:rPr>
              <a:t>Ampiezza temporale di utilizzo</a:t>
            </a:r>
          </a:p>
        </p:txBody>
      </p:sp>
      <p:sp>
        <p:nvSpPr>
          <p:cNvPr id="12295" name="AutoShape 10"/>
          <p:cNvSpPr>
            <a:spLocks noChangeArrowheads="1"/>
          </p:cNvSpPr>
          <p:nvPr/>
        </p:nvSpPr>
        <p:spPr bwMode="auto">
          <a:xfrm>
            <a:off x="1066800" y="22860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>
              <a:latin typeface="Arial" charset="0"/>
            </a:endParaRPr>
          </a:p>
        </p:txBody>
      </p:sp>
      <p:sp>
        <p:nvSpPr>
          <p:cNvPr id="12296" name="AutoShape 11"/>
          <p:cNvSpPr>
            <a:spLocks noChangeArrowheads="1"/>
          </p:cNvSpPr>
          <p:nvPr/>
        </p:nvSpPr>
        <p:spPr bwMode="auto">
          <a:xfrm>
            <a:off x="1066800" y="34290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>
              <a:latin typeface="Arial" charset="0"/>
            </a:endParaRPr>
          </a:p>
        </p:txBody>
      </p:sp>
      <p:sp>
        <p:nvSpPr>
          <p:cNvPr id="12297" name="AutoShape 12"/>
          <p:cNvSpPr>
            <a:spLocks noChangeArrowheads="1"/>
          </p:cNvSpPr>
          <p:nvPr/>
        </p:nvSpPr>
        <p:spPr bwMode="auto">
          <a:xfrm>
            <a:off x="1066800" y="4495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>
              <a:latin typeface="Arial" charset="0"/>
            </a:endParaRPr>
          </a:p>
        </p:txBody>
      </p:sp>
      <p:sp>
        <p:nvSpPr>
          <p:cNvPr id="12298" name="Line 13"/>
          <p:cNvSpPr>
            <a:spLocks noChangeShapeType="1"/>
          </p:cNvSpPr>
          <p:nvPr/>
        </p:nvSpPr>
        <p:spPr bwMode="auto">
          <a:xfrm flipV="1">
            <a:off x="5943600" y="4038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299" name="Line 15"/>
          <p:cNvSpPr>
            <a:spLocks noChangeShapeType="1"/>
          </p:cNvSpPr>
          <p:nvPr/>
        </p:nvSpPr>
        <p:spPr bwMode="auto">
          <a:xfrm>
            <a:off x="6019800" y="4876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300" name="Line 16"/>
          <p:cNvSpPr>
            <a:spLocks noChangeShapeType="1"/>
          </p:cNvSpPr>
          <p:nvPr/>
        </p:nvSpPr>
        <p:spPr bwMode="auto">
          <a:xfrm>
            <a:off x="5791200" y="50292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2301" name="Text Box 17"/>
          <p:cNvSpPr txBox="1">
            <a:spLocks noChangeArrowheads="1"/>
          </p:cNvSpPr>
          <p:nvPr/>
        </p:nvSpPr>
        <p:spPr bwMode="auto">
          <a:xfrm>
            <a:off x="6477000" y="3429000"/>
            <a:ext cx="2667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 u="sng">
                <a:solidFill>
                  <a:srgbClr val="FF0000"/>
                </a:solidFill>
                <a:latin typeface="Arial Narrow" pitchFamily="34" charset="0"/>
              </a:rPr>
              <a:t>Durata fisica: </a:t>
            </a:r>
          </a:p>
          <a:p>
            <a:r>
              <a:rPr lang="it-IT" sz="1800">
                <a:solidFill>
                  <a:srgbClr val="FF0000"/>
                </a:solidFill>
                <a:latin typeface="Arial Narrow" pitchFamily="34" charset="0"/>
              </a:rPr>
              <a:t>Costi di manutenzione maggiori dei ricavi </a:t>
            </a:r>
          </a:p>
        </p:txBody>
      </p:sp>
      <p:sp>
        <p:nvSpPr>
          <p:cNvPr id="12302" name="Text Box 18"/>
          <p:cNvSpPr txBox="1">
            <a:spLocks noChangeArrowheads="1"/>
          </p:cNvSpPr>
          <p:nvPr/>
        </p:nvSpPr>
        <p:spPr bwMode="auto">
          <a:xfrm>
            <a:off x="6732588" y="4683125"/>
            <a:ext cx="2482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 u="sng">
                <a:solidFill>
                  <a:srgbClr val="FF0000"/>
                </a:solidFill>
                <a:latin typeface="Arial Narrow" pitchFamily="34" charset="0"/>
              </a:rPr>
              <a:t>Duarata giuridica:</a:t>
            </a:r>
          </a:p>
          <a:p>
            <a:r>
              <a:rPr lang="it-IT" sz="1800">
                <a:solidFill>
                  <a:srgbClr val="FF0000"/>
                </a:solidFill>
                <a:latin typeface="Arial Narrow" pitchFamily="34" charset="0"/>
              </a:rPr>
              <a:t>Tutela giuridica del fattore</a:t>
            </a:r>
          </a:p>
        </p:txBody>
      </p:sp>
      <p:sp>
        <p:nvSpPr>
          <p:cNvPr id="12303" name="Text Box 19"/>
          <p:cNvSpPr txBox="1">
            <a:spLocks noChangeArrowheads="1"/>
          </p:cNvSpPr>
          <p:nvPr/>
        </p:nvSpPr>
        <p:spPr bwMode="auto">
          <a:xfrm>
            <a:off x="6553200" y="5597525"/>
            <a:ext cx="2590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 u="sng">
                <a:solidFill>
                  <a:srgbClr val="FF0000"/>
                </a:solidFill>
                <a:latin typeface="Arial Narrow" pitchFamily="34" charset="0"/>
              </a:rPr>
              <a:t>Durata economica:</a:t>
            </a:r>
          </a:p>
          <a:p>
            <a:r>
              <a:rPr lang="it-IT" sz="1800">
                <a:solidFill>
                  <a:srgbClr val="FF0000"/>
                </a:solidFill>
                <a:latin typeface="Arial Narrow" pitchFamily="34" charset="0"/>
              </a:rPr>
              <a:t>In relazione alla manifestazione </a:t>
            </a:r>
          </a:p>
          <a:p>
            <a:r>
              <a:rPr lang="it-IT" sz="1800">
                <a:solidFill>
                  <a:srgbClr val="FF0000"/>
                </a:solidFill>
                <a:latin typeface="Arial Narrow" pitchFamily="34" charset="0"/>
              </a:rPr>
              <a:t>dell’obsolescenza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ctr" eaLnBrk="1" hangingPunct="1"/>
            <a:r>
              <a:rPr lang="it-IT" smtClean="0"/>
              <a:t>L’obsolescenza</a:t>
            </a:r>
          </a:p>
        </p:txBody>
      </p:sp>
      <p:sp>
        <p:nvSpPr>
          <p:cNvPr id="12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F77F32-BB22-4719-82E8-51A4FE29C325}" type="slidenum">
              <a:rPr lang="it-IT"/>
              <a:pPr>
                <a:defRPr/>
              </a:pPr>
              <a:t>9</a:t>
            </a:fld>
            <a:endParaRPr lang="it-IT"/>
          </a:p>
        </p:txBody>
      </p:sp>
      <p:sp>
        <p:nvSpPr>
          <p:cNvPr id="13319" name="Text Box 9"/>
          <p:cNvSpPr txBox="1">
            <a:spLocks noChangeArrowheads="1"/>
          </p:cNvSpPr>
          <p:nvPr/>
        </p:nvSpPr>
        <p:spPr bwMode="auto">
          <a:xfrm>
            <a:off x="457200" y="1700213"/>
            <a:ext cx="850741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it-IT" dirty="0">
                <a:solidFill>
                  <a:srgbClr val="00007F"/>
                </a:solidFill>
                <a:latin typeface="Arial Narrow" pitchFamily="34" charset="0"/>
                <a:ea typeface="MS Gothic" pitchFamily="49" charset="-128"/>
              </a:rPr>
              <a:t>Limita la capacità del fattore di partecipare in modo economicamente valido allo svolgimento del processo produttivo e può colpire:</a:t>
            </a:r>
          </a:p>
          <a:p>
            <a: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>
              <a:solidFill>
                <a:srgbClr val="00007F"/>
              </a:solidFill>
              <a:latin typeface="Arial Narrow" pitchFamily="34" charset="0"/>
              <a:ea typeface="MS Gothic" pitchFamily="49" charset="-128"/>
            </a:endParaRPr>
          </a:p>
          <a:p>
            <a:pPr algn="ctr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7F"/>
                </a:solidFill>
                <a:latin typeface="Arial Narrow" pitchFamily="34" charset="0"/>
                <a:ea typeface="MS Gothic" pitchFamily="49" charset="-128"/>
                <a:sym typeface="Wingdings" pitchFamily="2" charset="2"/>
              </a:rPr>
              <a:t>	      </a:t>
            </a:r>
            <a:r>
              <a:rPr lang="en-US" sz="2000" dirty="0">
                <a:solidFill>
                  <a:srgbClr val="FF0000"/>
                </a:solidFill>
                <a:latin typeface="Arial Narrow" pitchFamily="34" charset="0"/>
                <a:ea typeface="MS Gothic" pitchFamily="49" charset="-128"/>
                <a:sym typeface="Wingdings" pitchFamily="2" charset="2"/>
              </a:rPr>
              <a:t> </a:t>
            </a:r>
            <a:r>
              <a:rPr lang="it-IT" sz="2000" dirty="0">
                <a:solidFill>
                  <a:srgbClr val="FF0000"/>
                </a:solidFill>
                <a:latin typeface="Arial Narrow" pitchFamily="34" charset="0"/>
                <a:ea typeface="MS Gothic" pitchFamily="49" charset="-128"/>
                <a:sym typeface="Wingdings" pitchFamily="2" charset="2"/>
              </a:rPr>
              <a:t>s</a:t>
            </a:r>
            <a:r>
              <a:rPr lang="it-IT" sz="2000" dirty="0">
                <a:solidFill>
                  <a:srgbClr val="FF0000"/>
                </a:solidFill>
                <a:latin typeface="Arial Narrow" pitchFamily="34" charset="0"/>
                <a:ea typeface="MS Gothic" pitchFamily="49" charset="-128"/>
              </a:rPr>
              <a:t>truttura organizzativa;</a:t>
            </a:r>
          </a:p>
          <a:p>
            <a:pPr algn="ctr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FF0000"/>
                </a:solidFill>
                <a:latin typeface="Arial Narrow" pitchFamily="34" charset="0"/>
                <a:ea typeface="MS Gothic" pitchFamily="49" charset="-128"/>
                <a:sym typeface="Wingdings" pitchFamily="2" charset="2"/>
              </a:rPr>
              <a:t>	 </a:t>
            </a:r>
            <a:r>
              <a:rPr lang="it-IT" sz="2000" dirty="0">
                <a:solidFill>
                  <a:srgbClr val="FF0000"/>
                </a:solidFill>
                <a:latin typeface="Arial Narrow" pitchFamily="34" charset="0"/>
                <a:ea typeface="MS Gothic" pitchFamily="49" charset="-128"/>
                <a:sym typeface="Wingdings" pitchFamily="2" charset="2"/>
              </a:rPr>
              <a:t>s</a:t>
            </a:r>
            <a:r>
              <a:rPr lang="it-IT" sz="2000" dirty="0">
                <a:solidFill>
                  <a:srgbClr val="FF0000"/>
                </a:solidFill>
                <a:latin typeface="Arial Narrow" pitchFamily="34" charset="0"/>
                <a:ea typeface="MS Gothic" pitchFamily="49" charset="-128"/>
              </a:rPr>
              <a:t>truttura operativa;</a:t>
            </a:r>
          </a:p>
          <a:p>
            <a:pPr algn="ctr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FF0000"/>
                </a:solidFill>
                <a:latin typeface="Arial Narrow" pitchFamily="34" charset="0"/>
                <a:ea typeface="MS Gothic" pitchFamily="49" charset="-128"/>
                <a:sym typeface="Wingdings" pitchFamily="2" charset="2"/>
              </a:rPr>
              <a:t>	    </a:t>
            </a:r>
            <a:r>
              <a:rPr lang="it-IT" sz="2000" dirty="0">
                <a:solidFill>
                  <a:srgbClr val="FF0000"/>
                </a:solidFill>
                <a:latin typeface="Arial Narrow" pitchFamily="34" charset="0"/>
                <a:ea typeface="MS Gothic" pitchFamily="49" charset="-128"/>
                <a:sym typeface="Wingdings" pitchFamily="2" charset="2"/>
              </a:rPr>
              <a:t>B</a:t>
            </a:r>
            <a:r>
              <a:rPr lang="it-IT" sz="2000" dirty="0">
                <a:solidFill>
                  <a:srgbClr val="FF0000"/>
                </a:solidFill>
                <a:latin typeface="Arial Narrow" pitchFamily="34" charset="0"/>
                <a:ea typeface="MS Gothic" pitchFamily="49" charset="-128"/>
              </a:rPr>
              <a:t>eni/servizi prodotti.</a:t>
            </a:r>
          </a:p>
          <a:p>
            <a:pPr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it-IT" dirty="0">
              <a:solidFill>
                <a:srgbClr val="00007F"/>
              </a:solidFill>
              <a:latin typeface="Arial Narrow" pitchFamily="34" charset="0"/>
              <a:ea typeface="MS Gothic" pitchFamily="49" charset="-128"/>
            </a:endParaRPr>
          </a:p>
          <a:p>
            <a:pPr algn="ctr" eaLnBrk="0" hangingPunct="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7F"/>
                </a:solidFill>
                <a:latin typeface="Arial Narrow" pitchFamily="34" charset="0"/>
                <a:ea typeface="MS Gothic" pitchFamily="49" charset="-128"/>
                <a:sym typeface="Wingdings" pitchFamily="2" charset="2"/>
              </a:rPr>
              <a:t>	</a:t>
            </a:r>
            <a:endParaRPr lang="it-IT" sz="2000" dirty="0">
              <a:solidFill>
                <a:srgbClr val="FF0000"/>
              </a:solidFill>
              <a:latin typeface="Arial Narrow" pitchFamily="34" charset="0"/>
              <a:ea typeface="MS Gothic" pitchFamily="49" charset="-128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</TotalTime>
  <Words>566</Words>
  <Application>Microsoft Macintosh PowerPoint</Application>
  <PresentationFormat>Lucidi</PresentationFormat>
  <Paragraphs>136</Paragraphs>
  <Slides>15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Obiettivi </vt:lpstr>
      <vt:lpstr>La produzione economica</vt:lpstr>
      <vt:lpstr>Presentazione di PowerPoint</vt:lpstr>
      <vt:lpstr>Presentazione di PowerPoint</vt:lpstr>
      <vt:lpstr>Presentazione di PowerPoint</vt:lpstr>
      <vt:lpstr>Classificazione dei fattori produttivi</vt:lpstr>
      <vt:lpstr>  I fattori produttivi</vt:lpstr>
      <vt:lpstr>Il rischio di mancata remunerazione dipende da:</vt:lpstr>
      <vt:lpstr>L’obsolescenza</vt:lpstr>
      <vt:lpstr>L’obsolescenza</vt:lpstr>
      <vt:lpstr>Obsolescenza</vt:lpstr>
      <vt:lpstr>Obsolescenza economica</vt:lpstr>
      <vt:lpstr>Presentazione di PowerPoint</vt:lpstr>
      <vt:lpstr>Presentazione di PowerPoint</vt:lpstr>
      <vt:lpstr>Possibili domande di esame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Mimmo</dc:creator>
  <cp:lastModifiedBy>ewqr </cp:lastModifiedBy>
  <cp:revision>42</cp:revision>
  <cp:lastPrinted>1601-01-01T00:00:00Z</cp:lastPrinted>
  <dcterms:created xsi:type="dcterms:W3CDTF">1601-01-01T00:00:00Z</dcterms:created>
  <dcterms:modified xsi:type="dcterms:W3CDTF">2021-11-04T13:30:50Z</dcterms:modified>
</cp:coreProperties>
</file>