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88" r:id="rId4"/>
    <p:sldId id="289" r:id="rId5"/>
    <p:sldId id="290" r:id="rId6"/>
    <p:sldId id="291" r:id="rId7"/>
    <p:sldId id="271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aramond" panose="02020404030301010803" pitchFamily="18" charset="0"/>
      <p:regular r:id="rId14"/>
      <p:bold r:id="rId15"/>
      <p:italic r:id="rId16"/>
      <p:boldItalic r:id="rId17"/>
    </p:embeddedFont>
  </p:embeddedFontLst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4" autoAdjust="0"/>
  </p:normalViewPr>
  <p:slideViewPr>
    <p:cSldViewPr>
      <p:cViewPr varScale="1">
        <p:scale>
          <a:sx n="89" d="100"/>
          <a:sy n="89" d="100"/>
        </p:scale>
        <p:origin x="1744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35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C32F8BA2-4BBF-4524-9D5C-5013EC0E95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019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EB1F46E8-C19A-4D8B-ACFC-01830B168B31}" type="slidenum">
              <a:rPr lang="it-IT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</a:t>
            </a:fld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9FF50B8-EB7F-4180-B735-D1FC4E6AEE39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20E1BF02-05A8-4C08-8D5C-FB62A03BF24F}" type="slidenum">
              <a:rPr lang="it-IT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2</a:t>
            </a:fld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3FFDE39-0C20-4D2D-9E92-6B54D165BECB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>
              <a:latin typeface="Times New Roman" pitchFamily="18" charset="0"/>
            </a:endParaRPr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4768E67-980A-42AB-99BF-BB2EBE8BE3D6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99CB0FA5-6F0E-4A81-A4DE-F0F235CA2745}" type="slidenum">
              <a:rPr lang="it-IT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3</a:t>
            </a:fld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ED62658-BE72-4DE8-B679-DBC1981BD7E2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795016B9-C6DC-4E42-A351-A8DE4F43633E}" type="slidenum">
              <a:rPr lang="it-IT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4</a:t>
            </a:fld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67A169E-8D1F-418F-82D1-8FC27BBEDDAB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9801F70D-25B4-4043-8FEA-5E36EDB26A9E}" type="slidenum">
              <a:rPr lang="it-IT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7</a:t>
            </a:fld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E749469-B83A-4AEA-8E9E-DA3296A956A1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7030A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1D8E-E02B-4671-BAC2-0CF1A2FB4F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99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68240-A49C-48AB-91B6-92E7F83FD0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83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9281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9281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8019-62D7-49BB-9DE9-1ECF57B38E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19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030A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894E5A9-BA6D-44A1-A59A-5B6D705B906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59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46797-D39D-4A9D-B4D1-A12069B140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62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7E11A0B-0E0E-4D11-B967-A11C041F4D1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61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52BFEC-0397-4B4A-822F-B9F31D16295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65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17A0443-997D-427E-B73A-BA3BED41BEF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52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BE4CDD-231F-4B82-BA4B-CBCB81A1E0A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99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EA261FC-9E9C-47FA-9A10-9128ED7400E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53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3EF55-00A8-427C-BA74-A199539A1D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62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Cliccate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Cliccate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353175"/>
            <a:ext cx="2130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883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FB6BCDD4-0755-4D3C-AE47-7131863455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!OLE_LINK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localhost/Users/concettametallo/Desktop/Lavoro%20Concetta/didatticascienze/EOA6CFU/Macintosh%20HD:Users:concettametallo:Desktop:Lavoro%20Concetta:didatticascienze:EOA6CFU:syllabuseconomia_organizzazione.docx!OLE_LINK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file:///localhost/Users/concettametallo/Desktop/Lavoro%20Concetta/didatticascienze/EOA6CFU/Macintosh%20HD:Users:concettametallo:Desktop:Lavoro%20Concetta:didatticascienze:EOA6CFU:syllabuseconomia_organizzazione.docx!OLE_LINK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737431"/>
            <a:ext cx="2381250" cy="2381250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323528" y="3122637"/>
            <a:ext cx="8496944" cy="1470025"/>
          </a:xfrm>
        </p:spPr>
        <p:txBody>
          <a:bodyPr/>
          <a:lstStyle/>
          <a:p>
            <a:r>
              <a:rPr lang="it-IT" b="1" dirty="0">
                <a:latin typeface="Calibri" pitchFamily="34" charset="0"/>
              </a:rPr>
              <a:t>Corso di Economia e </a:t>
            </a:r>
            <a:br>
              <a:rPr lang="it-IT" b="1" dirty="0">
                <a:latin typeface="Calibri" pitchFamily="34" charset="0"/>
              </a:rPr>
            </a:br>
            <a:r>
              <a:rPr lang="it-IT" b="1" dirty="0">
                <a:latin typeface="Calibri" pitchFamily="34" charset="0"/>
              </a:rPr>
              <a:t>organizzazione </a:t>
            </a:r>
            <a:r>
              <a:rPr lang="it-IT" dirty="0">
                <a:latin typeface="Calibri" pitchFamily="34" charset="0"/>
              </a:rPr>
              <a:t>aziendale</a:t>
            </a:r>
            <a:endParaRPr lang="it-IT" dirty="0"/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920880" cy="1752600"/>
          </a:xfrm>
        </p:spPr>
        <p:txBody>
          <a:bodyPr/>
          <a:lstStyle/>
          <a:p>
            <a:pPr eaLnBrk="1" hangingPunct="1">
              <a:buClrTx/>
            </a:pPr>
            <a:r>
              <a:rPr lang="it-IT" dirty="0">
                <a:latin typeface="Calibri" pitchFamily="34" charset="0"/>
              </a:rPr>
              <a:t>Concetta Metallo</a:t>
            </a:r>
          </a:p>
          <a:p>
            <a:pPr eaLnBrk="1" hangingPunct="1">
              <a:buClrTx/>
            </a:pPr>
            <a:r>
              <a:rPr lang="it-IT" dirty="0">
                <a:solidFill>
                  <a:schemeClr val="accent2"/>
                </a:solidFill>
                <a:latin typeface="Calibri" pitchFamily="34" charset="0"/>
              </a:rPr>
              <a:t>metallo@uniparthenope.it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>
          <a:xfrm>
            <a:off x="3507581" y="6353175"/>
            <a:ext cx="2128838" cy="366713"/>
          </a:xfrm>
        </p:spPr>
        <p:txBody>
          <a:bodyPr/>
          <a:lstStyle/>
          <a:p>
            <a:pPr>
              <a:defRPr/>
            </a:pPr>
            <a:fld id="{A3BE4CDD-231F-4B82-BA4B-CBCB81A1E0A0}" type="slidenum">
              <a:rPr lang="it-IT" smtClean="0"/>
              <a:pPr>
                <a:defRPr/>
              </a:pPr>
              <a:t>1</a:t>
            </a:fld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sz="4400" b="1" dirty="0">
                <a:solidFill>
                  <a:srgbClr val="7030A0"/>
                </a:solidFill>
                <a:latin typeface="Calibri" pitchFamily="34" charset="0"/>
              </a:rPr>
              <a:t>OBIETTIVI FORMATIVI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75"/>
              </a:spcBef>
              <a:buFont typeface="Arial" charset="0"/>
              <a:buChar char="•"/>
            </a:pPr>
            <a:r>
              <a:rPr lang="it-IT" sz="2700" dirty="0">
                <a:solidFill>
                  <a:srgbClr val="000000"/>
                </a:solidFill>
                <a:latin typeface="Calibri" pitchFamily="34" charset="0"/>
              </a:rPr>
              <a:t>fornire nozioni di base </a:t>
            </a:r>
            <a:r>
              <a:rPr lang="it-IT" sz="2700" u="sng" dirty="0">
                <a:solidFill>
                  <a:srgbClr val="000000"/>
                </a:solidFill>
                <a:latin typeface="Calibri" pitchFamily="34" charset="0"/>
              </a:rPr>
              <a:t>sulla gestione e sull’organizzazione delle aziende.</a:t>
            </a:r>
          </a:p>
          <a:p>
            <a:pPr eaLnBrk="1" hangingPunct="1">
              <a:lnSpc>
                <a:spcPct val="90000"/>
              </a:lnSpc>
              <a:spcBef>
                <a:spcPts val="675"/>
              </a:spcBef>
            </a:pPr>
            <a:endParaRPr lang="it-IT" sz="27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75"/>
              </a:spcBef>
              <a:buFont typeface="Arial" charset="0"/>
              <a:buChar char="•"/>
            </a:pPr>
            <a:r>
              <a:rPr lang="it-IT" sz="2700" dirty="0">
                <a:solidFill>
                  <a:srgbClr val="000000"/>
                </a:solidFill>
                <a:latin typeface="Calibri" pitchFamily="34" charset="0"/>
              </a:rPr>
              <a:t>la conoscenza di queste nozioni è importante perché gli studenti siano in grado di comprendere i meccanismi di funzionamento dell’azienda in cui si troveranno ad operare.</a:t>
            </a:r>
          </a:p>
          <a:p>
            <a:pPr eaLnBrk="1" hangingPunct="1">
              <a:lnSpc>
                <a:spcPct val="90000"/>
              </a:lnSpc>
              <a:spcBef>
                <a:spcPts val="675"/>
              </a:spcBef>
              <a:buClrTx/>
              <a:buFontTx/>
              <a:buNone/>
            </a:pPr>
            <a:endParaRPr lang="it-IT" sz="27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3BE4CDD-231F-4B82-BA4B-CBCB81A1E0A0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sz="4400" b="1" dirty="0">
                <a:solidFill>
                  <a:srgbClr val="7030A0"/>
                </a:solidFill>
                <a:latin typeface="Calibri" pitchFamily="34" charset="0"/>
              </a:rPr>
              <a:t>IL LIBRO DI TESTO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200400" y="3810000"/>
            <a:ext cx="525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ClrTx/>
            </a:pPr>
            <a:r>
              <a:rPr lang="it-IT" sz="2400" dirty="0">
                <a:solidFill>
                  <a:srgbClr val="000000"/>
                </a:solidFill>
                <a:latin typeface="Calibri" pitchFamily="34" charset="0"/>
              </a:rPr>
              <a:t>Cavalieri E., </a:t>
            </a:r>
            <a:r>
              <a:rPr lang="it-IT" sz="2400" dirty="0" err="1">
                <a:solidFill>
                  <a:srgbClr val="000000"/>
                </a:solidFill>
                <a:latin typeface="Calibri" pitchFamily="34" charset="0"/>
              </a:rPr>
              <a:t>Ferraris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Calibri" pitchFamily="34" charset="0"/>
              </a:rPr>
              <a:t>Franceschi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</a:rPr>
              <a:t> R (2010), Economia aziendale, vol. I , Attività aziendale e processi produttivi, </a:t>
            </a:r>
            <a:r>
              <a:rPr lang="it-IT" sz="2400" dirty="0" err="1">
                <a:solidFill>
                  <a:srgbClr val="000000"/>
                </a:solidFill>
                <a:latin typeface="Calibri" pitchFamily="34" charset="0"/>
              </a:rPr>
              <a:t>Giappichelli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eaLnBrk="1" hangingPunct="1">
              <a:spcBef>
                <a:spcPts val="800"/>
              </a:spcBef>
              <a:buClrTx/>
            </a:pPr>
            <a:endParaRPr lang="it-IT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3BE4CDD-231F-4B82-BA4B-CBCB81A1E0A0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676400" y="5930900"/>
          <a:ext cx="68707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3" imgW="6337067" imgH="927066" progId="Word.Document.12">
                  <p:link updateAutomatic="1"/>
                </p:oleObj>
              </mc:Choice>
              <mc:Fallback>
                <p:oleObj name="Documento" r:id="rId3" imgW="6337067" imgH="927066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930900"/>
                        <a:ext cx="68707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06680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3352800" y="1676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800"/>
              </a:spcBef>
              <a:buClrTx/>
            </a:pPr>
            <a:r>
              <a:rPr lang="it-IT" sz="2400" dirty="0">
                <a:solidFill>
                  <a:srgbClr val="000000"/>
                </a:solidFill>
                <a:latin typeface="Calibri" pitchFamily="34" charset="0"/>
              </a:rPr>
              <a:t>Isotta F. (2011), La progettazione organizzativa, CEDAM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3657600"/>
            <a:ext cx="1905000" cy="2057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23528" y="116632"/>
            <a:ext cx="413995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sz="3600" b="1" dirty="0">
                <a:solidFill>
                  <a:srgbClr val="7030A0"/>
                </a:solidFill>
                <a:latin typeface="Calibri" pitchFamily="34" charset="0"/>
              </a:rPr>
              <a:t>PROGRAMMA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3BE4CDD-231F-4B82-BA4B-CBCB81A1E0A0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372200" y="188640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7030A0"/>
                </a:solidFill>
                <a:latin typeface="Calibri" pitchFamily="34" charset="0"/>
              </a:rPr>
              <a:t>Parte prima</a:t>
            </a:r>
            <a:endParaRPr lang="it-IT" sz="2800" dirty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187624" y="6401653"/>
            <a:ext cx="6732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</a:tabLst>
            </a:pPr>
            <a:r>
              <a:rPr lang="it-IT" sz="1200" dirty="0">
                <a:solidFill>
                  <a:schemeClr val="tx1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CF sta ad indicare il volume: Cavalieri E. </a:t>
            </a:r>
            <a:r>
              <a:rPr lang="it-IT" sz="1200" dirty="0" err="1">
                <a:solidFill>
                  <a:schemeClr val="tx1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Franceschi</a:t>
            </a:r>
            <a:r>
              <a:rPr lang="it-IT" sz="1200" dirty="0">
                <a:solidFill>
                  <a:schemeClr val="tx1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200" dirty="0" err="1">
                <a:solidFill>
                  <a:schemeClr val="tx1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Ferraris</a:t>
            </a:r>
            <a:r>
              <a:rPr lang="it-IT" sz="1200" dirty="0">
                <a:solidFill>
                  <a:schemeClr val="tx1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 R. (2010)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364524"/>
              </p:ext>
            </p:extLst>
          </p:nvPr>
        </p:nvGraphicFramePr>
        <p:xfrm>
          <a:off x="1043608" y="692696"/>
          <a:ext cx="7632848" cy="568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3" imgW="6337300" imgH="5232400" progId="Word.Document.12">
                  <p:link updateAutomatic="1"/>
                </p:oleObj>
              </mc:Choice>
              <mc:Fallback>
                <p:oleObj name="Documento" r:id="rId3" imgW="6337300" imgH="52324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692696"/>
                        <a:ext cx="7632848" cy="5688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86091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3BE4CDD-231F-4B82-BA4B-CBCB81A1E0A0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67544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sz="4400" b="1" dirty="0">
                <a:solidFill>
                  <a:srgbClr val="7030A0"/>
                </a:solidFill>
                <a:latin typeface="Calibri" pitchFamily="34" charset="0"/>
              </a:rPr>
              <a:t>PROGRAMMA</a:t>
            </a:r>
          </a:p>
        </p:txBody>
      </p:sp>
      <p:sp>
        <p:nvSpPr>
          <p:cNvPr id="4" name="Rettangolo 3"/>
          <p:cNvSpPr/>
          <p:nvPr/>
        </p:nvSpPr>
        <p:spPr>
          <a:xfrm>
            <a:off x="3491880" y="836712"/>
            <a:ext cx="2285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7030A0"/>
                </a:solidFill>
                <a:latin typeface="Calibri" pitchFamily="34" charset="0"/>
              </a:rPr>
              <a:t>Parte seconda</a:t>
            </a:r>
            <a:endParaRPr lang="it-IT" sz="28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87624" y="6237312"/>
            <a:ext cx="6732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>
              <a:buClrTx/>
              <a:buSzTx/>
              <a:buFontTx/>
              <a:buChar char="•"/>
              <a:tabLst>
                <a:tab pos="409575" algn="l"/>
              </a:tabLst>
            </a:pPr>
            <a:r>
              <a:rPr lang="it-IT" sz="1200" dirty="0">
                <a:solidFill>
                  <a:schemeClr val="tx1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Isotta sta ad indicare il volume: Isotta F. (2011) 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786341"/>
              </p:ext>
            </p:extLst>
          </p:nvPr>
        </p:nvGraphicFramePr>
        <p:xfrm>
          <a:off x="1763688" y="1628800"/>
          <a:ext cx="6337300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6337300" imgH="2362200" progId="Word.Document.12">
                  <p:link updateAutomatic="1"/>
                </p:oleObj>
              </mc:Choice>
              <mc:Fallback>
                <p:oleObj name="Documento" r:id="rId2" imgW="6337300" imgH="2362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63688" y="1628800"/>
                        <a:ext cx="6337300" cy="417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423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59072" y="170162"/>
            <a:ext cx="8224838" cy="76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it-IT" sz="17600" b="1" dirty="0">
                <a:solidFill>
                  <a:srgbClr val="7030A0"/>
                </a:solidFill>
                <a:latin typeface="Calibri" pitchFamily="34" charset="0"/>
              </a:rPr>
              <a:t>PROGRAMMA</a:t>
            </a:r>
            <a:r>
              <a:rPr lang="it-IT" sz="9300" b="1" dirty="0">
                <a:solidFill>
                  <a:srgbClr val="7030A0"/>
                </a:solidFill>
                <a:latin typeface="Calibri" pitchFamily="34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it-IT" sz="11200" b="1" dirty="0">
                <a:solidFill>
                  <a:srgbClr val="7030A0"/>
                </a:solidFill>
                <a:latin typeface="Calibri" pitchFamily="34" charset="0"/>
              </a:rPr>
              <a:t>Parte terza per gli studenti iscritti al Cds di Informatica</a:t>
            </a:r>
          </a:p>
        </p:txBody>
      </p:sp>
      <p:sp>
        <p:nvSpPr>
          <p:cNvPr id="4" name="Rettangolo 3"/>
          <p:cNvSpPr/>
          <p:nvPr/>
        </p:nvSpPr>
        <p:spPr bwMode="auto">
          <a:xfrm>
            <a:off x="457200" y="1600200"/>
            <a:ext cx="4035425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normAutofit/>
          </a:bodyPr>
          <a:lstStyle/>
          <a:p>
            <a:pPr eaLnBrk="0" hangingPunct="0">
              <a:spcAft>
                <a:spcPts val="600"/>
              </a:spcAft>
            </a:pPr>
            <a:endParaRPr lang="it-IT" sz="28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>
          <a:xfrm>
            <a:off x="6553200" y="6353175"/>
            <a:ext cx="2128838" cy="366713"/>
          </a:xfrm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A3BE4CDD-231F-4B82-BA4B-CBCB81A1E0A0}" type="slidenum">
              <a:rPr lang="it-IT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6</a:t>
            </a:fld>
            <a:endParaRPr lang="it-IT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63C37FA5-21C6-AF1F-143B-A8D8808BE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043934"/>
              </p:ext>
            </p:extLst>
          </p:nvPr>
        </p:nvGraphicFramePr>
        <p:xfrm>
          <a:off x="1187624" y="1124744"/>
          <a:ext cx="6120679" cy="5472606"/>
        </p:xfrm>
        <a:graphic>
          <a:graphicData uri="http://schemas.openxmlformats.org/drawingml/2006/table">
            <a:tbl>
              <a:tblPr firstRow="1" firstCol="1" bandRow="1"/>
              <a:tblGrid>
                <a:gridCol w="997279">
                  <a:extLst>
                    <a:ext uri="{9D8B030D-6E8A-4147-A177-3AD203B41FA5}">
                      <a16:colId xmlns:a16="http://schemas.microsoft.com/office/drawing/2014/main" val="3433206591"/>
                    </a:ext>
                  </a:extLst>
                </a:gridCol>
                <a:gridCol w="4393032">
                  <a:extLst>
                    <a:ext uri="{9D8B030D-6E8A-4147-A177-3AD203B41FA5}">
                      <a16:colId xmlns:a16="http://schemas.microsoft.com/office/drawing/2014/main" val="218728464"/>
                    </a:ext>
                  </a:extLst>
                </a:gridCol>
                <a:gridCol w="730368">
                  <a:extLst>
                    <a:ext uri="{9D8B030D-6E8A-4147-A177-3AD203B41FA5}">
                      <a16:colId xmlns:a16="http://schemas.microsoft.com/office/drawing/2014/main" val="374379031"/>
                    </a:ext>
                  </a:extLst>
                </a:gridCol>
              </a:tblGrid>
              <a:tr h="701512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 software come artefatto sociale: introduzione alla “computer ethics”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198748"/>
                  </a:ext>
                </a:extLst>
              </a:tr>
              <a:tr h="306281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 ethics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881221"/>
                  </a:ext>
                </a:extLst>
              </a:tr>
              <a:tr h="1112107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Professional ethics </a:t>
                      </a:r>
                      <a:endParaRPr lang="it-IT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 disagio etico degli sviluppatori software: </a:t>
                      </a:r>
                      <a:endParaRPr lang="it-IT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 e social media</a:t>
                      </a:r>
                      <a:endParaRPr lang="it-IT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034134"/>
                  </a:ext>
                </a:extLst>
              </a:tr>
              <a:tr h="1515020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 ethics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bias dell’intelligenza artificiale: 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pregiudizi e discriminazioni 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nel machine learning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00715"/>
                  </a:ext>
                </a:extLst>
              </a:tr>
              <a:tr h="306281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Privacy &amp; civil liberties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78822"/>
                  </a:ext>
                </a:extLst>
              </a:tr>
              <a:tr h="306281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Privacy &amp; civil liberties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90111"/>
                  </a:ext>
                </a:extLst>
              </a:tr>
              <a:tr h="306281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Intellectual property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480200"/>
                  </a:ext>
                </a:extLst>
              </a:tr>
              <a:tr h="306281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Intellectual property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733919"/>
                  </a:ext>
                </a:extLst>
              </a:tr>
              <a:tr h="306281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Intellectual property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332390"/>
                  </a:ext>
                </a:extLst>
              </a:tr>
              <a:tr h="306281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it-IT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Esercitazione</a:t>
                      </a:r>
                      <a:endParaRPr lang="it-IT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t-IT" sz="1200" b="0" i="0" u="none" strike="noStrike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505" marR="69505" marT="9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451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1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ClrTx/>
            </a:pPr>
            <a:r>
              <a:rPr lang="it-IT" sz="4400" b="1" dirty="0">
                <a:solidFill>
                  <a:srgbClr val="7030A0"/>
                </a:solidFill>
                <a:latin typeface="Calibri" pitchFamily="34" charset="0"/>
              </a:rPr>
              <a:t>MODALITA' DI VALUTAZIONE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8305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8138"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it-IT" sz="3200" dirty="0">
                <a:solidFill>
                  <a:schemeClr val="tx1"/>
                </a:solidFill>
                <a:latin typeface="Calibri" pitchFamily="34" charset="0"/>
              </a:rPr>
              <a:t>Una prova scritta composta da quattro domande aperte, da 5 punti ciascuna, ed un esercizio da 10 punti;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it-IT" sz="3200" dirty="0">
                <a:solidFill>
                  <a:srgbClr val="000000"/>
                </a:solidFill>
                <a:latin typeface="Calibri" pitchFamily="34" charset="0"/>
              </a:rPr>
              <a:t>il tempo a disposizione è di circa un’ora;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it-IT" sz="3200" dirty="0">
                <a:solidFill>
                  <a:srgbClr val="000000"/>
                </a:solidFill>
                <a:latin typeface="Calibri" pitchFamily="34" charset="0"/>
              </a:rPr>
              <a:t>Per sostenere l'esame orale è necessario superare la prova scritta.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it-IT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3BE4CDD-231F-4B82-BA4B-CBCB81A1E0A0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279</Words>
  <Application>Microsoft Macintosh PowerPoint</Application>
  <PresentationFormat>Presentazione su schermo (4:3)</PresentationFormat>
  <Paragraphs>75</Paragraphs>
  <Slides>7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Collegamenti</vt:lpstr>
      </vt:variant>
      <vt:variant>
        <vt:i4>3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Times New Roman</vt:lpstr>
      <vt:lpstr>Calibri</vt:lpstr>
      <vt:lpstr>Arial</vt:lpstr>
      <vt:lpstr>Garamond</vt:lpstr>
      <vt:lpstr>Tema di Office</vt:lpstr>
      <vt:lpstr>!OLE_LINK6</vt:lpstr>
      <vt:lpstr>file:///\\localhost\Users\concettametallo\Desktop\Lavoro%20Concetta\didatticascienze\EOA6CFU\Macintosh%20HD:Users:concettametallo:Desktop:Lavoro%20Concetta:didatticascienze:EOA6CFU:syllabuseconomia_organizzazione.docx!OLE_LINK1</vt:lpstr>
      <vt:lpstr>file:///\\localhost\Users\concettametallo\Desktop\Lavoro%20Concetta\didatticascienze\EOA6CFU\Macintosh%20HD:Users:concettametallo:Desktop:Lavoro%20Concetta:didatticascienze:EOA6CFU:syllabuseconomia_organizzazione.docx!OLE_LINK2</vt:lpstr>
      <vt:lpstr>Corso di Economia e  organizzazione aziendale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Organizzazione Aziendale</dc:title>
  <dc:creator>Domenico Salvatore</dc:creator>
  <cp:lastModifiedBy>Concetta Metallo</cp:lastModifiedBy>
  <cp:revision>95</cp:revision>
  <cp:lastPrinted>1601-01-01T00:00:00Z</cp:lastPrinted>
  <dcterms:created xsi:type="dcterms:W3CDTF">2015-03-09T10:22:30Z</dcterms:created>
  <dcterms:modified xsi:type="dcterms:W3CDTF">2022-09-21T09:41:16Z</dcterms:modified>
</cp:coreProperties>
</file>