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5"/>
  </p:notesMasterIdLst>
  <p:sldIdLst>
    <p:sldId id="257" r:id="rId2"/>
    <p:sldId id="260" r:id="rId3"/>
    <p:sldId id="261" r:id="rId4"/>
    <p:sldId id="258" r:id="rId5"/>
    <p:sldId id="259" r:id="rId6"/>
    <p:sldId id="269" r:id="rId7"/>
    <p:sldId id="270" r:id="rId8"/>
    <p:sldId id="271" r:id="rId9"/>
    <p:sldId id="272" r:id="rId10"/>
    <p:sldId id="273" r:id="rId11"/>
    <p:sldId id="274" r:id="rId12"/>
    <p:sldId id="267" r:id="rId13"/>
    <p:sldId id="268" r:id="rId14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8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7238" cy="34242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4438" cy="411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smtClean="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670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cs typeface="Lucida Sans Unicode" charset="0"/>
              </a:defRPr>
            </a:lvl1pPr>
          </a:lstStyle>
          <a:p>
            <a:fld id="{35DAA451-E360-420F-B1D1-B4A0C547AD7D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4012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AC3545-DE7B-4198-9941-E5CDADF3E6F1}" type="slidenum">
              <a:rPr lang="it-IT"/>
              <a:pPr/>
              <a:t>1</a:t>
            </a:fld>
            <a:endParaRPr lang="it-IT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6ED08E0-48CE-4A65-B19D-68B908A13828}" type="slidenum">
              <a:rPr lang="it-IT" sz="1200">
                <a:solidFill>
                  <a:srgbClr val="000000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20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81ED55F-7606-4A81-816A-5D3516E0676F}" type="slidenum">
              <a:rPr lang="it-IT" sz="1200">
                <a:solidFill>
                  <a:srgbClr val="009999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200">
              <a:solidFill>
                <a:srgbClr val="009999"/>
              </a:solidFill>
              <a:ea typeface="SimSun" charset="0"/>
              <a:cs typeface="SimSun" charset="0"/>
            </a:endParaRPr>
          </a:p>
        </p:txBody>
      </p:sp>
      <p:sp>
        <p:nvSpPr>
          <p:cNvPr id="1843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CE87AA-1CA1-4BD6-803B-64B89F03D8D5}" type="slidenum">
              <a:rPr lang="it-IT"/>
              <a:pPr/>
              <a:t>10</a:t>
            </a:fld>
            <a:endParaRPr lang="it-IT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49CA1D3-5A73-485B-AF51-4A90EA5B1375}" type="slidenum">
              <a:rPr lang="it-IT" sz="1200">
                <a:solidFill>
                  <a:srgbClr val="000000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it-IT" sz="120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3525C01-3896-4EDE-8F3D-7B19198FA86A}" type="slidenum">
              <a:rPr lang="it-IT" sz="1200">
                <a:solidFill>
                  <a:srgbClr val="009999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it-IT" sz="1200">
              <a:solidFill>
                <a:srgbClr val="009999"/>
              </a:solidFill>
              <a:ea typeface="SimSun" charset="0"/>
              <a:cs typeface="SimSun" charset="0"/>
            </a:endParaRPr>
          </a:p>
        </p:txBody>
      </p:sp>
      <p:sp>
        <p:nvSpPr>
          <p:cNvPr id="2355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19D1795-D2C5-4246-9297-09702B1DC7D7}" type="slidenum">
              <a:rPr lang="it-IT"/>
              <a:pPr/>
              <a:t>11</a:t>
            </a:fld>
            <a:endParaRPr lang="it-IT"/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488A662-1525-42A2-885F-FB8847D8BB8F}" type="slidenum">
              <a:rPr lang="it-IT" sz="1200">
                <a:solidFill>
                  <a:srgbClr val="000000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it-IT" sz="120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2457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FB4080-5D75-4379-B3EE-32F32BC82761}" type="slidenum">
              <a:rPr lang="it-IT"/>
              <a:pPr/>
              <a:t>12</a:t>
            </a:fld>
            <a:endParaRPr lang="it-IT"/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3F93C11-CD28-4581-9785-0BB523AB8968}" type="slidenum">
              <a:rPr lang="it-IT" sz="1200">
                <a:solidFill>
                  <a:srgbClr val="000000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it-IT" sz="120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2867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D4E650-40B6-428F-9204-373FAC242E6F}" type="slidenum">
              <a:rPr lang="it-IT"/>
              <a:pPr/>
              <a:t>13</a:t>
            </a:fld>
            <a:endParaRPr lang="it-IT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9D45477-CFC7-40B1-A071-A416236C01AA}" type="slidenum">
              <a:rPr lang="it-IT" sz="1200">
                <a:solidFill>
                  <a:srgbClr val="000000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it-IT" sz="120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2969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5E9564-0858-4D1A-AA30-22593E1D4630}" type="slidenum">
              <a:rPr lang="it-IT"/>
              <a:pPr/>
              <a:t>2</a:t>
            </a:fld>
            <a:endParaRPr lang="it-IT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F1AE084-D51D-4967-9584-A30A653BE805}" type="slidenum">
              <a:rPr lang="it-IT" sz="1200">
                <a:solidFill>
                  <a:srgbClr val="000000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it-IT" sz="120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2150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4F42C5-826F-4165-8632-17A43DAF7771}" type="slidenum">
              <a:rPr lang="it-IT"/>
              <a:pPr/>
              <a:t>3</a:t>
            </a:fld>
            <a:endParaRPr lang="it-IT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C11BEBB-D403-49D8-B402-8D40E5DA29E6}" type="slidenum">
              <a:rPr lang="it-IT" sz="1200">
                <a:solidFill>
                  <a:srgbClr val="000000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it-IT" sz="120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225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339B34-516D-4F7A-B29A-DFE6A4D52084}" type="slidenum">
              <a:rPr lang="it-IT"/>
              <a:pPr/>
              <a:t>4</a:t>
            </a:fld>
            <a:endParaRPr lang="it-IT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768FD45-A548-4BB2-91D9-6548B3E626BF}" type="slidenum">
              <a:rPr lang="it-IT" sz="1200">
                <a:solidFill>
                  <a:srgbClr val="000000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it-IT" sz="120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1945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CE4F2E-A084-44EF-9CB7-75EC38D1EFB5}" type="slidenum">
              <a:rPr lang="it-IT"/>
              <a:pPr/>
              <a:t>5</a:t>
            </a:fld>
            <a:endParaRPr lang="it-IT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477F31C-B647-4B8D-83F4-E0725E8F6817}" type="slidenum">
              <a:rPr lang="it-IT" sz="1200">
                <a:solidFill>
                  <a:srgbClr val="000000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it-IT" sz="120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2048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45CD8AE-39C2-4005-A8B6-BA9AA6A73A44}" type="slidenum">
              <a:rPr lang="it-IT" smtClean="0"/>
              <a:pPr/>
              <a:t>6</a:t>
            </a:fld>
            <a:endParaRPr lang="it-IT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7613" cy="4114800"/>
          </a:xfrm>
          <a:noFill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73CD139-8CD1-4D3F-A149-F751765480A7}" type="slidenum">
              <a:rPr lang="it-IT" smtClean="0"/>
              <a:pPr/>
              <a:t>7</a:t>
            </a:fld>
            <a:endParaRPr lang="it-IT" smtClean="0"/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7613" cy="4114800"/>
          </a:xfrm>
          <a:noFill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E175E04-9A4C-44E2-9D42-124681DE0932}" type="slidenum">
              <a:rPr lang="it-IT" smtClean="0"/>
              <a:pPr/>
              <a:t>8</a:t>
            </a:fld>
            <a:endParaRPr lang="it-IT" smtClean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7613" cy="4114800"/>
          </a:xfrm>
          <a:noFill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A7338FD-1395-4F10-AC4F-31E8DFED7A30}" type="slidenum">
              <a:rPr lang="it-IT" smtClean="0"/>
              <a:pPr/>
              <a:t>9</a:t>
            </a:fld>
            <a:endParaRPr lang="it-IT" smtClean="0"/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7613" cy="4114800"/>
          </a:xfrm>
          <a:noFill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22/04/12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1DF4-576E-4E77-B4C4-F9FF84D21E0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22/04/12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A943-32E8-4364-BE2D-BED1854BFB2F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22/04/12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36DEA-B359-480F-8EA9-9136A1DBA2E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22/04/12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7339-69CE-421C-A415-15A7A8D078D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22/04/12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59F4-E1CA-4253-AAA6-6191898A2A3C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22/04/12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8F41-694E-4901-BF2A-4B4F4E9CB01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22/04/12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F4AE-3B75-4B16-8139-A041D520AE1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22/04/12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876-E545-4D17-9172-6A6366E3928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22/04/12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E7F4-EF0A-44F2-AA0E-6D1E568A620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22/04/12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8205-918B-49A1-A5E4-7C45C3A5F68E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22/04/12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096C-D701-45F7-8012-F337FF7AF53F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22/04/12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7F3F4-D117-4694-8A44-04B59065A597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9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t>22/04/12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B041B49-B442-4753-B1E5-AC950CA441C7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843808" y="152400"/>
            <a:ext cx="6071592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000" b="1" dirty="0" smtClean="0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Obiettivi</a:t>
            </a:r>
            <a:r>
              <a:rPr lang="it-IT" sz="3200" b="1" dirty="0">
                <a:solidFill>
                  <a:srgbClr val="000000"/>
                </a:solidFill>
                <a:latin typeface="Arial" charset="0"/>
                <a:ea typeface="MS Gothic" pitchFamily="49" charset="0"/>
                <a:cs typeface="MS Gothic" pitchFamily="49" charset="0"/>
              </a:rPr>
              <a:t/>
            </a:r>
            <a:br>
              <a:rPr lang="it-IT" sz="3200" b="1" dirty="0">
                <a:solidFill>
                  <a:srgbClr val="000000"/>
                </a:solidFill>
                <a:latin typeface="Arial" charset="0"/>
                <a:ea typeface="MS Gothic" pitchFamily="49" charset="0"/>
                <a:cs typeface="MS Gothic" pitchFamily="49" charset="0"/>
              </a:rPr>
            </a:br>
            <a:endParaRPr lang="it-IT" sz="3200" b="1" dirty="0">
              <a:solidFill>
                <a:srgbClr val="000000"/>
              </a:solidFill>
              <a:latin typeface="Arial" charset="0"/>
              <a:ea typeface="MS Gothic" pitchFamily="49" charset="0"/>
              <a:cs typeface="MS Gothic" pitchFamily="49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700338" y="1800225"/>
            <a:ext cx="6215062" cy="430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38138" indent="-338138" algn="just">
              <a:spcBef>
                <a:spcPts val="900"/>
              </a:spcBef>
              <a:buClr>
                <a:srgbClr val="FF9966"/>
              </a:buClr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it-IT" sz="2800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Costi e ricavi con manifestazione finanziaria ma non di competenza</a:t>
            </a:r>
          </a:p>
          <a:p>
            <a:pPr marL="338138" indent="-338138" algn="just">
              <a:spcBef>
                <a:spcPts val="900"/>
              </a:spcBef>
              <a:buClr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it-IT" sz="2800">
              <a:solidFill>
                <a:srgbClr val="009999"/>
              </a:solidFill>
              <a:latin typeface="Arial Narrow" pitchFamily="32" charset="0"/>
              <a:ea typeface="SimSun" charset="0"/>
              <a:cs typeface="SimSun" charset="0"/>
            </a:endParaRPr>
          </a:p>
          <a:p>
            <a:pPr marL="338138" indent="-338138" algn="just">
              <a:spcBef>
                <a:spcPts val="900"/>
              </a:spcBef>
              <a:buClr>
                <a:srgbClr val="FF9966"/>
              </a:buClr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it-IT" sz="2800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Costi e ricavi di competenza con manifestazione finanziaria futura</a:t>
            </a:r>
            <a:r>
              <a:rPr lang="it-IT" sz="3600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 </a:t>
            </a:r>
          </a:p>
          <a:p>
            <a:pPr marL="338138" indent="-338138">
              <a:spcBef>
                <a:spcPts val="800"/>
              </a:spcBef>
              <a:buClr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it-IT" sz="3200">
              <a:solidFill>
                <a:srgbClr val="00007F"/>
              </a:solidFill>
              <a:latin typeface="Arial Narrow" pitchFamily="32" charset="0"/>
              <a:ea typeface="SimSun" charset="0"/>
              <a:cs typeface="SimSun" charset="0"/>
            </a:endParaRPr>
          </a:p>
          <a:p>
            <a:pPr marL="338138" indent="-338138">
              <a:spcBef>
                <a:spcPts val="800"/>
              </a:spcBef>
              <a:buClrTx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it-IT" sz="3200">
                <a:solidFill>
                  <a:srgbClr val="00007F"/>
                </a:solidFill>
                <a:latin typeface="Arial Narrow" pitchFamily="32" charset="0"/>
                <a:ea typeface="SimSun" charset="0"/>
                <a:cs typeface="SimSun" charset="0"/>
              </a:rPr>
              <a:t>			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98938"/>
            <a:ext cx="3048000" cy="2659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t>22/04/12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t>università Parthenope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239000" y="623728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6EEFE74-9BCD-4CF8-9975-3AC306FE556A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81013" y="152400"/>
            <a:ext cx="84582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0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Reddito nel periodo tn - t(n-1)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5800" y="1447800"/>
            <a:ext cx="7864475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4800" y="5638800"/>
            <a:ext cx="8647113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820863"/>
            <a:ext cx="7380287" cy="3940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715966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t>22/04/12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t>università Parthenope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934200" y="61722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3F41F1F-FFC9-49E0-954B-04B5FC873E8D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95288" y="0"/>
            <a:ext cx="8748712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Capitale in tn</a:t>
            </a: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928813"/>
            <a:ext cx="7559675" cy="3651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6464472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t>22/04/12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t>università Parthenope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CBEF61B-2C23-4B55-B087-149D1EEB31E7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50825" y="115888"/>
            <a:ext cx="8785225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Possibili equivoci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47675" y="2573338"/>
            <a:ext cx="8339138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Tutti i costi ed i ricavi che sono stati sostenuti e conseguiti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in un periodo sono di competenza e partecipano alla 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determinazione del reddito di quell’esercizio? NO!!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t>22/04/12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B45EDDE-B7DB-4D29-AB16-DE213FDEB1DB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600200" y="0"/>
            <a:ext cx="60198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 dirty="0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Possibili domande </a:t>
            </a:r>
            <a:endParaRPr lang="it-IT" sz="4800" b="1" dirty="0" smtClean="0">
              <a:solidFill>
                <a:srgbClr val="336699"/>
              </a:solidFill>
              <a:latin typeface="Arial Narrow" pitchFamily="32" charset="0"/>
              <a:ea typeface="SimSun" charset="0"/>
              <a:cs typeface="SimSun" charset="0"/>
            </a:endParaRPr>
          </a:p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 dirty="0" smtClean="0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di </a:t>
            </a:r>
            <a:r>
              <a:rPr lang="it-IT" sz="4800" b="1" dirty="0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esame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38138">
              <a:spcBef>
                <a:spcPts val="7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it-IT" sz="2800" dirty="0">
              <a:solidFill>
                <a:srgbClr val="009999"/>
              </a:solidFill>
              <a:latin typeface="Arial Narrow" pitchFamily="32" charset="0"/>
              <a:ea typeface="SimSun" charset="0"/>
              <a:cs typeface="SimSun" charset="0"/>
            </a:endParaRPr>
          </a:p>
          <a:p>
            <a:pPr marL="342900" indent="-338138">
              <a:spcBef>
                <a:spcPts val="700"/>
              </a:spcBef>
              <a:buClr>
                <a:srgbClr val="FF9966"/>
              </a:buClr>
              <a:buFont typeface="Wingdings" charset="2"/>
              <a:buChar char="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800" dirty="0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Quali sono i costi ed i ricavi che partecipano alla determinazione del reddito d’ esercizio e quelli che invece devono essere esclusi</a:t>
            </a:r>
            <a:r>
              <a:rPr lang="it-IT" sz="2800" dirty="0" smtClean="0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?</a:t>
            </a:r>
          </a:p>
          <a:p>
            <a:pPr>
              <a:spcBef>
                <a:spcPts val="900"/>
              </a:spcBef>
              <a:buClr>
                <a:srgbClr val="FF9966"/>
              </a:buClr>
              <a:buSzPct val="60000"/>
              <a:buFont typeface="Wingdings" pitchFamily="2" charset="2"/>
              <a:buChar char=""/>
              <a:defRPr/>
            </a:pP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Costi futuri </a:t>
            </a:r>
            <a:r>
              <a:rPr lang="it-IT" sz="280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presunti e Perdite 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future presunte</a:t>
            </a:r>
          </a:p>
          <a:p>
            <a:pPr marL="342900" indent="-338138">
              <a:spcBef>
                <a:spcPts val="700"/>
              </a:spcBef>
              <a:buClr>
                <a:srgbClr val="FF9966"/>
              </a:buClr>
              <a:buFont typeface="Wingdings" charset="2"/>
              <a:buChar char="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it-IT" sz="2800" dirty="0">
              <a:solidFill>
                <a:srgbClr val="009999"/>
              </a:solidFill>
              <a:latin typeface="Arial Narrow" pitchFamily="32" charset="0"/>
              <a:ea typeface="SimSun" charset="0"/>
              <a:cs typeface="SimSun" charset="0"/>
            </a:endParaRP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0" y="4495800"/>
          <a:ext cx="28956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r:id="rId4" imgW="1142857" imgH="857143" progId="">
                  <p:embed/>
                </p:oleObj>
              </mc:Choice>
              <mc:Fallback>
                <p:oleObj r:id="rId4" imgW="1142857" imgH="857143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495800"/>
                        <a:ext cx="2895600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Reddito di periodo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484784"/>
            <a:ext cx="7272808" cy="3637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7A8FF6F-C450-4CEC-9BEE-4C77CD45E603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7950" y="12700"/>
            <a:ext cx="9036050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Reddito di periodo</a:t>
            </a:r>
            <a: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/>
            </a:r>
            <a:b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</a:br>
            <a:endParaRPr lang="it-IT" sz="4400" b="1">
              <a:solidFill>
                <a:srgbClr val="336699"/>
              </a:solidFill>
              <a:latin typeface="Arial Narrow" pitchFamily="32" charset="0"/>
              <a:ea typeface="SimSun" charset="0"/>
              <a:cs typeface="SimSun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07950" y="260350"/>
            <a:ext cx="9036050" cy="936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/>
            </a:r>
            <a:b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</a:br>
            <a:endParaRPr lang="it-IT" sz="4400" b="1">
              <a:solidFill>
                <a:srgbClr val="336699"/>
              </a:solidFill>
              <a:latin typeface="Arial Narrow" pitchFamily="32" charset="0"/>
              <a:ea typeface="SimSun" charset="0"/>
              <a:cs typeface="SimSun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900113" y="1260475"/>
            <a:ext cx="7559675" cy="4664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just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007F"/>
                </a:solidFill>
                <a:latin typeface="Arial" charset="0"/>
                <a:ea typeface="SimSun" charset="0"/>
                <a:cs typeface="SimSun" charset="0"/>
              </a:rPr>
              <a:t>Variazione della ricchezza manifestatasi nell’arco temporale preso in considerazione dal bilancio. </a:t>
            </a:r>
          </a:p>
          <a:p>
            <a:pPr algn="just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007F"/>
                </a:solidFill>
                <a:latin typeface="Arial" charset="0"/>
                <a:ea typeface="SimSun" charset="0"/>
                <a:cs typeface="SimSun" charset="0"/>
              </a:rPr>
              <a:t>Somma algebrica dei valori assegnati ai fattori produttivi impiegati nel processo di produzione economica con quelli attribuiti ai proventi derivanti dal disinvestimento della produzione realizzata.</a:t>
            </a:r>
          </a:p>
          <a:p>
            <a:pPr algn="just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007F"/>
                </a:solidFill>
                <a:latin typeface="Arial" charset="0"/>
                <a:ea typeface="SimSun" charset="0"/>
                <a:cs typeface="SimSun" charset="0"/>
              </a:rPr>
              <a:t>Scaturisce dalla gestione, ossia da quel sistema di operazioni che, senza soluzione di continuità, va dall’acquisizione dei fattori produttivi sui mercati di approvvigionamento fino al collocamento dei prodotti e dei servizi, ottenuti impiegando i fattori acquisiti sui mercati di sbocco. </a:t>
            </a:r>
          </a:p>
          <a:p>
            <a:pPr algn="just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007F"/>
                </a:solidFill>
                <a:latin typeface="Arial" charset="0"/>
                <a:ea typeface="SimSun" charset="0"/>
                <a:cs typeface="SimSun" charset="0"/>
              </a:rPr>
              <a:t>Frutto della differenza tra i componenti positivi di reddito (ricavi) e i componenti negativi di reddito (costi) che a quel periodo, sulla base di certe convenzioni, possono attribuirsi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312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3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000" b="1" dirty="0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Costi e ricavi con manifestazione finanziaria ma non di competenza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206" y="1340768"/>
            <a:ext cx="9144000" cy="524779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09600" y="228600"/>
            <a:ext cx="8305800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600" b="1" dirty="0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Costi e ricavi di competenza con manifestazione finanziaria futura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484784"/>
            <a:ext cx="9144000" cy="503263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9"/>
          <p:cNvSpPr>
            <a:spLocks noChangeArrowheads="1"/>
          </p:cNvSpPr>
          <p:nvPr/>
        </p:nvSpPr>
        <p:spPr bwMode="auto">
          <a:xfrm>
            <a:off x="467544" y="2708920"/>
            <a:ext cx="2844800" cy="1557338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dirty="0">
                <a:solidFill>
                  <a:srgbClr val="6600CC"/>
                </a:solidFill>
                <a:latin typeface="Arial" charset="0"/>
                <a:cs typeface="Times New Roman" pitchFamily="18" charset="0"/>
              </a:rPr>
              <a:t>COSTI FUTURI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dirty="0">
                <a:solidFill>
                  <a:srgbClr val="6600CC"/>
                </a:solidFill>
                <a:latin typeface="Arial" charset="0"/>
                <a:cs typeface="Times New Roman" pitchFamily="18" charset="0"/>
              </a:rPr>
              <a:t>PRESUNTI</a:t>
            </a:r>
          </a:p>
        </p:txBody>
      </p:sp>
      <p:sp>
        <p:nvSpPr>
          <p:cNvPr id="12292" name="Rettangolo 1"/>
          <p:cNvSpPr>
            <a:spLocks noChangeArrowheads="1"/>
          </p:cNvSpPr>
          <p:nvPr/>
        </p:nvSpPr>
        <p:spPr bwMode="auto">
          <a:xfrm>
            <a:off x="1043608" y="4437112"/>
            <a:ext cx="7278688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b="1" dirty="0">
                <a:solidFill>
                  <a:schemeClr val="tx1"/>
                </a:solidFill>
                <a:latin typeface="Arial Narrow" pitchFamily="34" charset="0"/>
              </a:rPr>
              <a:t>Es.:</a:t>
            </a:r>
          </a:p>
          <a:p>
            <a:pPr algn="just"/>
            <a:r>
              <a:rPr lang="it-IT" b="1" dirty="0">
                <a:solidFill>
                  <a:schemeClr val="tx1"/>
                </a:solidFill>
                <a:latin typeface="Arial Narrow" pitchFamily="34" charset="0"/>
              </a:rPr>
              <a:t>un’azienda vende, in un periodo, 100 telefonini offrendo la</a:t>
            </a:r>
          </a:p>
          <a:p>
            <a:pPr algn="just"/>
            <a:r>
              <a:rPr lang="it-IT" b="1" dirty="0">
                <a:solidFill>
                  <a:schemeClr val="tx1"/>
                </a:solidFill>
                <a:latin typeface="Arial Narrow" pitchFamily="34" charset="0"/>
              </a:rPr>
              <a:t>garanzia per un anno.</a:t>
            </a:r>
          </a:p>
          <a:p>
            <a:pPr algn="just"/>
            <a:r>
              <a:rPr lang="it-IT" b="1" dirty="0">
                <a:solidFill>
                  <a:schemeClr val="tx1"/>
                </a:solidFill>
                <a:latin typeface="Arial Narrow" pitchFamily="34" charset="0"/>
              </a:rPr>
              <a:t>A quanto ammontano i costi di competenza?</a:t>
            </a:r>
            <a:endParaRPr lang="it-IT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9600" y="228600"/>
            <a:ext cx="8305800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600" b="1" dirty="0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Costi e ricavi di competenza con manifestazione finanziaria futura</a:t>
            </a:r>
          </a:p>
        </p:txBody>
      </p:sp>
    </p:spTree>
    <p:extLst>
      <p:ext uri="{BB962C8B-B14F-4D97-AF65-F5344CB8AC3E}">
        <p14:creationId xmlns:p14="http://schemas.microsoft.com/office/powerpoint/2010/main" val="288128626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508125" y="346075"/>
            <a:ext cx="1841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304800" y="304800"/>
            <a:ext cx="8839200" cy="1674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17" name="Rettangolo 1"/>
          <p:cNvSpPr>
            <a:spLocks noChangeArrowheads="1"/>
          </p:cNvSpPr>
          <p:nvPr/>
        </p:nvSpPr>
        <p:spPr bwMode="auto">
          <a:xfrm>
            <a:off x="1259632" y="2996952"/>
            <a:ext cx="71294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 dirty="0">
                <a:solidFill>
                  <a:schemeClr val="tx2"/>
                </a:solidFill>
                <a:latin typeface="Arial Narrow" pitchFamily="34" charset="0"/>
              </a:rPr>
              <a:t>Si stima che per il 20%dei telefonini sia richiesto</a:t>
            </a:r>
          </a:p>
          <a:p>
            <a:r>
              <a:rPr lang="it-IT" b="1" dirty="0">
                <a:solidFill>
                  <a:schemeClr val="tx2"/>
                </a:solidFill>
                <a:latin typeface="Arial Narrow" pitchFamily="34" charset="0"/>
              </a:rPr>
              <a:t>l’intervento della garanzia e che ogni intervento costi</a:t>
            </a:r>
          </a:p>
          <a:p>
            <a:r>
              <a:rPr lang="it-IT" b="1" dirty="0">
                <a:solidFill>
                  <a:schemeClr val="tx2"/>
                </a:solidFill>
                <a:latin typeface="Arial Narrow" pitchFamily="34" charset="0"/>
              </a:rPr>
              <a:t>mediamente 30 €</a:t>
            </a:r>
            <a:endParaRPr lang="it-IT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258888" y="4437063"/>
            <a:ext cx="1938337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dirty="0">
                <a:solidFill>
                  <a:schemeClr val="accent6"/>
                </a:solidFill>
                <a:latin typeface="Arial Narrow" pitchFamily="34" charset="0"/>
              </a:rPr>
              <a:t>COSTI DI</a:t>
            </a:r>
          </a:p>
          <a:p>
            <a:pPr>
              <a:defRPr/>
            </a:pPr>
            <a:r>
              <a:rPr lang="it-IT" dirty="0">
                <a:solidFill>
                  <a:schemeClr val="accent6"/>
                </a:solidFill>
                <a:latin typeface="Arial Narrow" pitchFamily="34" charset="0"/>
              </a:rPr>
              <a:t>COMPETENZA</a:t>
            </a:r>
          </a:p>
        </p:txBody>
      </p:sp>
      <p:sp>
        <p:nvSpPr>
          <p:cNvPr id="13319" name="Freccia a destra 4"/>
          <p:cNvSpPr>
            <a:spLocks noChangeArrowheads="1"/>
          </p:cNvSpPr>
          <p:nvPr/>
        </p:nvSpPr>
        <p:spPr bwMode="auto">
          <a:xfrm>
            <a:off x="3844925" y="4557713"/>
            <a:ext cx="979488" cy="484187"/>
          </a:xfrm>
          <a:prstGeom prst="rightArrow">
            <a:avLst>
              <a:gd name="adj1" fmla="val 50000"/>
              <a:gd name="adj2" fmla="val 50106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219700" y="4557713"/>
            <a:ext cx="2611438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 dirty="0">
                <a:solidFill>
                  <a:schemeClr val="accent6"/>
                </a:solidFill>
                <a:latin typeface="Arial Narrow" pitchFamily="34" charset="0"/>
              </a:rPr>
              <a:t>Costo del telefonino</a:t>
            </a:r>
          </a:p>
          <a:p>
            <a:pPr>
              <a:defRPr/>
            </a:pPr>
            <a:r>
              <a:rPr lang="it-IT" b="1" dirty="0">
                <a:solidFill>
                  <a:schemeClr val="accent6"/>
                </a:solidFill>
                <a:latin typeface="Arial Narrow" pitchFamily="34" charset="0"/>
              </a:rPr>
              <a:t>+ 600 € </a:t>
            </a:r>
            <a:r>
              <a:rPr lang="it-IT" sz="2000" b="1" dirty="0">
                <a:solidFill>
                  <a:schemeClr val="accent6"/>
                </a:solidFill>
                <a:latin typeface="Arial Narrow" pitchFamily="34" charset="0"/>
              </a:rPr>
              <a:t>(30x20)</a:t>
            </a:r>
          </a:p>
          <a:p>
            <a:pPr>
              <a:defRPr/>
            </a:pPr>
            <a:r>
              <a:rPr lang="it-IT" b="1" dirty="0">
                <a:solidFill>
                  <a:schemeClr val="accent6"/>
                </a:solidFill>
                <a:latin typeface="Arial Narrow" pitchFamily="34" charset="0"/>
              </a:rPr>
              <a:t>Costi per garanzia</a:t>
            </a:r>
            <a:endParaRPr lang="it-IT" dirty="0">
              <a:solidFill>
                <a:schemeClr val="accent6"/>
              </a:solidFill>
              <a:latin typeface="Arial Narrow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09600" y="228600"/>
            <a:ext cx="8305800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600" b="1" dirty="0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Costi e ricavi di competenza con manifestazione finanziaria futura</a:t>
            </a:r>
          </a:p>
        </p:txBody>
      </p:sp>
    </p:spTree>
    <p:extLst>
      <p:ext uri="{BB962C8B-B14F-4D97-AF65-F5344CB8AC3E}">
        <p14:creationId xmlns:p14="http://schemas.microsoft.com/office/powerpoint/2010/main" val="260239172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62C8D3E-1D06-48BE-B72E-559E561B56A1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pic>
        <p:nvPicPr>
          <p:cNvPr id="1434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713" y="1557338"/>
            <a:ext cx="2528887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1"/>
          <p:cNvSpPr/>
          <p:nvPr/>
        </p:nvSpPr>
        <p:spPr>
          <a:xfrm>
            <a:off x="747713" y="4092575"/>
            <a:ext cx="7223125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b="1" dirty="0">
                <a:solidFill>
                  <a:schemeClr val="accent6"/>
                </a:solidFill>
                <a:latin typeface="Arial Narrow" pitchFamily="34" charset="0"/>
              </a:rPr>
              <a:t>Es.:</a:t>
            </a:r>
          </a:p>
          <a:p>
            <a:pPr algn="just">
              <a:defRPr/>
            </a:pPr>
            <a:r>
              <a:rPr lang="it-IT" b="1" dirty="0">
                <a:solidFill>
                  <a:schemeClr val="accent6"/>
                </a:solidFill>
                <a:latin typeface="Arial Narrow" pitchFamily="34" charset="0"/>
              </a:rPr>
              <a:t>un’azienda concede, in un periodo, 100 crediti</a:t>
            </a:r>
          </a:p>
          <a:p>
            <a:pPr algn="just">
              <a:defRPr/>
            </a:pPr>
            <a:r>
              <a:rPr lang="it-IT" b="1" dirty="0">
                <a:solidFill>
                  <a:schemeClr val="accent6"/>
                </a:solidFill>
                <a:latin typeface="Arial Narrow" pitchFamily="34" charset="0"/>
              </a:rPr>
              <a:t>di funzionamento a diversi clienti.</a:t>
            </a:r>
          </a:p>
          <a:p>
            <a:pPr algn="just">
              <a:defRPr/>
            </a:pPr>
            <a:r>
              <a:rPr lang="it-IT" b="1" dirty="0">
                <a:solidFill>
                  <a:schemeClr val="accent6"/>
                </a:solidFill>
                <a:latin typeface="Arial Narrow" pitchFamily="34" charset="0"/>
              </a:rPr>
              <a:t>A quanto ammontano i costi di competenza,</a:t>
            </a:r>
          </a:p>
          <a:p>
            <a:pPr algn="just">
              <a:defRPr/>
            </a:pPr>
            <a:r>
              <a:rPr lang="it-IT" b="1" dirty="0">
                <a:solidFill>
                  <a:schemeClr val="accent6"/>
                </a:solidFill>
                <a:latin typeface="Arial Narrow" pitchFamily="34" charset="0"/>
              </a:rPr>
              <a:t>in caso di “insolvenza” di qualche debitore ?</a:t>
            </a:r>
            <a:endParaRPr lang="it-IT" dirty="0">
              <a:solidFill>
                <a:schemeClr val="accent6"/>
              </a:solidFill>
              <a:latin typeface="Arial Narrow" pitchFamily="34" charset="0"/>
            </a:endParaRPr>
          </a:p>
        </p:txBody>
      </p:sp>
      <p:pic>
        <p:nvPicPr>
          <p:cNvPr id="14344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3625" y="1917700"/>
            <a:ext cx="125571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sellaDiTesto 2"/>
          <p:cNvSpPr txBox="1"/>
          <p:nvPr/>
        </p:nvSpPr>
        <p:spPr>
          <a:xfrm>
            <a:off x="5435600" y="2060575"/>
            <a:ext cx="3097213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chemeClr val="accent6"/>
                </a:solidFill>
                <a:latin typeface="+mj-lt"/>
              </a:rPr>
              <a:t>Riferite ad attività e passività del capitale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09600" y="228600"/>
            <a:ext cx="8305800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600" b="1" dirty="0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Costi e ricavi di competenza con manifestazione finanziaria futura</a:t>
            </a:r>
          </a:p>
        </p:txBody>
      </p:sp>
    </p:spTree>
    <p:extLst>
      <p:ext uri="{BB962C8B-B14F-4D97-AF65-F5344CB8AC3E}">
        <p14:creationId xmlns:p14="http://schemas.microsoft.com/office/powerpoint/2010/main" val="98039797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27E8376-E43D-46FA-A963-9FA2FF1CC125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15366" name="AutoShape 7"/>
          <p:cNvSpPr>
            <a:spLocks noChangeArrowheads="1"/>
          </p:cNvSpPr>
          <p:nvPr/>
        </p:nvSpPr>
        <p:spPr bwMode="auto">
          <a:xfrm>
            <a:off x="1907704" y="2132856"/>
            <a:ext cx="5903913" cy="193516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it-IT" b="1" dirty="0">
                <a:solidFill>
                  <a:schemeClr val="tx2"/>
                </a:solidFill>
                <a:latin typeface="Arial Narrow" pitchFamily="34" charset="0"/>
              </a:rPr>
              <a:t>Si stima che il 10% dei crediti sia inesigibile</a:t>
            </a:r>
          </a:p>
          <a:p>
            <a:r>
              <a:rPr lang="it-IT" b="1" dirty="0">
                <a:solidFill>
                  <a:schemeClr val="tx2"/>
                </a:solidFill>
                <a:latin typeface="Arial Narrow" pitchFamily="34" charset="0"/>
              </a:rPr>
              <a:t>per un importo complessivo di 1.000 €</a:t>
            </a:r>
            <a:endParaRPr lang="it-IT" dirty="0">
              <a:solidFill>
                <a:schemeClr val="tx2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5367" name="Rettangolo 1"/>
          <p:cNvSpPr>
            <a:spLocks noChangeArrowheads="1"/>
          </p:cNvSpPr>
          <p:nvPr/>
        </p:nvSpPr>
        <p:spPr bwMode="auto">
          <a:xfrm>
            <a:off x="539750" y="4797425"/>
            <a:ext cx="2016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rgbClr val="2D2DB9"/>
                </a:solidFill>
                <a:latin typeface="Arial Narrow" pitchFamily="34" charset="0"/>
              </a:rPr>
              <a:t>COSTI DI</a:t>
            </a:r>
          </a:p>
          <a:p>
            <a:r>
              <a:rPr lang="it-IT">
                <a:solidFill>
                  <a:srgbClr val="2D2DB9"/>
                </a:solidFill>
                <a:latin typeface="Arial Narrow" pitchFamily="34" charset="0"/>
              </a:rPr>
              <a:t>COMPETENZA</a:t>
            </a:r>
          </a:p>
        </p:txBody>
      </p:sp>
      <p:pic>
        <p:nvPicPr>
          <p:cNvPr id="1536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1338" y="4954588"/>
            <a:ext cx="9937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tangolo 2"/>
          <p:cNvSpPr/>
          <p:nvPr/>
        </p:nvSpPr>
        <p:spPr>
          <a:xfrm>
            <a:off x="4265613" y="4810125"/>
            <a:ext cx="2519362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accent6"/>
                </a:solidFill>
                <a:latin typeface="Times New Roman"/>
              </a:rPr>
              <a:t>Tutti i costi </a:t>
            </a:r>
          </a:p>
          <a:p>
            <a:pPr algn="ctr">
              <a:defRPr/>
            </a:pPr>
            <a:r>
              <a:rPr lang="it-IT" b="1" dirty="0">
                <a:solidFill>
                  <a:schemeClr val="accent6"/>
                </a:solidFill>
                <a:latin typeface="Times New Roman"/>
              </a:rPr>
              <a:t>+ 1.000 </a:t>
            </a:r>
            <a:r>
              <a:rPr lang="it-IT" b="1" dirty="0">
                <a:latin typeface="Times New Roman"/>
              </a:rPr>
              <a:t>€</a:t>
            </a:r>
            <a:endParaRPr lang="it-IT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09600" y="228600"/>
            <a:ext cx="8305800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600" b="1" dirty="0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Costi e ricavi di competenza con manifestazione finanziaria futura</a:t>
            </a:r>
          </a:p>
        </p:txBody>
      </p:sp>
    </p:spTree>
    <p:extLst>
      <p:ext uri="{BB962C8B-B14F-4D97-AF65-F5344CB8AC3E}">
        <p14:creationId xmlns:p14="http://schemas.microsoft.com/office/powerpoint/2010/main" val="270077308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478</Words>
  <Application>Microsoft Macintosh PowerPoint</Application>
  <PresentationFormat>Presentazione su schermo (4:3)</PresentationFormat>
  <Paragraphs>96</Paragraphs>
  <Slides>13</Slides>
  <Notes>13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0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Mimmo</dc:creator>
  <cp:lastModifiedBy>ewqr </cp:lastModifiedBy>
  <cp:revision>107</cp:revision>
  <cp:lastPrinted>1601-01-01T00:00:00Z</cp:lastPrinted>
  <dcterms:created xsi:type="dcterms:W3CDTF">1601-01-01T00:00:00Z</dcterms:created>
  <dcterms:modified xsi:type="dcterms:W3CDTF">2021-10-18T13:18:51Z</dcterms:modified>
</cp:coreProperties>
</file>