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77" r:id="rId6"/>
    <p:sldId id="278" r:id="rId7"/>
    <p:sldId id="261" r:id="rId8"/>
    <p:sldId id="268" r:id="rId9"/>
    <p:sldId id="280" r:id="rId10"/>
    <p:sldId id="270" r:id="rId11"/>
    <p:sldId id="271" r:id="rId12"/>
    <p:sldId id="269" r:id="rId13"/>
    <p:sldId id="273" r:id="rId14"/>
    <p:sldId id="274" r:id="rId15"/>
    <p:sldId id="272" r:id="rId16"/>
    <p:sldId id="275" r:id="rId17"/>
    <p:sldId id="276" r:id="rId18"/>
    <p:sldId id="281" r:id="rId19"/>
    <p:sldId id="279" r:id="rId2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>
      <p:cViewPr varScale="1">
        <p:scale>
          <a:sx n="89" d="100"/>
          <a:sy n="89" d="100"/>
        </p:scale>
        <p:origin x="1744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765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pPr>
              <a:defRPr/>
            </a:pPr>
            <a:fld id="{F7F2D389-47C8-4DE5-8251-A55FF14DFEA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12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941C05-8076-46B0-AA23-94F33DE460D1}" type="slidenum">
              <a:rPr lang="it-IT"/>
              <a:pPr/>
              <a:t>1</a:t>
            </a:fld>
            <a:endParaRPr lang="it-IT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186A559-0F40-4B79-A57D-FAB01E4D88E9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2970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970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DB11D52-770F-4347-A0D0-19719A127592}" type="slidenum">
              <a:rPr lang="it-IT"/>
              <a:pPr/>
              <a:t>10</a:t>
            </a:fld>
            <a:endParaRPr lang="it-IT"/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893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B953E1-7B44-405E-A59F-02BE758A347D}" type="slidenum">
              <a:rPr lang="it-IT"/>
              <a:pPr/>
              <a:t>11</a:t>
            </a:fld>
            <a:endParaRPr lang="it-IT"/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153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BEC900-D1B1-4501-960A-CF466E7A5B26}" type="slidenum">
              <a:rPr lang="it-IT"/>
              <a:pPr/>
              <a:t>12</a:t>
            </a:fld>
            <a:endParaRPr lang="it-IT"/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EB4B48E-9E15-4B32-8E76-8E6A3057A310}" type="slidenum">
              <a:rPr lang="it-IT"/>
              <a:pPr/>
              <a:t>13</a:t>
            </a:fld>
            <a:endParaRPr lang="it-IT"/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1C1029E-8FDD-4ABD-A369-E52092118DD7}" type="slidenum">
              <a:rPr lang="it-IT"/>
              <a:pPr/>
              <a:t>14</a:t>
            </a:fld>
            <a:endParaRPr lang="it-IT"/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73D7F0A-6D5B-46EE-93D5-71C5F862C0FB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9A0DC78-03EF-4264-85CD-38F86D28D752}" type="slidenum">
              <a:rPr lang="it-IT"/>
              <a:pPr/>
              <a:t>15</a:t>
            </a:fld>
            <a:endParaRPr lang="it-IT"/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BB7D21-435E-4119-84D7-7A2DCC211071}" type="slidenum">
              <a:rPr lang="it-IT"/>
              <a:pPr/>
              <a:t>16</a:t>
            </a:fld>
            <a:endParaRPr lang="it-IT"/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F3868E6-63A4-46B6-8B28-053013662CFE}" type="slidenum">
              <a:rPr lang="it-IT"/>
              <a:pPr/>
              <a:t>17</a:t>
            </a:fld>
            <a:endParaRPr lang="it-IT"/>
          </a:p>
        </p:txBody>
      </p:sp>
      <p:sp>
        <p:nvSpPr>
          <p:cNvPr id="491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CE87AA-1CA1-4BD6-803B-64B89F03D8D5}" type="slidenum">
              <a:rPr lang="it-IT"/>
              <a:pPr/>
              <a:t>18</a:t>
            </a:fld>
            <a:endParaRPr lang="it-IT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49CA1D3-5A73-485B-AF51-4A90EA5B1375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3525C01-3896-4EDE-8F3D-7B19198FA86A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235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AE192F-AE39-4618-AF21-229234F542BD}" type="slidenum">
              <a:rPr lang="it-IT"/>
              <a:pPr/>
              <a:t>19</a:t>
            </a:fld>
            <a:endParaRPr lang="it-IT"/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81F0FD-D96C-464C-9C2F-60857CA8AE88}" type="slidenum">
              <a:rPr lang="it-IT"/>
              <a:pPr/>
              <a:t>2</a:t>
            </a:fld>
            <a:endParaRPr lang="it-IT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FD394C6-57A7-4816-A42D-8B93E420B3DB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3072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072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C0C4846-FA22-4B89-B7E5-BD53AE9EE332}" type="slidenum">
              <a:rPr lang="it-IT"/>
              <a:pPr/>
              <a:t>3</a:t>
            </a:fld>
            <a:endParaRPr lang="it-IT"/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D13C440-8DC8-44BB-A135-22712122CCBB}" type="slidenum">
              <a:rPr lang="it-IT"/>
              <a:pPr/>
              <a:t>4</a:t>
            </a:fld>
            <a:endParaRPr lang="it-IT"/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93020EA-A251-403F-86F1-EC7286416856}" type="slidenum">
              <a:rPr lang="it-IT"/>
              <a:pPr/>
              <a:t>5</a:t>
            </a:fld>
            <a:endParaRPr lang="it-IT"/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123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A18945-3C90-479C-99F6-7FF517C773E1}" type="slidenum">
              <a:rPr lang="it-IT"/>
              <a:pPr/>
              <a:t>6</a:t>
            </a:fld>
            <a:endParaRPr lang="it-IT"/>
          </a:p>
        </p:txBody>
      </p:sp>
      <p:sp>
        <p:nvSpPr>
          <p:cNvPr id="512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12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178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EAA5FD-CEDE-4936-BEC5-5F6EE92E13EC}" type="slidenum">
              <a:rPr lang="it-IT"/>
              <a:pPr/>
              <a:t>7</a:t>
            </a:fld>
            <a:endParaRPr lang="it-IT"/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D276388-C0B2-4154-AAB4-3B0B4AF30C11}" type="slidenum">
              <a:rPr lang="it-IT"/>
              <a:pPr/>
              <a:t>8</a:t>
            </a:fld>
            <a:endParaRPr lang="it-IT"/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258ABE-99D8-4193-8574-14EB523C00C6}" type="slidenum">
              <a:rPr lang="it-IT"/>
              <a:pPr/>
              <a:t>9</a:t>
            </a:fld>
            <a:endParaRPr lang="it-IT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F918034-24D0-4020-B498-A8569E62A77E}" type="slidenum">
              <a:rPr lang="it-IT" sz="1200">
                <a:solidFill>
                  <a:srgbClr val="000000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it-IT" sz="120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143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836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5AE78-D033-4E6B-BE24-F780AB63F89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F765E-8AE4-4EFF-BAD0-1FBFD46E8DB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DAA6C-217D-4E1F-B70A-7107BC45D35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BD256-BF8A-405F-A974-30E75E845FA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C2F1E-F82C-4FBF-A54F-EE5444825DB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0C838-3C6F-4A8D-BBAA-201C8502D7F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606C1-BF45-42D1-8536-B9225CC2DE5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CF4B-7DFF-4E9B-9C71-8528141017C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E5AA9-60CE-4985-BC44-70E13AC26F9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4E1E-770D-44EF-8CF0-D4832DFB7C9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D6CAA-57C7-47CB-B138-6BB97696E6A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06/10/12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F3C784-8BC2-4812-B4DC-8833EFB99BB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</a:rPr>
              <a:t>06/10/12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08A4E3A-4DDC-4D45-A469-00D8497E0767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2895600" y="15240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dirty="0">
                <a:solidFill>
                  <a:srgbClr val="336699"/>
                </a:solidFill>
                <a:latin typeface="Arial Narrow" pitchFamily="32" charset="0"/>
              </a:rPr>
              <a:t>Obiettivi</a:t>
            </a:r>
            <a:b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0"/>
                <a:cs typeface="MS Gothic" pitchFamily="49" charset="0"/>
              </a:rPr>
            </a:br>
            <a:endParaRPr lang="it-IT" sz="3200" b="1" dirty="0">
              <a:solidFill>
                <a:srgbClr val="000000"/>
              </a:solidFill>
              <a:latin typeface="Arial" charset="0"/>
              <a:ea typeface="MS Gothic" pitchFamily="49" charset="0"/>
              <a:cs typeface="MS Gothic" pitchFamily="49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2819400" y="3284538"/>
            <a:ext cx="6096000" cy="2811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39725" indent="-339725">
              <a:spcBef>
                <a:spcPts val="9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3600">
                <a:solidFill>
                  <a:srgbClr val="009999"/>
                </a:solidFill>
                <a:latin typeface="Arial Narrow" pitchFamily="32" charset="0"/>
              </a:rPr>
              <a:t>Che cos’è il capitale?</a:t>
            </a:r>
          </a:p>
          <a:p>
            <a:pPr marL="339725" indent="-339725">
              <a:spcBef>
                <a:spcPts val="9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it-IT" sz="3600">
              <a:solidFill>
                <a:srgbClr val="009999"/>
              </a:solidFill>
              <a:latin typeface="Arial Narrow" pitchFamily="32" charset="0"/>
            </a:endParaRPr>
          </a:p>
          <a:p>
            <a:pPr marL="339725" indent="-339725">
              <a:spcBef>
                <a:spcPts val="9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3600">
                <a:solidFill>
                  <a:srgbClr val="009999"/>
                </a:solidFill>
                <a:latin typeface="Arial Narrow" pitchFamily="32" charset="0"/>
              </a:rPr>
              <a:t>Che cos’è il reddito?</a:t>
            </a:r>
            <a:r>
              <a:rPr lang="it-IT" sz="3600">
                <a:solidFill>
                  <a:srgbClr val="009999"/>
                </a:solidFill>
                <a:latin typeface="Arial" charset="0"/>
              </a:rPr>
              <a:t> </a:t>
            </a:r>
          </a:p>
        </p:txBody>
      </p:sp>
      <p:pic>
        <p:nvPicPr>
          <p:cNvPr id="512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98938"/>
            <a:ext cx="3048000" cy="2659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99E5105-5491-492D-A9D2-5349E1A3EC05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50825" y="404813"/>
            <a:ext cx="8281988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>
                <a:solidFill>
                  <a:srgbClr val="336699"/>
                </a:solidFill>
                <a:latin typeface="Arial Narrow" pitchFamily="32" charset="0"/>
              </a:rPr>
              <a:t>Periodi amministrativi ed esercizi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720725" y="1079500"/>
            <a:ext cx="7705725" cy="527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7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 Narrow" pitchFamily="32" charset="0"/>
              </a:rPr>
              <a:t>Spezzando artificiosamente il flusso continuo della vita aziendale, si individuano periodi amministrativi parziali di una certa durata o esercizi amministrativi nei quali scomporre la vita dell’azienda.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>
              <a:solidFill>
                <a:srgbClr val="00007F"/>
              </a:solidFill>
              <a:latin typeface="Arial Narrow" pitchFamily="32" charset="0"/>
            </a:endParaRPr>
          </a:p>
          <a:p>
            <a:pPr>
              <a:buClr>
                <a:srgbClr val="00007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 Narrow" pitchFamily="32" charset="0"/>
              </a:rPr>
              <a:t>La periodicità con la quale procedere alla determinazione dei risultati è fissata convenzionalmente in misura pari a dodici mesi.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>
              <a:solidFill>
                <a:srgbClr val="00007F"/>
              </a:solidFill>
              <a:latin typeface="Arial Narrow" pitchFamily="32" charset="0"/>
            </a:endParaRPr>
          </a:p>
          <a:p>
            <a:pPr>
              <a:buClr>
                <a:srgbClr val="00007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 Narrow" pitchFamily="32" charset="0"/>
              </a:rPr>
              <a:t>Nella pratica aziendale è frequente riscontrare esercizi non coincidenti con l’anno solare, se pur di durata annuale.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>
              <a:solidFill>
                <a:srgbClr val="00007F"/>
              </a:solidFill>
              <a:latin typeface="Arial Narrow" pitchFamily="32" charset="0"/>
            </a:endParaRPr>
          </a:p>
          <a:p>
            <a:pPr>
              <a:buClr>
                <a:srgbClr val="00007F"/>
              </a:buClr>
              <a:buFont typeface="Wingdings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 Narrow" pitchFamily="32" charset="0"/>
              </a:rPr>
              <a:t>Se nel corso di un determinato esercizio sono realizzate operazioni di gestione straordinaria (quali fusioni, scissioni, conferimenti d’azienda e operazioni similari) risulta necessario procedere alla determinazione del reddito con riferimento a un periodo inferiore a dodici mesi.</a:t>
            </a:r>
          </a:p>
        </p:txBody>
      </p:sp>
    </p:spTree>
    <p:extLst>
      <p:ext uri="{BB962C8B-B14F-4D97-AF65-F5344CB8AC3E}">
        <p14:creationId xmlns:p14="http://schemas.microsoft.com/office/powerpoint/2010/main" val="1391134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4ADEA77-5D03-4017-9461-7AF924895273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325" y="476250"/>
            <a:ext cx="8759825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dirty="0">
                <a:solidFill>
                  <a:srgbClr val="336699"/>
                </a:solidFill>
                <a:latin typeface="Arial Narrow" pitchFamily="32" charset="0"/>
              </a:rPr>
              <a:t>Reddito d’esercizio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11583" y="3079034"/>
            <a:ext cx="8088312" cy="2864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 dirty="0">
              <a:solidFill>
                <a:srgbClr val="00007F"/>
              </a:solidFill>
              <a:latin typeface="Arial Narrow" pitchFamily="32" charset="0"/>
            </a:endParaRPr>
          </a:p>
          <a:p>
            <a:pPr>
              <a:buClr>
                <a:srgbClr val="00007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00007F"/>
                </a:solidFill>
                <a:latin typeface="Arial Narrow" pitchFamily="32" charset="0"/>
              </a:rPr>
              <a:t>Per determinare il reddito di un singolo esercizio è necessario isolare opportunamente i costi e i ricavi che sono di pertinenza di quel periodo.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 dirty="0">
              <a:solidFill>
                <a:srgbClr val="00007F"/>
              </a:solidFill>
              <a:latin typeface="Arial Narrow" pitchFamily="32" charset="0"/>
            </a:endParaRPr>
          </a:p>
          <a:p>
            <a:pPr>
              <a:buClr>
                <a:srgbClr val="00007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00007F"/>
                </a:solidFill>
                <a:latin typeface="Arial Narrow" pitchFamily="32" charset="0"/>
              </a:rPr>
              <a:t>Le maggiori difficoltà derivano dal fatto che la continuità dei processi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>
                <a:solidFill>
                  <a:srgbClr val="00007F"/>
                </a:solidFill>
                <a:latin typeface="Arial Narrow" pitchFamily="32" charset="0"/>
              </a:rPr>
              <a:t>economici aziendali fa emergere numerosi valori che sono comuni a due o più esercizi e che devono essere artificiosamente spezzati quando si costruisce la tavola dei valori dalla quale scaturisce il risultato economico annuale </a:t>
            </a:r>
            <a:r>
              <a:rPr lang="en-US" sz="2000" dirty="0">
                <a:solidFill>
                  <a:srgbClr val="00007F"/>
                </a:solidFill>
                <a:latin typeface="Wingdings" charset="2"/>
              </a:rPr>
              <a:t></a:t>
            </a:r>
            <a:r>
              <a:rPr lang="en-US" sz="2000" dirty="0">
                <a:solidFill>
                  <a:srgbClr val="00007F"/>
                </a:solidFill>
                <a:latin typeface="Arial Narrow" pitchFamily="32" charset="0"/>
              </a:rPr>
              <a:t> per </a:t>
            </a:r>
            <a:r>
              <a:rPr lang="en-US" sz="2000" dirty="0" err="1">
                <a:solidFill>
                  <a:srgbClr val="00007F"/>
                </a:solidFill>
                <a:latin typeface="Arial Narrow" pitchFamily="32" charset="0"/>
              </a:rPr>
              <a:t>esempio</a:t>
            </a:r>
            <a:r>
              <a:rPr lang="en-US" sz="2000" dirty="0">
                <a:solidFill>
                  <a:srgbClr val="00007F"/>
                </a:solidFill>
                <a:latin typeface="Arial Narrow" pitchFamily="32" charset="0"/>
              </a:rPr>
              <a:t>, </a:t>
            </a:r>
            <a:r>
              <a:rPr lang="en-US" sz="2000" dirty="0" err="1">
                <a:solidFill>
                  <a:srgbClr val="00007F"/>
                </a:solidFill>
                <a:latin typeface="Arial Narrow" pitchFamily="32" charset="0"/>
              </a:rPr>
              <a:t>i</a:t>
            </a:r>
            <a:r>
              <a:rPr lang="en-US" sz="2000" dirty="0">
                <a:solidFill>
                  <a:srgbClr val="00007F"/>
                </a:solidFill>
                <a:latin typeface="Arial Narrow" pitchFamily="32" charset="0"/>
              </a:rPr>
              <a:t> </a:t>
            </a:r>
            <a:r>
              <a:rPr lang="it-IT" sz="2000" dirty="0">
                <a:solidFill>
                  <a:srgbClr val="00007F"/>
                </a:solidFill>
                <a:latin typeface="Arial Narrow" pitchFamily="32" charset="0"/>
              </a:rPr>
              <a:t>fattori produttivi pluriennali e le rimanenze di fine esercizio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DB6001A0-8A04-4664-13EE-09C6728EF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0" y="1332981"/>
            <a:ext cx="8519319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009999"/>
                </a:solidFill>
                <a:latin typeface="Arial Narrow" pitchFamily="32" charset="0"/>
              </a:rPr>
              <a:t>Incremento o decremento che il capitale di rischio ha subito per effetto di tutte le operazioni compiute durante l’esercizio amministrativo dell’impresa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89BAFF-0D98-EE95-003B-2D449CBC4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696" y="2376386"/>
            <a:ext cx="4073849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6600CC"/>
                </a:solidFill>
                <a:latin typeface="Arial Narrow" pitchFamily="32" charset="0"/>
              </a:rPr>
              <a:t>Reddito d’esercizio = ricavi – costi</a:t>
            </a:r>
          </a:p>
        </p:txBody>
      </p:sp>
    </p:spTree>
    <p:extLst>
      <p:ext uri="{BB962C8B-B14F-4D97-AF65-F5344CB8AC3E}">
        <p14:creationId xmlns:p14="http://schemas.microsoft.com/office/powerpoint/2010/main" val="4200207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C986597-0BEB-4FAD-8088-716AC23EB32F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424113" y="549275"/>
            <a:ext cx="4956175" cy="155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</a:rPr>
              <a:t>Reddito di periodo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19137" y="1844824"/>
            <a:ext cx="7705725" cy="393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>
                <a:solidFill>
                  <a:srgbClr val="6600CC"/>
                </a:solidFill>
                <a:latin typeface="Arial Narrow" pitchFamily="32" charset="0"/>
              </a:rPr>
              <a:t>Costi e ricavi di competenza economica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dirty="0">
              <a:solidFill>
                <a:srgbClr val="6600CC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>
                <a:solidFill>
                  <a:srgbClr val="6600CC"/>
                </a:solidFill>
                <a:latin typeface="Arial Narrow" pitchFamily="32" charset="0"/>
              </a:rPr>
              <a:t>Cioè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dirty="0">
              <a:solidFill>
                <a:srgbClr val="6600CC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>
                <a:solidFill>
                  <a:srgbClr val="6600CC"/>
                </a:solidFill>
                <a:latin typeface="Arial Narrow" pitchFamily="32" charset="0"/>
              </a:rPr>
              <a:t>Relativi ai processi produttivi compiuti in un definito periodo, cioè chiusi con il conseguimento dei ricavi, sempre che l’impresa abbia effettuato le relative prestazioni</a:t>
            </a:r>
            <a:r>
              <a:rPr lang="it-IT" dirty="0">
                <a:solidFill>
                  <a:srgbClr val="6600CC"/>
                </a:solidFill>
                <a:latin typeface="Arial Narrow" pitchFamily="32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72C1CC3-B6F6-41F8-BE82-26945A73DE09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100013"/>
            <a:ext cx="9251950" cy="2105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</a:rPr>
              <a:t>Il reddito di esercizio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</a:rPr>
              <a:t>Principio della competenza economica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1115616" y="2425700"/>
            <a:ext cx="6264275" cy="2227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dirty="0">
                <a:solidFill>
                  <a:srgbClr val="6600CC"/>
                </a:solidFill>
                <a:latin typeface="Arial Narrow" pitchFamily="32" charset="0"/>
              </a:rPr>
              <a:t>La determinazione dei risultati d’esercizio implica un procedimento di identificazione, di misurazione e di correlazione di costi e ricavi relativi ad un esercizio</a:t>
            </a:r>
            <a:r>
              <a:rPr lang="it-IT" dirty="0">
                <a:solidFill>
                  <a:srgbClr val="009999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7D0A281-C340-4C99-BEB7-B8C9F90E644B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684213" y="188913"/>
            <a:ext cx="8064500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>
                <a:solidFill>
                  <a:srgbClr val="336699"/>
                </a:solidFill>
                <a:latin typeface="Arial Narrow" pitchFamily="32" charset="0"/>
              </a:rPr>
              <a:t>Principio della competenza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228600" y="1052513"/>
            <a:ext cx="8375848" cy="36442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39725" indent="-339725" algn="just">
              <a:spcBef>
                <a:spcPts val="800"/>
              </a:spcBef>
              <a:buFont typeface="Wingdings" charset="2"/>
              <a:buChar char="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2800" dirty="0">
                <a:solidFill>
                  <a:srgbClr val="00007F"/>
                </a:solidFill>
                <a:latin typeface="Arial Narrow" pitchFamily="32" charset="0"/>
                <a:ea typeface="MS Gothic" pitchFamily="49" charset="0"/>
                <a:cs typeface="MS Gothic" pitchFamily="49" charset="0"/>
              </a:rPr>
              <a:t>Principio con cui si individuano i componenti positivi e negativi di pertinenza dell’esercizio del quale si vuole determinare il risultato economico.</a:t>
            </a:r>
          </a:p>
          <a:p>
            <a:pPr marL="339725" indent="-339725" algn="just">
              <a:spcBef>
                <a:spcPts val="800"/>
              </a:spcBef>
              <a:buFont typeface="Wingdings" charset="2"/>
              <a:buChar char="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2800" dirty="0">
                <a:solidFill>
                  <a:srgbClr val="00007F"/>
                </a:solidFill>
                <a:latin typeface="Arial Narrow" pitchFamily="32" charset="0"/>
                <a:ea typeface="MS Gothic" pitchFamily="49" charset="0"/>
                <a:cs typeface="MS Gothic" pitchFamily="49" charset="0"/>
              </a:rPr>
              <a:t>sono considerati di competenza i costi e i ricavi che si riferiscono a processi produttivi compiuti nell’esercizio e chiusi con il conseguimento dei ricavi, sempre che siano state effettuate nel periodo stesso, da parte dell’azienda, anche le relative prestazioni.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1111250" y="620713"/>
            <a:ext cx="18097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64F7BDF-4446-48EB-A91B-D1601930A9DD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468313" y="260350"/>
            <a:ext cx="799147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</a:rPr>
              <a:t>Il reddito di periodo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042988" y="1557338"/>
            <a:ext cx="7416800" cy="558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u="sng">
                <a:solidFill>
                  <a:srgbClr val="FF0000"/>
                </a:solidFill>
                <a:latin typeface="Arial Narrow" pitchFamily="32" charset="0"/>
              </a:rPr>
              <a:t>PRINCIPIO DELLA REALIZZAZIONE DEI RICAVI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u="sng">
              <a:solidFill>
                <a:srgbClr val="FF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</a:rPr>
              <a:t>ricavi finanziariamente conseguiti per i quali sia stata effettuata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</a:rPr>
              <a:t>la relativa prestazione da parte dell’impresa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u="sng">
              <a:solidFill>
                <a:srgbClr val="FF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u="sng">
                <a:solidFill>
                  <a:srgbClr val="FF0000"/>
                </a:solidFill>
                <a:latin typeface="Arial Narrow" pitchFamily="32" charset="0"/>
              </a:rPr>
              <a:t>PRINCIPIO DELL’INERENZA DEI COSTI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1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</a:rPr>
              <a:t>costi relativi alle prestazioni effettuate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1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1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1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1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1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10000"/>
              </a:solidFill>
              <a:latin typeface="Arial Narrow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08FC1D5-030A-416C-B279-37F48D11171D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611188" y="333375"/>
            <a:ext cx="8424862" cy="2105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</a:rPr>
              <a:t>Reddito di esercizio e principio della competenza economica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899592" y="2132856"/>
            <a:ext cx="6864350" cy="3751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6600CC"/>
                </a:solidFill>
                <a:latin typeface="Arial Narrow" pitchFamily="32" charset="0"/>
              </a:rPr>
              <a:t>I ricavi, come regola generale, possono essere riconosciuti quando si verifica la seguente delle due condizioni:</a:t>
            </a:r>
          </a:p>
          <a:p>
            <a:pPr>
              <a:buClr>
                <a:srgbClr val="6600CC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6600CC"/>
                </a:solidFill>
                <a:latin typeface="Arial Narrow" pitchFamily="32" charset="0"/>
              </a:rPr>
              <a:t>Il processo produttivo di beni e di servizi è stato completato;</a:t>
            </a:r>
          </a:p>
          <a:p>
            <a:pPr>
              <a:buClr>
                <a:srgbClr val="6600CC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6600CC"/>
                </a:solidFill>
                <a:latin typeface="Arial Narrow" pitchFamily="32" charset="0"/>
              </a:rPr>
              <a:t>Lo scambio è avvenuto, si è cioè verificato il passaggio del titolo di proprietà. Tale momento è convenzionalmente rappresentato dalla spedizione o dal momento in cui i servizi sono resi e sono fatturabili.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1E6ACF3-2EF5-46B8-BD28-8A4C2F78BB16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827088" y="260350"/>
            <a:ext cx="8137525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</a:rPr>
              <a:t>Costi di competenza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935830" y="1628800"/>
            <a:ext cx="7812633" cy="3418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6600CC"/>
                </a:solidFill>
                <a:latin typeface="Arial Narrow" pitchFamily="32" charset="0"/>
              </a:rPr>
              <a:t>I costi devono essere correlati con i ricavi dell’esercizio.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6600CC"/>
                </a:solidFill>
                <a:latin typeface="Arial Narrow" pitchFamily="32" charset="0"/>
              </a:rPr>
              <a:t>Tale correlazione si realizza:</a:t>
            </a:r>
          </a:p>
          <a:p>
            <a:pPr algn="just">
              <a:buClr>
                <a:srgbClr val="6600CC"/>
              </a:buClr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6600CC"/>
                </a:solidFill>
                <a:latin typeface="Arial Narrow" pitchFamily="32" charset="0"/>
              </a:rPr>
              <a:t>Per associazione di causa ed effetto tra costi e ricavi;</a:t>
            </a:r>
          </a:p>
          <a:p>
            <a:pPr algn="just">
              <a:buClr>
                <a:srgbClr val="6600CC"/>
              </a:buClr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6600CC"/>
                </a:solidFill>
                <a:latin typeface="Arial Narrow" pitchFamily="32" charset="0"/>
              </a:rPr>
              <a:t>Per ripartizione dell’utilità o funzionalità pluriennale su base razionale o sistemica;</a:t>
            </a:r>
          </a:p>
          <a:p>
            <a:pPr algn="just">
              <a:buClr>
                <a:srgbClr val="6600CC"/>
              </a:buClr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solidFill>
                  <a:srgbClr val="6600CC"/>
                </a:solidFill>
                <a:latin typeface="Arial Narrow" pitchFamily="32" charset="0"/>
              </a:rPr>
              <a:t>Per imputazione diretta di costi al conto economico dell’esercizio o perché associati al tempo o perché sia venuta meno l’utilità o la funzionalità del costo.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dirty="0">
              <a:solidFill>
                <a:srgbClr val="6600CC"/>
              </a:solidFill>
              <a:latin typeface="Arial Narrow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22/04/12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università Parthenope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239000" y="62372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6EEFE74-9BCD-4CF8-9975-3AC306FE556A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81013" y="152400"/>
            <a:ext cx="84582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Reddito nel periodo tn - t(n-1)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86447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864711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820863"/>
            <a:ext cx="7380287" cy="3940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7770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</a:rPr>
              <a:t>06/10/12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24D8434-0509-4D8A-B45A-8BCE4CF31002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</a:rPr>
              <a:t>Possibili domande di esame</a:t>
            </a: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2051720" y="1484784"/>
            <a:ext cx="688808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 dirty="0">
              <a:solidFill>
                <a:srgbClr val="009999"/>
              </a:solidFill>
              <a:latin typeface="Arial Narrow" pitchFamily="32" charset="0"/>
            </a:endParaRP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Il capitale di funzionamento</a:t>
            </a: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Le tipologie di capitale d’impresa</a:t>
            </a: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Il principio di competenza economica</a:t>
            </a: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Cosa sono gli esercizi amministrativi?</a:t>
            </a: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 dirty="0">
              <a:solidFill>
                <a:srgbClr val="009999"/>
              </a:solidFill>
              <a:latin typeface="Arial Narrow" pitchFamily="32" charset="0"/>
            </a:endParaRP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 dirty="0">
              <a:solidFill>
                <a:srgbClr val="009999"/>
              </a:solidFill>
              <a:latin typeface="Arial Narrow" pitchFamily="32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0" y="4495800"/>
          <a:ext cx="2895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142857" imgH="857143" progId="">
                  <p:embed/>
                </p:oleObj>
              </mc:Choice>
              <mc:Fallback>
                <p:oleObj r:id="rId3" imgW="1142857" imgH="857143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95800"/>
                        <a:ext cx="289560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BF89E68-6CC4-4987-BBC0-80A4B3D306C1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838200" y="0"/>
            <a:ext cx="8088313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</a:rPr>
              <a:t>Capitale d’impresa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468313" y="1557338"/>
            <a:ext cx="2212975" cy="101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6600CC"/>
                </a:solidFill>
                <a:latin typeface="Arial Narrow" pitchFamily="32" charset="0"/>
              </a:rPr>
              <a:t>Capitale 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6600CC"/>
                </a:solidFill>
                <a:latin typeface="Arial Narrow" pitchFamily="32" charset="0"/>
              </a:rPr>
              <a:t>d’impresa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4343400" y="1196975"/>
            <a:ext cx="2514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10000"/>
                </a:solidFill>
                <a:latin typeface="Arial Narrow" pitchFamily="32" charset="0"/>
              </a:rPr>
              <a:t>Impieghi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4427538" y="2708275"/>
            <a:ext cx="26654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10000"/>
                </a:solidFill>
                <a:latin typeface="Arial Narrow" pitchFamily="32" charset="0"/>
              </a:rPr>
              <a:t>fonti</a:t>
            </a:r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2916238" y="2349500"/>
            <a:ext cx="1943100" cy="530225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54" name="AutoShape 9"/>
          <p:cNvSpPr>
            <a:spLocks noChangeArrowheads="1"/>
          </p:cNvSpPr>
          <p:nvPr/>
        </p:nvSpPr>
        <p:spPr bwMode="auto">
          <a:xfrm>
            <a:off x="900113" y="3933825"/>
            <a:ext cx="3167062" cy="914400"/>
          </a:xfrm>
          <a:custGeom>
            <a:avLst/>
            <a:gdLst>
              <a:gd name="T0" fmla="*/ 25222936 w 43200"/>
              <a:gd name="T1" fmla="*/ 11728028 h 43200"/>
              <a:gd name="T2" fmla="*/ 11609115 w 43200"/>
              <a:gd name="T3" fmla="*/ 11370946 h 43200"/>
              <a:gd name="T4" fmla="*/ 37235188 w 43200"/>
              <a:gd name="T5" fmla="*/ 15635732 h 43200"/>
              <a:gd name="T6" fmla="*/ 31280160 w 43200"/>
              <a:gd name="T7" fmla="*/ 15806420 h 43200"/>
              <a:gd name="T8" fmla="*/ 88562568 w 43200"/>
              <a:gd name="T9" fmla="*/ 17513405 h 43200"/>
              <a:gd name="T10" fmla="*/ 84972353 w 43200"/>
              <a:gd name="T11" fmla="*/ 16733837 h 43200"/>
              <a:gd name="T12" fmla="*/ 154933423 w 43200"/>
              <a:gd name="T13" fmla="*/ 15569416 h 43200"/>
              <a:gd name="T14" fmla="*/ 153498386 w 43200"/>
              <a:gd name="T15" fmla="*/ 16424698 h 43200"/>
              <a:gd name="T16" fmla="*/ 183429493 w 43200"/>
              <a:gd name="T17" fmla="*/ 10284036 h 43200"/>
              <a:gd name="T18" fmla="*/ 200902285 w 43200"/>
              <a:gd name="T19" fmla="*/ 13481156 h 43200"/>
              <a:gd name="T20" fmla="*/ 224647178 w 43200"/>
              <a:gd name="T21" fmla="*/ 6879019 h 43200"/>
              <a:gd name="T22" fmla="*/ 216864859 w 43200"/>
              <a:gd name="T23" fmla="*/ 8077941 h 43200"/>
              <a:gd name="T24" fmla="*/ 205975888 w 43200"/>
              <a:gd name="T25" fmla="*/ 2430991 h 43200"/>
              <a:gd name="T26" fmla="*/ 206384380 w 43200"/>
              <a:gd name="T27" fmla="*/ 2997306 h 43200"/>
              <a:gd name="T28" fmla="*/ 156282357 w 43200"/>
              <a:gd name="T29" fmla="*/ 1770613 h 43200"/>
              <a:gd name="T30" fmla="*/ 160270361 w 43200"/>
              <a:gd name="T31" fmla="*/ 1048385 h 43200"/>
              <a:gd name="T32" fmla="*/ 118998903 w 43200"/>
              <a:gd name="T33" fmla="*/ 2114698 h 43200"/>
              <a:gd name="T34" fmla="*/ 120928317 w 43200"/>
              <a:gd name="T35" fmla="*/ 1491933 h 43200"/>
              <a:gd name="T36" fmla="*/ 75244326 w 43200"/>
              <a:gd name="T37" fmla="*/ 2326153 h 43200"/>
              <a:gd name="T38" fmla="*/ 82231306 w 43200"/>
              <a:gd name="T39" fmla="*/ 2930102 h 43200"/>
              <a:gd name="T40" fmla="*/ 22180945 w 43200"/>
              <a:gd name="T41" fmla="*/ 7073921 h 43200"/>
              <a:gd name="T42" fmla="*/ 20960894 w 43200"/>
              <a:gd name="T43" fmla="*/ 6438159 h 43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3200"/>
              <a:gd name="T67" fmla="*/ 0 h 43200"/>
              <a:gd name="T68" fmla="*/ 43200 w 43200"/>
              <a:gd name="T69" fmla="*/ 43200 h 4320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800">
                <a:solidFill>
                  <a:srgbClr val="FF0000"/>
                </a:solidFill>
                <a:latin typeface="Arial Narrow" pitchFamily="32" charset="0"/>
              </a:rPr>
              <a:t>Complementarietà economica</a:t>
            </a:r>
          </a:p>
        </p:txBody>
      </p:sp>
      <p:sp>
        <p:nvSpPr>
          <p:cNvPr id="6155" name="AutoShape 10"/>
          <p:cNvSpPr>
            <a:spLocks noChangeArrowheads="1"/>
          </p:cNvSpPr>
          <p:nvPr/>
        </p:nvSpPr>
        <p:spPr bwMode="auto">
          <a:xfrm>
            <a:off x="5076825" y="3573463"/>
            <a:ext cx="3248025" cy="850900"/>
          </a:xfrm>
          <a:custGeom>
            <a:avLst/>
            <a:gdLst>
              <a:gd name="T0" fmla="*/ 26529071 w 43200"/>
              <a:gd name="T1" fmla="*/ 10155687 h 43200"/>
              <a:gd name="T2" fmla="*/ 12210244 w 43200"/>
              <a:gd name="T3" fmla="*/ 9846488 h 43200"/>
              <a:gd name="T4" fmla="*/ 39163282 w 43200"/>
              <a:gd name="T5" fmla="*/ 13539493 h 43200"/>
              <a:gd name="T6" fmla="*/ 32899859 w 43200"/>
              <a:gd name="T7" fmla="*/ 13687317 h 43200"/>
              <a:gd name="T8" fmla="*/ 93148474 w 43200"/>
              <a:gd name="T9" fmla="*/ 15165440 h 43200"/>
              <a:gd name="T10" fmla="*/ 89372345 w 43200"/>
              <a:gd name="T11" fmla="*/ 14490393 h 43200"/>
              <a:gd name="T12" fmla="*/ 162956137 w 43200"/>
              <a:gd name="T13" fmla="*/ 13482077 h 43200"/>
              <a:gd name="T14" fmla="*/ 161446708 w 43200"/>
              <a:gd name="T15" fmla="*/ 14222695 h 43200"/>
              <a:gd name="T16" fmla="*/ 192927728 w 43200"/>
              <a:gd name="T17" fmla="*/ 8905278 h 43200"/>
              <a:gd name="T18" fmla="*/ 211305378 w 43200"/>
              <a:gd name="T19" fmla="*/ 11673777 h 43200"/>
              <a:gd name="T20" fmla="*/ 236279824 w 43200"/>
              <a:gd name="T21" fmla="*/ 5956773 h 43200"/>
              <a:gd name="T22" fmla="*/ 228094503 w 43200"/>
              <a:gd name="T23" fmla="*/ 6994969 h 43200"/>
              <a:gd name="T24" fmla="*/ 216641610 w 43200"/>
              <a:gd name="T25" fmla="*/ 2105091 h 43200"/>
              <a:gd name="T26" fmla="*/ 217071222 w 43200"/>
              <a:gd name="T27" fmla="*/ 2595462 h 43200"/>
              <a:gd name="T28" fmla="*/ 164375042 w 43200"/>
              <a:gd name="T29" fmla="*/ 1533235 h 43200"/>
              <a:gd name="T30" fmla="*/ 168569354 w 43200"/>
              <a:gd name="T31" fmla="*/ 907824 h 43200"/>
              <a:gd name="T32" fmla="*/ 125160831 w 43200"/>
              <a:gd name="T33" fmla="*/ 1831188 h 43200"/>
              <a:gd name="T34" fmla="*/ 127190245 w 43200"/>
              <a:gd name="T35" fmla="*/ 1291911 h 43200"/>
              <a:gd name="T36" fmla="*/ 79140619 w 43200"/>
              <a:gd name="T37" fmla="*/ 2014309 h 43200"/>
              <a:gd name="T38" fmla="*/ 86489348 w 43200"/>
              <a:gd name="T39" fmla="*/ 2537277 h 43200"/>
              <a:gd name="T40" fmla="*/ 23329542 w 43200"/>
              <a:gd name="T41" fmla="*/ 6125535 h 43200"/>
              <a:gd name="T42" fmla="*/ 22046272 w 43200"/>
              <a:gd name="T43" fmla="*/ 5575011 h 43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3200"/>
              <a:gd name="T67" fmla="*/ 0 h 43200"/>
              <a:gd name="T68" fmla="*/ 43200 w 43200"/>
              <a:gd name="T69" fmla="*/ 43200 h 4320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800">
                <a:solidFill>
                  <a:srgbClr val="FF0000"/>
                </a:solidFill>
                <a:latin typeface="Arial Narrow" pitchFamily="32" charset="0"/>
              </a:rPr>
              <a:t>strumentalità</a:t>
            </a:r>
          </a:p>
        </p:txBody>
      </p:sp>
      <p:sp>
        <p:nvSpPr>
          <p:cNvPr id="6156" name="AutoShape 11"/>
          <p:cNvSpPr>
            <a:spLocks noChangeArrowheads="1"/>
          </p:cNvSpPr>
          <p:nvPr/>
        </p:nvSpPr>
        <p:spPr bwMode="auto">
          <a:xfrm>
            <a:off x="4932363" y="5229225"/>
            <a:ext cx="3176587" cy="995363"/>
          </a:xfrm>
          <a:custGeom>
            <a:avLst/>
            <a:gdLst>
              <a:gd name="T0" fmla="*/ 25374901 w 43200"/>
              <a:gd name="T1" fmla="*/ 13896812 h 43200"/>
              <a:gd name="T2" fmla="*/ 11679031 w 43200"/>
              <a:gd name="T3" fmla="*/ 13473714 h 43200"/>
              <a:gd name="T4" fmla="*/ 37459457 w 43200"/>
              <a:gd name="T5" fmla="*/ 18527138 h 43200"/>
              <a:gd name="T6" fmla="*/ 31468578 w 43200"/>
              <a:gd name="T7" fmla="*/ 18729413 h 43200"/>
              <a:gd name="T8" fmla="*/ 89096064 w 43200"/>
              <a:gd name="T9" fmla="*/ 20752050 h 43200"/>
              <a:gd name="T10" fmla="*/ 85484242 w 43200"/>
              <a:gd name="T11" fmla="*/ 19828321 h 43200"/>
              <a:gd name="T12" fmla="*/ 155866759 w 43200"/>
              <a:gd name="T13" fmla="*/ 18448568 h 43200"/>
              <a:gd name="T14" fmla="*/ 154423030 w 43200"/>
              <a:gd name="T15" fmla="*/ 19462018 h 43200"/>
              <a:gd name="T16" fmla="*/ 184534416 w 43200"/>
              <a:gd name="T17" fmla="*/ 12185802 h 43200"/>
              <a:gd name="T18" fmla="*/ 202112554 w 43200"/>
              <a:gd name="T19" fmla="*/ 15974148 h 43200"/>
              <a:gd name="T20" fmla="*/ 226000480 w 43200"/>
              <a:gd name="T21" fmla="*/ 8151124 h 43200"/>
              <a:gd name="T22" fmla="*/ 218171225 w 43200"/>
              <a:gd name="T23" fmla="*/ 9571751 h 43200"/>
              <a:gd name="T24" fmla="*/ 207216710 w 43200"/>
              <a:gd name="T25" fmla="*/ 2880539 h 43200"/>
              <a:gd name="T26" fmla="*/ 207627607 w 43200"/>
              <a:gd name="T27" fmla="*/ 3551580 h 43200"/>
              <a:gd name="T28" fmla="*/ 157223867 w 43200"/>
              <a:gd name="T29" fmla="*/ 2098027 h 43200"/>
              <a:gd name="T30" fmla="*/ 161235777 w 43200"/>
              <a:gd name="T31" fmla="*/ 1242245 h 43200"/>
              <a:gd name="T32" fmla="*/ 119715704 w 43200"/>
              <a:gd name="T33" fmla="*/ 2505757 h 43200"/>
              <a:gd name="T34" fmla="*/ 121656804 w 43200"/>
              <a:gd name="T35" fmla="*/ 1767829 h 43200"/>
              <a:gd name="T36" fmla="*/ 75697544 w 43200"/>
              <a:gd name="T37" fmla="*/ 2756326 h 43200"/>
              <a:gd name="T38" fmla="*/ 82726641 w 43200"/>
              <a:gd name="T39" fmla="*/ 3471951 h 43200"/>
              <a:gd name="T40" fmla="*/ 22314569 w 43200"/>
              <a:gd name="T41" fmla="*/ 8382039 h 43200"/>
              <a:gd name="T42" fmla="*/ 21087171 w 43200"/>
              <a:gd name="T43" fmla="*/ 7628720 h 43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3200"/>
              <a:gd name="T67" fmla="*/ 0 h 43200"/>
              <a:gd name="T68" fmla="*/ 43200 w 43200"/>
              <a:gd name="T69" fmla="*/ 43200 h 4320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800">
                <a:solidFill>
                  <a:srgbClr val="FF0000"/>
                </a:solidFill>
                <a:latin typeface="Arial Narrow" pitchFamily="32" charset="0"/>
              </a:rPr>
              <a:t>dinamicità</a:t>
            </a:r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 flipV="1">
            <a:off x="2916238" y="1619250"/>
            <a:ext cx="1584325" cy="731838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</a:rPr>
              <a:t>Capitale d’impresa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116013" y="2205038"/>
            <a:ext cx="165576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</a:rPr>
              <a:t>IMPIEGHI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258888" y="4365625"/>
            <a:ext cx="15128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</a:rPr>
              <a:t>FONTI</a:t>
            </a:r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2771775" y="2133600"/>
            <a:ext cx="1368425" cy="719138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4211638" y="1700213"/>
            <a:ext cx="4248150" cy="1557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</a:rPr>
              <a:t>Complesso di beni materiali ed immateriali disponibili, potenzialità, altre componenti positive.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4140200" y="4149725"/>
            <a:ext cx="4608513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</a:rPr>
              <a:t>Complesso delle obbligazioni assunte verso terzi.</a:t>
            </a:r>
          </a:p>
        </p:txBody>
      </p:sp>
      <p:sp>
        <p:nvSpPr>
          <p:cNvPr id="7177" name="AutoShape 8"/>
          <p:cNvSpPr>
            <a:spLocks noChangeArrowheads="1"/>
          </p:cNvSpPr>
          <p:nvPr/>
        </p:nvSpPr>
        <p:spPr bwMode="auto">
          <a:xfrm>
            <a:off x="2627313" y="4149725"/>
            <a:ext cx="1368425" cy="719138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09600" y="228600"/>
            <a:ext cx="8305800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</a:rPr>
              <a:t>Capitale d’impresa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23850" y="2438400"/>
            <a:ext cx="2735263" cy="1373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FF0000"/>
                </a:solidFill>
                <a:latin typeface="Arial Narrow" pitchFamily="32" charset="0"/>
              </a:rPr>
              <a:t>Capitale d’impresa in funzionamento</a:t>
            </a:r>
          </a:p>
        </p:txBody>
      </p:sp>
      <p:cxnSp>
        <p:nvCxnSpPr>
          <p:cNvPr id="8197" name="AutoShape 4"/>
          <p:cNvCxnSpPr>
            <a:cxnSpLocks noChangeShapeType="1"/>
          </p:cNvCxnSpPr>
          <p:nvPr/>
        </p:nvCxnSpPr>
        <p:spPr bwMode="auto">
          <a:xfrm flipV="1">
            <a:off x="2700338" y="2205038"/>
            <a:ext cx="1143000" cy="381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198" name="AutoShape 5"/>
          <p:cNvCxnSpPr>
            <a:cxnSpLocks noChangeShapeType="1"/>
          </p:cNvCxnSpPr>
          <p:nvPr/>
        </p:nvCxnSpPr>
        <p:spPr bwMode="auto">
          <a:xfrm>
            <a:off x="2843213" y="3449638"/>
            <a:ext cx="1152525" cy="4111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973513" y="3598863"/>
            <a:ext cx="3879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</a:rPr>
              <a:t>Capitale di funzionamento 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5370513" y="2900363"/>
            <a:ext cx="5445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FF0000"/>
                </a:solidFill>
              </a:rPr>
              <a:t>≠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4079875" y="2133600"/>
            <a:ext cx="28892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</a:rPr>
              <a:t>Capitale economico</a:t>
            </a: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5467350" y="4508500"/>
            <a:ext cx="3492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FF0000"/>
                </a:solidFill>
              </a:rPr>
              <a:t>≠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4319588" y="5157788"/>
            <a:ext cx="29892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</a:rPr>
              <a:t>Capitale di liquidazione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212DB83-4ED2-47F4-8ED9-F546DF9085E9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331913" y="404813"/>
            <a:ext cx="7200900" cy="143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</a:rPr>
              <a:t>Capitale netto di funzionamento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1042988" y="2060575"/>
            <a:ext cx="7345362" cy="2654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</a:rPr>
              <a:t>Quella parte dell’attività che residua all’impresa dopo aver soddisfatto gli impegni assunti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03399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</a:rPr>
              <a:t>Differenza tra: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003399"/>
              </a:solidFill>
              <a:latin typeface="Arial Narrow" pitchFamily="32" charset="0"/>
            </a:endParaRPr>
          </a:p>
          <a:p>
            <a:pPr algn="ctr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</a:rPr>
              <a:t>Componenti positivi: attività;</a:t>
            </a:r>
          </a:p>
          <a:p>
            <a:pPr algn="ctr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</a:rPr>
              <a:t>Componenti negativi: passività. </a:t>
            </a:r>
          </a:p>
        </p:txBody>
      </p:sp>
    </p:spTree>
    <p:extLst>
      <p:ext uri="{BB962C8B-B14F-4D97-AF65-F5344CB8AC3E}">
        <p14:creationId xmlns:p14="http://schemas.microsoft.com/office/powerpoint/2010/main" val="2039510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</a:rPr>
              <a:t>06/10/12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</a:rPr>
              <a:t>università Parthenope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59D4F51-AD41-4A90-BE29-69C9531C8C2A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755650" y="285750"/>
            <a:ext cx="7920038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>
                <a:solidFill>
                  <a:srgbClr val="336699"/>
                </a:solidFill>
                <a:latin typeface="Arial Narrow" pitchFamily="32" charset="0"/>
              </a:rPr>
              <a:t>Capitale netto di funzionamento</a:t>
            </a:r>
          </a:p>
        </p:txBody>
      </p:sp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5863" y="1484313"/>
            <a:ext cx="6772275" cy="437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0504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>
                <a:solidFill>
                  <a:srgbClr val="336699"/>
                </a:solidFill>
                <a:latin typeface="Arial Narrow" pitchFamily="32" charset="0"/>
              </a:rPr>
              <a:t>Risultato economico o reddito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>
                <a:solidFill>
                  <a:srgbClr val="336699"/>
                </a:solidFill>
                <a:latin typeface="Arial Narrow" pitchFamily="32" charset="0"/>
              </a:rPr>
              <a:t>di periodo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827088" y="1439863"/>
            <a:ext cx="7777162" cy="521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 Narrow" pitchFamily="32" charset="0"/>
                <a:ea typeface="MS Gothic" pitchFamily="49" charset="0"/>
                <a:cs typeface="MS Gothic" pitchFamily="49" charset="0"/>
              </a:rPr>
              <a:t>Variazione della ricchezza manifestatasi nell’arco temporale.</a:t>
            </a: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>
              <a:solidFill>
                <a:srgbClr val="00007F"/>
              </a:solidFill>
              <a:latin typeface="Arial Narrow" pitchFamily="32" charset="0"/>
              <a:ea typeface="MS Gothic" pitchFamily="49" charset="0"/>
              <a:cs typeface="MS Gothic" pitchFamily="49" charset="0"/>
            </a:endParaRPr>
          </a:p>
          <a:p>
            <a:pPr algn="ctr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 Narrow" pitchFamily="32" charset="0"/>
                <a:ea typeface="MS Gothic" pitchFamily="49" charset="0"/>
                <a:cs typeface="MS Gothic" pitchFamily="49" charset="0"/>
              </a:rPr>
              <a:t> </a:t>
            </a:r>
          </a:p>
          <a:p>
            <a:pPr algn="just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 Narrow" pitchFamily="32" charset="0"/>
                <a:ea typeface="MS Gothic" pitchFamily="49" charset="0"/>
                <a:cs typeface="MS Gothic" pitchFamily="49" charset="0"/>
              </a:rPr>
              <a:t>Somma algebrica dei valori assegnati ai fattori produttivi impiegati nel processo di produzione economica con quelli attribuiti ai proventi derivanti dal disinvestimento della produzione realizzata.</a:t>
            </a:r>
          </a:p>
          <a:p>
            <a:pPr algn="just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>
              <a:solidFill>
                <a:srgbClr val="00007F"/>
              </a:solidFill>
              <a:latin typeface="Arial Narrow" pitchFamily="32" charset="0"/>
              <a:ea typeface="MS Gothic" pitchFamily="49" charset="0"/>
              <a:cs typeface="MS Gothic" pitchFamily="49" charset="0"/>
            </a:endParaRPr>
          </a:p>
          <a:p>
            <a:pPr algn="just"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>
              <a:solidFill>
                <a:srgbClr val="00007F"/>
              </a:solidFill>
              <a:latin typeface="Arial Narrow" pitchFamily="32" charset="0"/>
              <a:ea typeface="MS Gothic" pitchFamily="49" charset="0"/>
              <a:cs typeface="MS Gothic" pitchFamily="49" charset="0"/>
            </a:endParaRPr>
          </a:p>
          <a:p>
            <a:pPr>
              <a:spcBef>
                <a:spcPts val="8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007F"/>
                </a:solidFill>
                <a:latin typeface="Arial Narrow" pitchFamily="32" charset="0"/>
                <a:ea typeface="MS Gothic" pitchFamily="49" charset="0"/>
                <a:cs typeface="MS Gothic" pitchFamily="49" charset="0"/>
              </a:rPr>
              <a:t>Scaturisce dalla gestione, ossia da quel sistema di operazioni che, senza soluzione di continuità, va dall’acquisizione dei fattori produttivi sui mercati di approvvigionamento fino al collocamento dei prodotti e dei servizi, ottenuti impiegando i fattori acquisiti sui mercati di sbocco. </a:t>
            </a:r>
          </a:p>
        </p:txBody>
      </p:sp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4502150" y="1989138"/>
            <a:ext cx="485775" cy="530225"/>
          </a:xfrm>
          <a:prstGeom prst="downArrow">
            <a:avLst>
              <a:gd name="adj1" fmla="val 50000"/>
              <a:gd name="adj2" fmla="val 27111"/>
            </a:avLst>
          </a:prstGeom>
          <a:solidFill>
            <a:srgbClr val="CCECFF"/>
          </a:solidFill>
          <a:ln w="25560">
            <a:solidFill>
              <a:srgbClr val="95ADB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922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5000" y="3879850"/>
            <a:ext cx="542925" cy="620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E8E1F29-597A-414A-9497-B76B96FAB4B2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84213" y="692150"/>
            <a:ext cx="76327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 dirty="0">
                <a:solidFill>
                  <a:srgbClr val="336699"/>
                </a:solidFill>
                <a:latin typeface="Arial Narrow" pitchFamily="32" charset="0"/>
              </a:rPr>
              <a:t>Reddito di periodo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3563888" y="1556792"/>
            <a:ext cx="15113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200" dirty="0">
                <a:solidFill>
                  <a:srgbClr val="010000"/>
                </a:solidFill>
                <a:latin typeface="Arial Narrow" pitchFamily="32" charset="0"/>
              </a:rPr>
              <a:t>perché: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906462" y="2365453"/>
            <a:ext cx="7632700" cy="354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10000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10000"/>
                </a:solidFill>
                <a:latin typeface="Arial Narrow" pitchFamily="32" charset="0"/>
              </a:rPr>
              <a:t>Per verificare la validità delle strategie adottate;</a:t>
            </a:r>
          </a:p>
          <a:p>
            <a:pPr>
              <a:buClr>
                <a:srgbClr val="010000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10000"/>
                </a:solidFill>
                <a:latin typeface="Arial Narrow" pitchFamily="32" charset="0"/>
              </a:rPr>
              <a:t>Per stabilire un limite di prelievo di ricchezza da parte dei proprietari;</a:t>
            </a:r>
          </a:p>
          <a:p>
            <a:pPr>
              <a:buClr>
                <a:srgbClr val="010000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10000"/>
                </a:solidFill>
                <a:latin typeface="Arial Narrow" pitchFamily="32" charset="0"/>
              </a:rPr>
              <a:t>Per fornire informazioni ad interlocutori esterni;</a:t>
            </a:r>
          </a:p>
          <a:p>
            <a:pPr>
              <a:buClr>
                <a:srgbClr val="010000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10000"/>
                </a:solidFill>
                <a:latin typeface="Arial Narrow" pitchFamily="32" charset="0"/>
              </a:rPr>
              <a:t>Per ottemperare agli obblighi di legge in materia di redazioni dei bilanci;</a:t>
            </a:r>
          </a:p>
          <a:p>
            <a:pPr>
              <a:buClr>
                <a:srgbClr val="010000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10000"/>
                </a:solidFill>
                <a:latin typeface="Arial Narrow" pitchFamily="32" charset="0"/>
              </a:rPr>
              <a:t>Per ottemperare agli obblighi fiscali.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>
              <a:solidFill>
                <a:srgbClr val="010000"/>
              </a:solidFill>
              <a:latin typeface="Arial Narrow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09600" y="228600"/>
            <a:ext cx="8305800" cy="143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Periodo amministrativo o esercizio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47750" y="2338388"/>
            <a:ext cx="7772400" cy="2776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007F"/>
                </a:solidFill>
                <a:latin typeface="Arial" charset="0"/>
                <a:ea typeface="SimSun" charset="0"/>
                <a:cs typeface="SimSun" charset="0"/>
              </a:rPr>
              <a:t>Spezzando artificiosamente il flusso continuo della vita aziendale, si individuano periodi amministrativi parziali di una certa durata o esercizi amministrativi nei quali scomporre la vita dell’azienda.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007F"/>
                </a:solidFill>
                <a:latin typeface="Arial" charset="0"/>
                <a:ea typeface="SimSun" charset="0"/>
                <a:cs typeface="SimSun" charset="0"/>
              </a:rPr>
              <a:t>La periodicità con la quale procedere alla determinazione dei risultati è fissata convenzionalmente in misura pari a dodici mes</a:t>
            </a:r>
            <a:r>
              <a:rPr lang="it-IT" sz="2000">
                <a:solidFill>
                  <a:srgbClr val="00007F"/>
                </a:solidFill>
                <a:latin typeface="Arial Narrow" pitchFamily="32" charset="0"/>
                <a:ea typeface="SimSun" charset="0"/>
                <a:cs typeface="SimSun" charset="0"/>
              </a:rPr>
              <a:t>i</a:t>
            </a:r>
            <a:r>
              <a:rPr lang="it-IT" sz="3200">
                <a:solidFill>
                  <a:srgbClr val="000000"/>
                </a:solidFill>
                <a:latin typeface="Arial Narrow" pitchFamily="32" charset="0"/>
                <a:ea typeface="SimSun" charset="0"/>
                <a:cs typeface="SimSu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1018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904</Words>
  <Application>Microsoft Macintosh PowerPoint</Application>
  <PresentationFormat>Presentazione su schermo (4:3)</PresentationFormat>
  <Paragraphs>155</Paragraphs>
  <Slides>19</Slides>
  <Notes>19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Mimmo</dc:creator>
  <cp:lastModifiedBy>Concetta Metallo</cp:lastModifiedBy>
  <cp:revision>92</cp:revision>
  <cp:lastPrinted>1601-01-01T00:00:00Z</cp:lastPrinted>
  <dcterms:created xsi:type="dcterms:W3CDTF">2014-05-14T20:04:15Z</dcterms:created>
  <dcterms:modified xsi:type="dcterms:W3CDTF">2022-10-09T19:04:47Z</dcterms:modified>
</cp:coreProperties>
</file>