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66" r:id="rId5"/>
    <p:sldId id="260" r:id="rId6"/>
    <p:sldId id="267" r:id="rId7"/>
    <p:sldId id="261" r:id="rId8"/>
    <p:sldId id="274" r:id="rId9"/>
    <p:sldId id="262" r:id="rId10"/>
    <p:sldId id="263" r:id="rId11"/>
    <p:sldId id="268" r:id="rId12"/>
    <p:sldId id="269" r:id="rId13"/>
    <p:sldId id="275" r:id="rId14"/>
    <p:sldId id="270" r:id="rId15"/>
    <p:sldId id="271" r:id="rId16"/>
    <p:sldId id="26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667"/>
    <p:restoredTop sz="92661" autoAdjust="0"/>
  </p:normalViewPr>
  <p:slideViewPr>
    <p:cSldViewPr snapToGrid="0" snapToObjects="1">
      <p:cViewPr varScale="1">
        <p:scale>
          <a:sx n="105" d="100"/>
          <a:sy n="105" d="100"/>
        </p:scale>
        <p:origin x="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8896C-AE3B-D442-A2EF-A26C5B486CA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698CC-FC54-DB4D-9072-6BBBE6CEF7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01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86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698CC-FC54-DB4D-9072-6BBBE6CEF74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39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82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45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4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16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6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4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4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29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53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56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67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FEBFFD-E261-C142-A7D2-ABE2607B5886}" type="datetimeFigureOut">
              <a:rPr lang="it-IT" smtClean="0"/>
              <a:pPr/>
              <a:t>21/09/19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987B2C-34AC-8442-B859-22EB2A8DD28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1195" y="892099"/>
            <a:ext cx="8034454" cy="3640332"/>
          </a:xfrm>
        </p:spPr>
        <p:txBody>
          <a:bodyPr>
            <a:normAutofit/>
          </a:bodyPr>
          <a:lstStyle/>
          <a:p>
            <a:pPr algn="l"/>
            <a:r>
              <a:rPr lang="it-IT" sz="4000" dirty="0">
                <a:solidFill>
                  <a:schemeClr val="bg1"/>
                </a:solidFill>
              </a:rPr>
              <a:t>Modulo di </a:t>
            </a:r>
            <a:br>
              <a:rPr lang="it-IT" sz="4000" dirty="0">
                <a:solidFill>
                  <a:schemeClr val="bg1"/>
                </a:solidFill>
              </a:rPr>
            </a:b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Economia e Gestione delle imprese</a:t>
            </a:r>
            <a:br>
              <a:rPr lang="it-IT" sz="4000" dirty="0">
                <a:solidFill>
                  <a:schemeClr val="bg1"/>
                </a:solidFill>
              </a:rPr>
            </a:b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b="1" dirty="0">
                <a:solidFill>
                  <a:schemeClr val="bg1"/>
                </a:solidFill>
              </a:rPr>
              <a:t>Lezione 9</a:t>
            </a:r>
            <a:br>
              <a:rPr lang="it-IT" sz="4000" b="1" dirty="0">
                <a:solidFill>
                  <a:schemeClr val="bg1"/>
                </a:solidFill>
              </a:rPr>
            </a:br>
            <a:r>
              <a:rPr lang="it-IT" sz="4000" i="1" dirty="0">
                <a:solidFill>
                  <a:schemeClr val="bg1"/>
                </a:solidFill>
              </a:rPr>
              <a:t>La finanza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6A1194E-F307-5D42-87A2-E49963E0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973" y="5330283"/>
            <a:ext cx="2645062" cy="7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8369"/>
      </p:ext>
    </p:extLst>
  </p:cSld>
  <p:clrMapOvr>
    <a:masterClrMapping/>
  </p:clrMapOvr>
  <p:transition advTm="1327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326666"/>
              </p:ext>
            </p:extLst>
          </p:nvPr>
        </p:nvGraphicFramePr>
        <p:xfrm>
          <a:off x="3566888" y="3339881"/>
          <a:ext cx="2010224" cy="6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4" imgW="1193800" imgH="393700" progId="Equation.3">
                  <p:embed/>
                </p:oleObj>
              </mc:Choice>
              <mc:Fallback>
                <p:oleObj name="Equation" r:id="rId4" imgW="1193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888" y="3339881"/>
                        <a:ext cx="2010224" cy="603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1432DD0A-1F50-DD4C-AC5D-763397D9A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5" name="Titolo 4">
            <a:extLst>
              <a:ext uri="{FF2B5EF4-FFF2-40B4-BE49-F238E27FC236}">
                <a16:creationId xmlns:a16="http://schemas.microsoft.com/office/drawing/2014/main" id="{378AC757-D04F-D048-8758-4D322648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647" y="782710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Il supporto alle decisioni</a:t>
            </a:r>
            <a:br>
              <a:rPr lang="it-IT" sz="4800" dirty="0"/>
            </a:br>
            <a:r>
              <a:rPr lang="it-IT" sz="3600" dirty="0" err="1"/>
              <a:t>VALUTazione</a:t>
            </a:r>
            <a:r>
              <a:rPr lang="it-IT" sz="3600" dirty="0"/>
              <a:t> </a:t>
            </a:r>
            <a:r>
              <a:rPr lang="it-IT" sz="3600" dirty="0" err="1"/>
              <a:t>deGLI</a:t>
            </a:r>
            <a:r>
              <a:rPr lang="it-IT" sz="3600" dirty="0"/>
              <a:t> INVESTIMENTI: TIR</a:t>
            </a:r>
            <a:br>
              <a:rPr lang="it-IT" sz="4800" b="1" dirty="0"/>
            </a:br>
            <a:r>
              <a:rPr lang="it-IT" sz="4800" dirty="0"/>
              <a:t> 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FBC7A19-66ED-4641-A8A3-48E8A2CAAA32}"/>
              </a:ext>
            </a:extLst>
          </p:cNvPr>
          <p:cNvSpPr txBox="1"/>
          <p:nvPr/>
        </p:nvSpPr>
        <p:spPr>
          <a:xfrm>
            <a:off x="666647" y="2057400"/>
            <a:ext cx="7595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1" dirty="0">
                <a:solidFill>
                  <a:srgbClr val="5766C5"/>
                </a:solidFill>
              </a:rPr>
              <a:t>TASSO INTERNO DI RENDIMENTO (TIR) </a:t>
            </a:r>
            <a:r>
              <a:rPr lang="it-IT" dirty="0"/>
              <a:t>: prevede che venga stimato il tasso che rende uguale a zero il valore attuale netto dell’investimento. Il TIR rende equivalenti i flussi positivi e i flussi negativi di una determinata operazione di investimento:</a:t>
            </a:r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pPr marL="285750" indent="-285750">
              <a:buFont typeface="Wingdings" pitchFamily="2" charset="2"/>
              <a:buChar char="v"/>
            </a:pPr>
            <a:endParaRPr lang="it-IT" dirty="0"/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dirty="0"/>
              <a:t>= tasso interno di rendimento</a:t>
            </a:r>
          </a:p>
          <a:p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/>
              <a:t>= flusso finanziario al tempo i</a:t>
            </a:r>
          </a:p>
          <a:p>
            <a:endParaRPr lang="it-IT" dirty="0"/>
          </a:p>
          <a:p>
            <a:r>
              <a:rPr lang="it-IT" dirty="0"/>
              <a:t>Se tale tasso è uguale o superiore al tasso soglia di accettazione l’investimento risulterà accettabile</a:t>
            </a:r>
          </a:p>
        </p:txBody>
      </p:sp>
    </p:spTree>
    <p:extLst>
      <p:ext uri="{BB962C8B-B14F-4D97-AF65-F5344CB8AC3E}">
        <p14:creationId xmlns:p14="http://schemas.microsoft.com/office/powerpoint/2010/main" val="3123516355"/>
      </p:ext>
    </p:extLst>
  </p:cSld>
  <p:clrMapOvr>
    <a:masterClrMapping/>
  </p:clrMapOvr>
  <p:transition advTm="2936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9C2F0B4B-A175-8141-BB35-26948782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32" y="792044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Il supporto alle decisioni</a:t>
            </a:r>
            <a:br>
              <a:rPr lang="it-IT" sz="4800" dirty="0"/>
            </a:br>
            <a:r>
              <a:rPr lang="it-IT" sz="3600" dirty="0" err="1"/>
              <a:t>VALUTazione</a:t>
            </a:r>
            <a:r>
              <a:rPr lang="it-IT" sz="3600" dirty="0"/>
              <a:t> </a:t>
            </a:r>
            <a:r>
              <a:rPr lang="it-IT" sz="3600" dirty="0" err="1"/>
              <a:t>deGLI</a:t>
            </a:r>
            <a:r>
              <a:rPr lang="it-IT" sz="3600" dirty="0"/>
              <a:t> INVESTIMENTI: LIMITI</a:t>
            </a:r>
            <a:br>
              <a:rPr lang="it-IT" sz="4800" b="1" dirty="0"/>
            </a:br>
            <a:r>
              <a:rPr lang="it-IT" sz="4800" dirty="0"/>
              <a:t> </a:t>
            </a:r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1BE8A79-2011-AD40-BC7B-C5F264DAB527}"/>
              </a:ext>
            </a:extLst>
          </p:cNvPr>
          <p:cNvGrpSpPr/>
          <p:nvPr/>
        </p:nvGrpSpPr>
        <p:grpSpPr>
          <a:xfrm>
            <a:off x="858610" y="2323048"/>
            <a:ext cx="7426779" cy="3877985"/>
            <a:chOff x="699732" y="2274838"/>
            <a:chExt cx="7426779" cy="3877985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335E532-F985-1E48-8461-2B7347F09820}"/>
                </a:ext>
              </a:extLst>
            </p:cNvPr>
            <p:cNvSpPr txBox="1"/>
            <p:nvPr/>
          </p:nvSpPr>
          <p:spPr>
            <a:xfrm>
              <a:off x="699732" y="2274838"/>
              <a:ext cx="7426779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i="1" dirty="0"/>
                <a:t>QUALI LIMITI? </a:t>
              </a:r>
            </a:p>
            <a:p>
              <a:endParaRPr lang="it-IT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it-IT" dirty="0"/>
                <a:t>VAN considera uno stesso tasso di attualizzazione per flussi derivanti da periodi di tempo diversi. 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dirty="0"/>
            </a:p>
            <a:p>
              <a:pPr marL="285750" indent="-285750">
                <a:buFont typeface="Wingdings" pitchFamily="2" charset="2"/>
                <a:buChar char="Ø"/>
              </a:pPr>
              <a:r>
                <a:rPr lang="it-IT" dirty="0"/>
                <a:t>TIR Possibilità che un investimento presenti più tassi interni di redditività o non ne presenti alcuno. </a:t>
              </a:r>
            </a:p>
            <a:p>
              <a:pPr marL="285750" indent="-285750">
                <a:buFont typeface="Wingdings" pitchFamily="2" charset="2"/>
                <a:buChar char="Ø"/>
              </a:pPr>
              <a:endParaRPr lang="it-IT" dirty="0"/>
            </a:p>
            <a:p>
              <a:pPr marL="285750" indent="-285750">
                <a:buFont typeface="Wingdings" pitchFamily="2" charset="2"/>
                <a:buChar char="Ø"/>
              </a:pPr>
              <a:endParaRPr lang="it-IT" dirty="0"/>
            </a:p>
            <a:p>
              <a:pPr algn="ctr"/>
              <a:endParaRPr lang="it-IT" dirty="0"/>
            </a:p>
            <a:p>
              <a:pPr algn="ctr"/>
              <a:r>
                <a:rPr lang="it-IT" sz="2400" dirty="0"/>
                <a:t>PAYBACK PERIOD </a:t>
              </a:r>
            </a:p>
            <a:p>
              <a:endParaRPr lang="it-IT" dirty="0"/>
            </a:p>
            <a:p>
              <a:endParaRPr lang="it-IT" dirty="0"/>
            </a:p>
          </p:txBody>
        </p:sp>
        <p:sp>
          <p:nvSpPr>
            <p:cNvPr id="6" name="Freccia giù 5">
              <a:extLst>
                <a:ext uri="{FF2B5EF4-FFF2-40B4-BE49-F238E27FC236}">
                  <a16:creationId xmlns:a16="http://schemas.microsoft.com/office/drawing/2014/main" id="{71874201-3EA2-7D42-906D-D15153FBB024}"/>
                </a:ext>
              </a:extLst>
            </p:cNvPr>
            <p:cNvSpPr/>
            <p:nvPr/>
          </p:nvSpPr>
          <p:spPr>
            <a:xfrm>
              <a:off x="3609973" y="4474029"/>
              <a:ext cx="1469572" cy="500742"/>
            </a:xfrm>
            <a:prstGeom prst="downArrow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F5E34E12-6544-1740-B944-E162C5BF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75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AAA22A-77D9-D64F-B1F5-C3452562B647}"/>
              </a:ext>
            </a:extLst>
          </p:cNvPr>
          <p:cNvSpPr txBox="1"/>
          <p:nvPr/>
        </p:nvSpPr>
        <p:spPr>
          <a:xfrm>
            <a:off x="567363" y="2438422"/>
            <a:ext cx="7896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b="1" dirty="0" err="1">
                <a:solidFill>
                  <a:srgbClr val="5766C5"/>
                </a:solidFill>
              </a:rPr>
              <a:t>ll</a:t>
            </a:r>
            <a:r>
              <a:rPr lang="it-IT" b="1" dirty="0">
                <a:solidFill>
                  <a:srgbClr val="5766C5"/>
                </a:solidFill>
              </a:rPr>
              <a:t> PAYBACK PERIOD </a:t>
            </a:r>
            <a:r>
              <a:rPr lang="it-IT" dirty="0"/>
              <a:t>prevede una stima del tempo necessario affinché il flusso di cassa cumulato imputabile al progetto eguagli il valore del capitale investito.</a:t>
            </a:r>
          </a:p>
          <a:p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Rapporto tra capitale investito e media annuale degli incassi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 caso di investimenti alternativi, sarà preferito quello che presenta un </a:t>
            </a:r>
            <a:r>
              <a:rPr lang="it-IT" dirty="0" err="1"/>
              <a:t>payback</a:t>
            </a:r>
            <a:r>
              <a:rPr lang="it-IT" dirty="0"/>
              <a:t> </a:t>
            </a:r>
            <a:r>
              <a:rPr lang="it-IT" dirty="0" err="1"/>
              <a:t>period</a:t>
            </a:r>
            <a:r>
              <a:rPr lang="it-IT" dirty="0"/>
              <a:t> inferiore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 caratterizza per un’elevata semplicità di calcolo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1A3B23A-0C29-5843-BBDD-3C06EC17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04" y="611639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Il supporto alle decisioni</a:t>
            </a:r>
            <a:br>
              <a:rPr lang="it-IT" sz="4800" dirty="0"/>
            </a:br>
            <a:r>
              <a:rPr lang="it-IT" sz="3600" dirty="0" err="1"/>
              <a:t>VALUTazione</a:t>
            </a:r>
            <a:r>
              <a:rPr lang="it-IT" sz="3600" dirty="0"/>
              <a:t> </a:t>
            </a:r>
            <a:r>
              <a:rPr lang="it-IT" sz="3600" dirty="0" err="1"/>
              <a:t>deGLI</a:t>
            </a:r>
            <a:r>
              <a:rPr lang="it-IT" sz="3600" dirty="0"/>
              <a:t> INVESTIMENTI: PAYBACK PERIOD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33A192-D0D1-574A-8391-A9BEAF32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14DA10-36FE-BE44-A89D-4CEDE9476D28}"/>
              </a:ext>
            </a:extLst>
          </p:cNvPr>
          <p:cNvSpPr txBox="1"/>
          <p:nvPr/>
        </p:nvSpPr>
        <p:spPr>
          <a:xfrm>
            <a:off x="633984" y="2316480"/>
            <a:ext cx="742416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/>
              <a:t>QUALI LIMITI? </a:t>
            </a:r>
          </a:p>
          <a:p>
            <a:endParaRPr lang="it-IT" sz="1600" b="1" i="1" dirty="0"/>
          </a:p>
          <a:p>
            <a:pPr marL="285750" indent="-285750">
              <a:buFont typeface="Zapf Dingbats"/>
              <a:buChar char="✢"/>
            </a:pPr>
            <a:r>
              <a:rPr lang="it-IT" dirty="0"/>
              <a:t>Non fornisce una valutazione precisa e di tipo quantitativo della redditività di un investimento </a:t>
            </a:r>
          </a:p>
          <a:p>
            <a:pPr marL="285750" indent="-285750">
              <a:buFont typeface="Zapf Dingbats"/>
              <a:buChar char="✢"/>
            </a:pPr>
            <a:r>
              <a:rPr lang="it-IT" dirty="0"/>
              <a:t>Non considera il valore finanziario del tempo </a:t>
            </a:r>
          </a:p>
          <a:p>
            <a:pPr marL="285750" indent="-285750">
              <a:buFont typeface="Zapf Dingbats"/>
              <a:buChar char="✢"/>
            </a:pPr>
            <a:r>
              <a:rPr lang="it-IT" dirty="0"/>
              <a:t>Non dà una misura della redditività dell'investimento confrontabile con il costo del capitale impiegato </a:t>
            </a:r>
          </a:p>
          <a:p>
            <a:pPr marL="285750" indent="-285750">
              <a:buFont typeface="Zapf Dingbats"/>
              <a:buChar char="✢"/>
            </a:pPr>
            <a:r>
              <a:rPr lang="it-IT" dirty="0"/>
              <a:t>Non tiene conto dei flussi finanziari successivi alla scadenza del tempo di ritorno in liquido, che, in alcuni casi, potrebbero essere rilevanti. </a:t>
            </a:r>
          </a:p>
          <a:p>
            <a:endParaRPr lang="it-IT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DF798C0-9918-D642-A362-9DE195B8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99872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Il supporto alle decisioni</a:t>
            </a:r>
            <a:br>
              <a:rPr lang="it-IT" sz="4800" dirty="0"/>
            </a:br>
            <a:r>
              <a:rPr lang="it-IT" sz="3600" dirty="0" err="1"/>
              <a:t>VALUTazione</a:t>
            </a:r>
            <a:r>
              <a:rPr lang="it-IT" sz="3600" dirty="0"/>
              <a:t> </a:t>
            </a:r>
            <a:r>
              <a:rPr lang="it-IT" sz="3600" dirty="0" err="1"/>
              <a:t>deGLI</a:t>
            </a:r>
            <a:r>
              <a:rPr lang="it-IT" sz="3600" dirty="0"/>
              <a:t> INVESTIMENTI: PAYBACK PERIOD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E5866D-C70E-ED4C-94C5-B77DF709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3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208842-166B-2B4E-B697-3F92DD3C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 finanziaria e le fonti Di finanziamento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984AEA-FB6C-6541-9806-1C5EFDD65A59}"/>
              </a:ext>
            </a:extLst>
          </p:cNvPr>
          <p:cNvSpPr txBox="1"/>
          <p:nvPr/>
        </p:nvSpPr>
        <p:spPr>
          <a:xfrm>
            <a:off x="645794" y="1919445"/>
            <a:ext cx="7827645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7030A0"/>
                </a:solidFill>
              </a:rPr>
              <a:t>  FABBISOGNO FINANZIARIO :</a:t>
            </a:r>
          </a:p>
          <a:p>
            <a:pPr algn="ctr"/>
            <a:r>
              <a:rPr lang="it-IT" dirty="0"/>
              <a:t>deriva dal ritardo temporale tra l’uscita monetaria per l’acquisizione di una certa risorsa e una o più entrate future generate da quella stessa risorsa </a:t>
            </a:r>
          </a:p>
          <a:p>
            <a:pPr algn="ctr"/>
            <a:endParaRPr lang="it-IT" dirty="0"/>
          </a:p>
          <a:p>
            <a:pPr algn="ctr"/>
            <a:endParaRPr lang="it-IT" sz="1050" dirty="0"/>
          </a:p>
          <a:p>
            <a:pPr algn="ctr"/>
            <a:r>
              <a:rPr lang="it-IT" dirty="0"/>
              <a:t>Le </a:t>
            </a:r>
            <a:r>
              <a:rPr lang="it-IT" b="1" i="1" dirty="0"/>
              <a:t>attività dello SP </a:t>
            </a:r>
            <a:r>
              <a:rPr lang="it-IT" dirty="0"/>
              <a:t>forniscono una prima indicazione del fabbisogno finanziario dell’ impresa </a:t>
            </a:r>
          </a:p>
          <a:p>
            <a:pPr algn="ctr"/>
            <a:endParaRPr lang="it-IT" sz="1100" dirty="0"/>
          </a:p>
          <a:p>
            <a:pPr algn="ctr"/>
            <a:endParaRPr lang="it-IT" dirty="0"/>
          </a:p>
          <a:p>
            <a:pPr algn="ctr"/>
            <a:r>
              <a:rPr lang="it-IT" dirty="0"/>
              <a:t>La finanza definisce le </a:t>
            </a:r>
            <a:r>
              <a:rPr lang="it-IT" b="1" i="1" dirty="0"/>
              <a:t>fonti di finanziamento </a:t>
            </a:r>
            <a:r>
              <a:rPr lang="it-IT" dirty="0"/>
              <a:t>più adeguate dal punto di vista </a:t>
            </a:r>
          </a:p>
          <a:p>
            <a:pPr algn="ctr"/>
            <a:r>
              <a:rPr lang="it-IT" dirty="0"/>
              <a:t>quantitativo e qualitativo da utilizzare a copertura</a:t>
            </a:r>
          </a:p>
          <a:p>
            <a:pPr algn="ctr"/>
            <a:endParaRPr lang="it-IT" sz="1100" dirty="0"/>
          </a:p>
          <a:p>
            <a:pPr algn="ctr"/>
            <a:endParaRPr lang="it-IT" dirty="0"/>
          </a:p>
          <a:p>
            <a:pPr algn="ctr"/>
            <a:r>
              <a:rPr lang="it-IT" dirty="0"/>
              <a:t>La funzione finanza ha il compito di impostare una struttura finanziaria tale per cui </a:t>
            </a:r>
            <a:r>
              <a:rPr lang="it-IT" b="1" i="1" dirty="0"/>
              <a:t>le fonti abbiano un’esigibilità più lenta rispetto ai tempi di ritorno in liquido degli impieghi</a:t>
            </a:r>
            <a:r>
              <a:rPr lang="it-IT" dirty="0"/>
              <a:t>. La maggiore lentezza di esigibilità delle fonti è ciò che tutela l’impresa dagli imprevisti</a:t>
            </a:r>
          </a:p>
        </p:txBody>
      </p:sp>
      <p:sp>
        <p:nvSpPr>
          <p:cNvPr id="5" name="Freccia giù 4">
            <a:extLst>
              <a:ext uri="{FF2B5EF4-FFF2-40B4-BE49-F238E27FC236}">
                <a16:creationId xmlns:a16="http://schemas.microsoft.com/office/drawing/2014/main" id="{C68017BC-C41F-7C41-9AC9-2E745CAECC51}"/>
              </a:ext>
            </a:extLst>
          </p:cNvPr>
          <p:cNvSpPr/>
          <p:nvPr/>
        </p:nvSpPr>
        <p:spPr>
          <a:xfrm>
            <a:off x="4272198" y="2882660"/>
            <a:ext cx="599603" cy="3881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BAE040-CE74-544E-B7DC-C63971AF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10" name="Freccia giù 9">
            <a:extLst>
              <a:ext uri="{FF2B5EF4-FFF2-40B4-BE49-F238E27FC236}">
                <a16:creationId xmlns:a16="http://schemas.microsoft.com/office/drawing/2014/main" id="{77306097-FF35-0E40-ACC2-B0C5D3D92D1A}"/>
              </a:ext>
            </a:extLst>
          </p:cNvPr>
          <p:cNvSpPr/>
          <p:nvPr/>
        </p:nvSpPr>
        <p:spPr>
          <a:xfrm>
            <a:off x="4259814" y="3793487"/>
            <a:ext cx="599603" cy="3881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giù 10">
            <a:extLst>
              <a:ext uri="{FF2B5EF4-FFF2-40B4-BE49-F238E27FC236}">
                <a16:creationId xmlns:a16="http://schemas.microsoft.com/office/drawing/2014/main" id="{D2992E2D-48BA-5C47-B5DD-6ABD64D795FE}"/>
              </a:ext>
            </a:extLst>
          </p:cNvPr>
          <p:cNvSpPr/>
          <p:nvPr/>
        </p:nvSpPr>
        <p:spPr>
          <a:xfrm>
            <a:off x="4259813" y="4813064"/>
            <a:ext cx="599603" cy="3881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81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6AE208-3AFF-0044-8B49-9C1F186D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4" y="386536"/>
            <a:ext cx="7290054" cy="1499616"/>
          </a:xfrm>
        </p:spPr>
        <p:txBody>
          <a:bodyPr/>
          <a:lstStyle/>
          <a:p>
            <a:r>
              <a:rPr lang="it-IT" dirty="0"/>
              <a:t>Le Fonti di Finanziamento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401F3B-F6F6-EF42-8FAC-49E8A3366691}"/>
              </a:ext>
            </a:extLst>
          </p:cNvPr>
          <p:cNvSpPr txBox="1"/>
          <p:nvPr/>
        </p:nvSpPr>
        <p:spPr>
          <a:xfrm>
            <a:off x="633984" y="1774736"/>
            <a:ext cx="7741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b="1" dirty="0"/>
              <a:t>FONTI ESTERNE </a:t>
            </a:r>
            <a:r>
              <a:rPr lang="it-IT" dirty="0"/>
              <a:t>(Forme di raccolta presso terze economie)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7030A0"/>
                </a:solidFill>
              </a:rPr>
              <a:t>Capitale Proprio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7030A0"/>
                </a:solidFill>
              </a:rPr>
              <a:t>Capitale di Credit</a:t>
            </a:r>
            <a:r>
              <a:rPr lang="it-IT" dirty="0"/>
              <a:t>o (Medio e Lungo termine) </a:t>
            </a:r>
          </a:p>
          <a:p>
            <a:endParaRPr lang="it-IT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b="1" dirty="0"/>
              <a:t>FONTI INTERNE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7030A0"/>
                </a:solidFill>
              </a:rPr>
              <a:t>Autofinanziamento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7030A0"/>
                </a:solidFill>
              </a:rPr>
              <a:t>Disinvestimenti </a:t>
            </a:r>
          </a:p>
          <a:p>
            <a:endParaRPr lang="it-IT" dirty="0"/>
          </a:p>
          <a:p>
            <a:endParaRPr lang="it-IT" sz="1200" dirty="0"/>
          </a:p>
          <a:p>
            <a:pPr algn="ctr"/>
            <a:r>
              <a:rPr lang="it-IT" sz="2000" b="1" dirty="0"/>
              <a:t>TECNICA DI HEDGING:</a:t>
            </a:r>
          </a:p>
          <a:p>
            <a:pPr algn="ctr"/>
            <a:r>
              <a:rPr lang="it-IT" sz="1600" b="1" dirty="0"/>
              <a:t>Ad ogni posta attiva deve contrapporsi una fonte avente approssimativamente la stessa scadenza </a:t>
            </a:r>
          </a:p>
          <a:p>
            <a:endParaRPr lang="it-IT" sz="1600" dirty="0"/>
          </a:p>
          <a:p>
            <a:pPr algn="ctr"/>
            <a:r>
              <a:rPr lang="it-IT" sz="1600" dirty="0"/>
              <a:t>       Debiti a breve termine per finanziare variazioni di breve periodo 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Debiti a lungo termine o capitale di rischio per finanziare </a:t>
            </a:r>
          </a:p>
          <a:p>
            <a:pPr algn="ctr"/>
            <a:r>
              <a:rPr lang="it-IT" sz="1600" dirty="0"/>
              <a:t>la componente stabile dell’attivo corrente e le attività</a:t>
            </a:r>
          </a:p>
          <a:p>
            <a:pPr algn="ctr"/>
            <a:r>
              <a:rPr lang="it-IT" sz="1600" dirty="0"/>
              <a:t>fisse. </a:t>
            </a:r>
          </a:p>
        </p:txBody>
      </p:sp>
      <p:sp>
        <p:nvSpPr>
          <p:cNvPr id="5" name="Freccia destra 4">
            <a:extLst>
              <a:ext uri="{FF2B5EF4-FFF2-40B4-BE49-F238E27FC236}">
                <a16:creationId xmlns:a16="http://schemas.microsoft.com/office/drawing/2014/main" id="{310CF8C6-7365-974A-8F29-5661B9106299}"/>
              </a:ext>
            </a:extLst>
          </p:cNvPr>
          <p:cNvSpPr/>
          <p:nvPr/>
        </p:nvSpPr>
        <p:spPr>
          <a:xfrm>
            <a:off x="1243584" y="5230368"/>
            <a:ext cx="609600" cy="41452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CD01ACE2-447D-4E44-9B42-24372952EE3D}"/>
              </a:ext>
            </a:extLst>
          </p:cNvPr>
          <p:cNvSpPr/>
          <p:nvPr/>
        </p:nvSpPr>
        <p:spPr>
          <a:xfrm>
            <a:off x="1243584" y="5786505"/>
            <a:ext cx="609600" cy="41452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CBF43FE-71F5-544B-9A46-0FDA447F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8" name="Freccia giù 7">
            <a:extLst>
              <a:ext uri="{FF2B5EF4-FFF2-40B4-BE49-F238E27FC236}">
                <a16:creationId xmlns:a16="http://schemas.microsoft.com/office/drawing/2014/main" id="{E67E6059-1D33-CC42-B68B-BBBC6A20BA69}"/>
              </a:ext>
            </a:extLst>
          </p:cNvPr>
          <p:cNvSpPr/>
          <p:nvPr/>
        </p:nvSpPr>
        <p:spPr>
          <a:xfrm>
            <a:off x="3800638" y="3816095"/>
            <a:ext cx="1161506" cy="436787"/>
          </a:xfrm>
          <a:prstGeom prst="downArrow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468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64029" y="595944"/>
            <a:ext cx="8007660" cy="1450570"/>
          </a:xfrm>
        </p:spPr>
        <p:txBody>
          <a:bodyPr>
            <a:normAutofit/>
          </a:bodyPr>
          <a:lstStyle/>
          <a:p>
            <a:r>
              <a:rPr lang="it-IT" dirty="0"/>
              <a:t>La Struttura finanziaria e le fonti di finanziamento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1066365" y="5977224"/>
            <a:ext cx="1664643" cy="223809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it-IT" sz="1200" i="1" dirty="0"/>
              <a:t>Van </a:t>
            </a:r>
            <a:r>
              <a:rPr lang="it-IT" sz="1200" i="1" dirty="0" err="1"/>
              <a:t>Horne</a:t>
            </a:r>
            <a:r>
              <a:rPr lang="it-IT" sz="1200" i="1" dirty="0"/>
              <a:t>, 1984, p. 619</a:t>
            </a:r>
          </a:p>
        </p:txBody>
      </p:sp>
      <p:sp>
        <p:nvSpPr>
          <p:cNvPr id="7" name="Rettangolo 6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610550"/>
              </p:ext>
            </p:extLst>
          </p:nvPr>
        </p:nvGraphicFramePr>
        <p:xfrm>
          <a:off x="664029" y="2046514"/>
          <a:ext cx="7098921" cy="383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Picture" r:id="rId4" imgW="4675174" imgH="6839665" progId="Word.Picture.8">
                  <p:embed/>
                </p:oleObj>
              </mc:Choice>
              <mc:Fallback>
                <p:oleObj name="Picture" r:id="rId4" imgW="4675174" imgH="683966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2" t="928" r="1324" b="58150"/>
                      <a:stretch>
                        <a:fillRect/>
                      </a:stretch>
                    </p:blipFill>
                    <p:spPr bwMode="auto">
                      <a:xfrm>
                        <a:off x="664029" y="2046514"/>
                        <a:ext cx="7098921" cy="3836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24D80B8A-B77A-3143-B34A-0E2B14B6C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28804"/>
      </p:ext>
    </p:extLst>
  </p:cSld>
  <p:clrMapOvr>
    <a:masterClrMapping/>
  </p:clrMapOvr>
  <p:transition advTm="2936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9A6CFF-9D86-8847-830C-B2EDC0B8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670560"/>
            <a:ext cx="7290054" cy="1499616"/>
          </a:xfrm>
        </p:spPr>
        <p:txBody>
          <a:bodyPr/>
          <a:lstStyle/>
          <a:p>
            <a:r>
              <a:rPr lang="it-IT" dirty="0"/>
              <a:t>La Gestione della Tesoreria </a:t>
            </a:r>
            <a:br>
              <a:rPr lang="it-IT" dirty="0"/>
            </a:b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F98C234-0BD7-BE44-91CA-63CA17F8AC72}"/>
              </a:ext>
            </a:extLst>
          </p:cNvPr>
          <p:cNvSpPr txBox="1"/>
          <p:nvPr/>
        </p:nvSpPr>
        <p:spPr>
          <a:xfrm>
            <a:off x="963168" y="1901952"/>
            <a:ext cx="7412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In ottica </a:t>
            </a:r>
            <a:r>
              <a:rPr lang="it-IT" b="1" dirty="0"/>
              <a:t>strategica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scegliere tra il contante e le numerose possibilità di investimento in titoli a breve termine (cambiali finanziarie, certificati di deposito, Buoni Ordinari del Tesoro, operazioni pronti contro termine, </a:t>
            </a:r>
            <a:r>
              <a:rPr lang="it-IT" dirty="0" err="1"/>
              <a:t>ecc</a:t>
            </a:r>
            <a:r>
              <a:rPr lang="it-IT" dirty="0"/>
              <a:t>) </a:t>
            </a:r>
          </a:p>
          <a:p>
            <a:pPr algn="just"/>
            <a:endParaRPr lang="it-IT" dirty="0"/>
          </a:p>
          <a:p>
            <a:pPr algn="just"/>
            <a:r>
              <a:rPr lang="it-IT" sz="2400" b="1" dirty="0" err="1"/>
              <a:t>Trade</a:t>
            </a:r>
            <a:r>
              <a:rPr lang="it-IT" sz="2400" b="1" dirty="0"/>
              <a:t>-Off tra: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/>
              <a:t>Elevati livelli di liquidità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perdita interessi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i="1" dirty="0"/>
              <a:t>Bassi livelli di liquidità   </a:t>
            </a:r>
            <a:r>
              <a:rPr lang="it-IT" dirty="0">
                <a:sym typeface="Wingdings" pitchFamily="2" charset="2"/>
              </a:rPr>
              <a:t></a:t>
            </a:r>
            <a:r>
              <a:rPr lang="it-IT" dirty="0"/>
              <a:t>vendita ripetuta di piccole quantità di titoli per far fronte ai fabbisogni ed elevate spese amministrative.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5" name="Freccia circolare a destra 4">
            <a:extLst>
              <a:ext uri="{FF2B5EF4-FFF2-40B4-BE49-F238E27FC236}">
                <a16:creationId xmlns:a16="http://schemas.microsoft.com/office/drawing/2014/main" id="{F2BB9812-E875-BA42-B3E0-271F325D0A08}"/>
              </a:ext>
            </a:extLst>
          </p:cNvPr>
          <p:cNvSpPr/>
          <p:nvPr/>
        </p:nvSpPr>
        <p:spPr>
          <a:xfrm>
            <a:off x="609600" y="2048256"/>
            <a:ext cx="390144" cy="60960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BAB584-6789-824A-A9B4-4B2FDC9CB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0C5B9-9729-EE4B-BA42-B02130EF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304800"/>
            <a:ext cx="7290054" cy="1499616"/>
          </a:xfrm>
        </p:spPr>
        <p:txBody>
          <a:bodyPr/>
          <a:lstStyle/>
          <a:p>
            <a:r>
              <a:rPr lang="it-IT" dirty="0" err="1"/>
              <a:t>Risk</a:t>
            </a:r>
            <a:r>
              <a:rPr lang="it-IT" dirty="0"/>
              <a:t> Management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5D166B-E694-154A-9FB5-06915591CB20}"/>
              </a:ext>
            </a:extLst>
          </p:cNvPr>
          <p:cNvSpPr txBox="1"/>
          <p:nvPr/>
        </p:nvSpPr>
        <p:spPr>
          <a:xfrm>
            <a:off x="682752" y="1813964"/>
            <a:ext cx="7437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</a:t>
            </a:r>
            <a:r>
              <a:rPr lang="it-IT" b="1" dirty="0"/>
              <a:t>RISCHI</a:t>
            </a:r>
            <a:r>
              <a:rPr lang="it-IT" dirty="0"/>
              <a:t> possono riguardare: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Tassi di interessi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Mercati dei beni reali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Tassi di cambio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Portafoglio clienti             </a:t>
            </a:r>
            <a:r>
              <a:rPr lang="it-IT" i="1" dirty="0"/>
              <a:t>Factoring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dirty="0"/>
              <a:t>In gran parte dei casi, le imprese si assicurano contro i diversi rischi</a:t>
            </a:r>
          </a:p>
          <a:p>
            <a:endParaRPr lang="it-IT" dirty="0"/>
          </a:p>
          <a:p>
            <a:r>
              <a:rPr lang="it-IT" dirty="0"/>
              <a:t>Esistono anche differenti tecniche per coprirsi da alcune tipologie di rischio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A9CE1F-B591-0A4E-B2CC-682BF7BA2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6" name="Freccia giù 5">
            <a:extLst>
              <a:ext uri="{FF2B5EF4-FFF2-40B4-BE49-F238E27FC236}">
                <a16:creationId xmlns:a16="http://schemas.microsoft.com/office/drawing/2014/main" id="{F530D411-FCF1-D644-B8F0-695CD330F4E2}"/>
              </a:ext>
            </a:extLst>
          </p:cNvPr>
          <p:cNvSpPr/>
          <p:nvPr/>
        </p:nvSpPr>
        <p:spPr>
          <a:xfrm>
            <a:off x="4027977" y="4624773"/>
            <a:ext cx="599603" cy="38811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734D51-40A2-0141-987E-5C8CC38152B5}"/>
              </a:ext>
            </a:extLst>
          </p:cNvPr>
          <p:cNvSpPr txBox="1"/>
          <p:nvPr/>
        </p:nvSpPr>
        <p:spPr>
          <a:xfrm>
            <a:off x="2812731" y="5056510"/>
            <a:ext cx="3030094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STRUMENTI DERIVATI: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Contratti </a:t>
            </a:r>
            <a:r>
              <a:rPr lang="it-IT" i="1" dirty="0" err="1"/>
              <a:t>forward</a:t>
            </a:r>
            <a:r>
              <a:rPr lang="it-IT" dirty="0"/>
              <a:t> e </a:t>
            </a:r>
            <a:r>
              <a:rPr lang="it-IT" i="1" dirty="0" err="1"/>
              <a:t>futures</a:t>
            </a:r>
            <a:endParaRPr lang="it-I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err="1"/>
              <a:t>Swaps</a:t>
            </a:r>
            <a:endParaRPr lang="it-IT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Opzioni</a:t>
            </a:r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471DED5-6ECD-0A45-A8DA-41DD14E79D9F}"/>
              </a:ext>
            </a:extLst>
          </p:cNvPr>
          <p:cNvCxnSpPr/>
          <p:nvPr/>
        </p:nvCxnSpPr>
        <p:spPr>
          <a:xfrm>
            <a:off x="2694432" y="3429000"/>
            <a:ext cx="755904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06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80225" y="548640"/>
            <a:ext cx="7620000" cy="1143000"/>
          </a:xfrm>
        </p:spPr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80225" y="1872846"/>
            <a:ext cx="7415263" cy="452795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Il ruolo dell’attività finanziaria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Il supporto della finanza nelle decisioni aziendali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Il Capital </a:t>
            </a:r>
            <a:r>
              <a:rPr lang="it-IT" sz="1800" dirty="0" err="1"/>
              <a:t>Budgeting</a:t>
            </a: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La struttura finanziaria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Le fonti di finanziamento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/>
              <a:t>La gestione della Tesoreria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800" dirty="0"/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/>
              <a:t>Risk</a:t>
            </a:r>
            <a:r>
              <a:rPr lang="it-IT" sz="1800" dirty="0"/>
              <a:t> management</a:t>
            </a:r>
          </a:p>
        </p:txBody>
      </p:sp>
      <p:sp>
        <p:nvSpPr>
          <p:cNvPr id="7" name="Rettangolo 6"/>
          <p:cNvSpPr/>
          <p:nvPr/>
        </p:nvSpPr>
        <p:spPr>
          <a:xfrm rot="5400000">
            <a:off x="5753799" y="2913810"/>
            <a:ext cx="6205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Book"/>
                <a:cs typeface="Avenir Book"/>
              </a:rPr>
              <a:t>Progetto di Teledidattica - Dr.ssa Annarita Sorrentino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D867F5-14E5-7B46-97FF-F7098EF55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00" y="6077414"/>
            <a:ext cx="2135927" cy="6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02970"/>
      </p:ext>
    </p:extLst>
  </p:cSld>
  <p:clrMapOvr>
    <a:masterClrMapping/>
  </p:clrMapOvr>
  <p:transition advTm="2936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62000" y="468410"/>
            <a:ext cx="7620000" cy="1143000"/>
          </a:xfrm>
        </p:spPr>
        <p:txBody>
          <a:bodyPr>
            <a:normAutofit/>
          </a:bodyPr>
          <a:lstStyle/>
          <a:p>
            <a:r>
              <a:rPr lang="it-IT" dirty="0"/>
              <a:t>Il ruolo dell’attività finanziaria</a:t>
            </a:r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680711"/>
              </p:ext>
            </p:extLst>
          </p:nvPr>
        </p:nvGraphicFramePr>
        <p:xfrm>
          <a:off x="589973" y="2993635"/>
          <a:ext cx="4552538" cy="2967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icture" r:id="rId4" imgW="4495028" imgH="6839665" progId="Word.Picture.8">
                  <p:embed/>
                </p:oleObj>
              </mc:Choice>
              <mc:Fallback>
                <p:oleObj name="Picture" r:id="rId4" imgW="4495028" imgH="683966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36" t="105" r="-1241" b="64880"/>
                      <a:stretch>
                        <a:fillRect/>
                      </a:stretch>
                    </p:blipFill>
                    <p:spPr bwMode="auto">
                      <a:xfrm>
                        <a:off x="589973" y="2993635"/>
                        <a:ext cx="4552538" cy="2967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llout 2 4"/>
          <p:cNvSpPr/>
          <p:nvPr/>
        </p:nvSpPr>
        <p:spPr>
          <a:xfrm>
            <a:off x="2779739" y="2090057"/>
            <a:ext cx="1319988" cy="9883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631"/>
              <a:gd name="adj6" fmla="val -5008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FUNZIONE FINANZA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D3C41D-3CEA-6642-99C7-FF4E827E1E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00027F-FA6A-7642-984B-3235A97D4477}"/>
              </a:ext>
            </a:extLst>
          </p:cNvPr>
          <p:cNvSpPr txBox="1"/>
          <p:nvPr/>
        </p:nvSpPr>
        <p:spPr>
          <a:xfrm>
            <a:off x="5142511" y="1802328"/>
            <a:ext cx="3562577" cy="387798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L’attività finanziaria è deputata a: </a:t>
            </a:r>
          </a:p>
          <a:p>
            <a:pPr algn="just"/>
            <a:endParaRPr lang="it-IT" sz="1200" dirty="0"/>
          </a:p>
          <a:p>
            <a:pPr marL="342900" indent="-342900" algn="just">
              <a:buAutoNum type="alphaUcPeriod"/>
            </a:pPr>
            <a:r>
              <a:rPr lang="it-IT" dirty="0"/>
              <a:t>Predisporre le regole di disciplina e gli strumenti da utilizzare per la </a:t>
            </a:r>
            <a:r>
              <a:rPr lang="it-IT" b="1" i="1" dirty="0"/>
              <a:t>valutazione degli investimenti </a:t>
            </a:r>
            <a:r>
              <a:rPr lang="it-IT" dirty="0"/>
              <a:t>e delle strategie </a:t>
            </a:r>
          </a:p>
          <a:p>
            <a:pPr marL="342900" indent="-342900" algn="just">
              <a:buAutoNum type="alphaUcPeriod"/>
            </a:pPr>
            <a:endParaRPr lang="it-IT" sz="1200" dirty="0"/>
          </a:p>
          <a:p>
            <a:pPr marL="342900" indent="-342900" algn="just">
              <a:buAutoNum type="alphaUcPeriod"/>
            </a:pPr>
            <a:r>
              <a:rPr lang="it-IT" dirty="0"/>
              <a:t>Decidere la </a:t>
            </a:r>
            <a:r>
              <a:rPr lang="it-IT" b="1" i="1" dirty="0"/>
              <a:t>struttura finanziaria di copertura</a:t>
            </a:r>
            <a:r>
              <a:rPr lang="it-IT" dirty="0"/>
              <a:t> e il reperimento delle </a:t>
            </a:r>
            <a:r>
              <a:rPr lang="it-IT" b="1" i="1" dirty="0"/>
              <a:t>fonti di finanziamento </a:t>
            </a:r>
          </a:p>
          <a:p>
            <a:pPr marL="342900" indent="-342900" algn="just">
              <a:buAutoNum type="alphaUcPeriod"/>
            </a:pPr>
            <a:endParaRPr lang="it-IT" sz="1200" b="1" i="1" dirty="0"/>
          </a:p>
          <a:p>
            <a:pPr marL="342900" indent="-342900" algn="just">
              <a:buAutoNum type="alphaUcPeriod"/>
            </a:pPr>
            <a:r>
              <a:rPr lang="it-IT" dirty="0"/>
              <a:t>Gestire la Tesoreria</a:t>
            </a:r>
          </a:p>
          <a:p>
            <a:pPr marL="342900" indent="-342900" algn="just">
              <a:buAutoNum type="alphaUcPeriod"/>
            </a:pPr>
            <a:endParaRPr lang="it-IT" sz="1200" dirty="0"/>
          </a:p>
          <a:p>
            <a:pPr marL="342900" indent="-342900" algn="just">
              <a:buAutoNum type="alphaUcPeriod"/>
            </a:pPr>
            <a:r>
              <a:rPr lang="it-IT" dirty="0"/>
              <a:t>Gestire i Rischi </a:t>
            </a:r>
          </a:p>
          <a:p>
            <a:pPr algn="just"/>
            <a:r>
              <a:rPr lang="it-IT" dirty="0"/>
              <a:t>     (</a:t>
            </a:r>
            <a:r>
              <a:rPr lang="it-IT" dirty="0" err="1"/>
              <a:t>Risk</a:t>
            </a:r>
            <a:r>
              <a:rPr lang="it-IT" dirty="0"/>
              <a:t> Management)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342074A1-5073-B946-A1F1-455F1579C092}"/>
              </a:ext>
            </a:extLst>
          </p:cNvPr>
          <p:cNvCxnSpPr>
            <a:cxnSpLocks/>
          </p:cNvCxnSpPr>
          <p:nvPr/>
        </p:nvCxnSpPr>
        <p:spPr>
          <a:xfrm>
            <a:off x="4099727" y="2568756"/>
            <a:ext cx="961371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53556"/>
      </p:ext>
    </p:extLst>
  </p:cSld>
  <p:clrMapOvr>
    <a:masterClrMapping/>
  </p:clrMapOvr>
  <p:transition advTm="2936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B5B994-EA04-0C4D-BEDD-174780BF0F67}"/>
              </a:ext>
            </a:extLst>
          </p:cNvPr>
          <p:cNvSpPr txBox="1"/>
          <p:nvPr/>
        </p:nvSpPr>
        <p:spPr>
          <a:xfrm>
            <a:off x="709619" y="1852825"/>
            <a:ext cx="729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Garantisce il reperimento delle risorse finanziarie necessarie a coprire gli investimenti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390B24-7F89-D64C-89A6-289BDDD7CC26}"/>
              </a:ext>
            </a:extLst>
          </p:cNvPr>
          <p:cNvSpPr txBox="1"/>
          <p:nvPr/>
        </p:nvSpPr>
        <p:spPr>
          <a:xfrm>
            <a:off x="709619" y="5248155"/>
            <a:ext cx="72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u="sng" dirty="0"/>
              <a:t>Modello del Valore </a:t>
            </a:r>
          </a:p>
          <a:p>
            <a:pPr algn="just"/>
            <a:r>
              <a:rPr lang="it-IT" dirty="0"/>
              <a:t>Ogni decisione aziendale dovrebbe essere presa in considerazione al valore che essa è capace di creare per gli azionisti </a:t>
            </a:r>
          </a:p>
          <a:p>
            <a:pPr algn="just"/>
            <a:endParaRPr lang="it-IT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A967C8ED-05A8-9E49-B4D0-324F29F49F01}"/>
              </a:ext>
            </a:extLst>
          </p:cNvPr>
          <p:cNvGrpSpPr/>
          <p:nvPr/>
        </p:nvGrpSpPr>
        <p:grpSpPr>
          <a:xfrm>
            <a:off x="981465" y="2502332"/>
            <a:ext cx="6746359" cy="2656759"/>
            <a:chOff x="988828" y="2835534"/>
            <a:chExt cx="6746359" cy="2656759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BE4C723A-3A40-D94A-96FD-07B01B6AF7E0}"/>
                </a:ext>
              </a:extLst>
            </p:cNvPr>
            <p:cNvGrpSpPr/>
            <p:nvPr/>
          </p:nvGrpSpPr>
          <p:grpSpPr>
            <a:xfrm>
              <a:off x="1741083" y="2835534"/>
              <a:ext cx="5994104" cy="2617820"/>
              <a:chOff x="1719817" y="3192207"/>
              <a:chExt cx="5994104" cy="2617820"/>
            </a:xfrm>
          </p:grpSpPr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7CE16A0D-659F-314A-837D-18671B75E333}"/>
                  </a:ext>
                </a:extLst>
              </p:cNvPr>
              <p:cNvSpPr txBox="1"/>
              <p:nvPr/>
            </p:nvSpPr>
            <p:spPr>
              <a:xfrm>
                <a:off x="4673009" y="3211907"/>
                <a:ext cx="3040912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Reperimento dei mezzi necessari a soddisfare il fabbisogno finanziario</a:t>
                </a:r>
              </a:p>
              <a:p>
                <a:endParaRPr lang="it-IT" dirty="0"/>
              </a:p>
              <a:p>
                <a:r>
                  <a:rPr lang="it-IT" dirty="0"/>
                  <a:t>Decisioni relative all’efficace impiego del capitale</a:t>
                </a:r>
              </a:p>
              <a:p>
                <a:endParaRPr lang="it-IT" dirty="0"/>
              </a:p>
              <a:p>
                <a:r>
                  <a:rPr lang="it-IT" dirty="0"/>
                  <a:t>Supporto alle strategie aziendali 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8985696-DD24-824A-A66A-306FA5296E9E}"/>
                  </a:ext>
                </a:extLst>
              </p:cNvPr>
              <p:cNvSpPr txBox="1"/>
              <p:nvPr/>
            </p:nvSpPr>
            <p:spPr>
              <a:xfrm>
                <a:off x="1749057" y="3489690"/>
                <a:ext cx="255181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FINANZA SUBORDINATA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FINANZA INTEGRATA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dirty="0">
                    <a:solidFill>
                      <a:srgbClr val="7030A0"/>
                    </a:solidFill>
                  </a:rPr>
                  <a:t>FINANZA STRATEGICA</a:t>
                </a:r>
              </a:p>
              <a:p>
                <a:endParaRPr lang="it-IT" dirty="0"/>
              </a:p>
            </p:txBody>
          </p: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F575B85D-A0E1-FE4B-AEBC-D2D6E4C9A7CA}"/>
                  </a:ext>
                </a:extLst>
              </p:cNvPr>
              <p:cNvCxnSpPr/>
              <p:nvPr/>
            </p:nvCxnSpPr>
            <p:spPr>
              <a:xfrm>
                <a:off x="4199860" y="3668233"/>
                <a:ext cx="47846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ttore 2 9">
                <a:extLst>
                  <a:ext uri="{FF2B5EF4-FFF2-40B4-BE49-F238E27FC236}">
                    <a16:creationId xmlns:a16="http://schemas.microsoft.com/office/drawing/2014/main" id="{7D00EB31-D15D-AE49-B778-726D5A0A92DB}"/>
                  </a:ext>
                </a:extLst>
              </p:cNvPr>
              <p:cNvCxnSpPr/>
              <p:nvPr/>
            </p:nvCxnSpPr>
            <p:spPr>
              <a:xfrm>
                <a:off x="4199860" y="4501117"/>
                <a:ext cx="47846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A09720BA-7C7A-3643-9703-EBD6F879B16B}"/>
                  </a:ext>
                </a:extLst>
              </p:cNvPr>
              <p:cNvCxnSpPr/>
              <p:nvPr/>
            </p:nvCxnSpPr>
            <p:spPr>
              <a:xfrm>
                <a:off x="4225281" y="5330457"/>
                <a:ext cx="478466" cy="0"/>
              </a:xfrm>
              <a:prstGeom prst="straightConnector1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9136337E-C4C6-894E-8BD8-17E897CE227B}"/>
                  </a:ext>
                </a:extLst>
              </p:cNvPr>
              <p:cNvSpPr/>
              <p:nvPr/>
            </p:nvSpPr>
            <p:spPr>
              <a:xfrm>
                <a:off x="1719817" y="3192207"/>
                <a:ext cx="5704366" cy="2617820"/>
              </a:xfrm>
              <a:prstGeom prst="round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5" name="Freccia curva 14">
              <a:extLst>
                <a:ext uri="{FF2B5EF4-FFF2-40B4-BE49-F238E27FC236}">
                  <a16:creationId xmlns:a16="http://schemas.microsoft.com/office/drawing/2014/main" id="{7D8E25B2-1707-E649-A1A8-FB88B8DC0BEF}"/>
                </a:ext>
              </a:extLst>
            </p:cNvPr>
            <p:cNvSpPr/>
            <p:nvPr/>
          </p:nvSpPr>
          <p:spPr>
            <a:xfrm rot="5400000" flipV="1">
              <a:off x="1058567" y="4852309"/>
              <a:ext cx="570245" cy="709723"/>
            </a:xfrm>
            <a:prstGeom prst="bentArrow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16" name="Titolo 5">
            <a:extLst>
              <a:ext uri="{FF2B5EF4-FFF2-40B4-BE49-F238E27FC236}">
                <a16:creationId xmlns:a16="http://schemas.microsoft.com/office/drawing/2014/main" id="{DD6205BB-E789-B845-BF32-B37480EE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8" y="357947"/>
            <a:ext cx="7290054" cy="1499616"/>
          </a:xfrm>
        </p:spPr>
        <p:txBody>
          <a:bodyPr>
            <a:normAutofit/>
          </a:bodyPr>
          <a:lstStyle/>
          <a:p>
            <a:r>
              <a:rPr lang="it-IT" dirty="0"/>
              <a:t>Il ruolo dell’attività finanziaria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3FB8FA3-D694-D84F-B623-EF732D9F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4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39785" y="546059"/>
            <a:ext cx="7620000" cy="1143000"/>
          </a:xfrm>
        </p:spPr>
        <p:txBody>
          <a:bodyPr>
            <a:normAutofit/>
          </a:bodyPr>
          <a:lstStyle/>
          <a:p>
            <a:r>
              <a:rPr lang="it-IT" dirty="0"/>
              <a:t>Il supporto alle decisioni </a:t>
            </a:r>
          </a:p>
        </p:txBody>
      </p:sp>
      <p:sp>
        <p:nvSpPr>
          <p:cNvPr id="2" name="Callout con freccia in giù 1"/>
          <p:cNvSpPr/>
          <p:nvPr/>
        </p:nvSpPr>
        <p:spPr>
          <a:xfrm>
            <a:off x="670779" y="1890854"/>
            <a:ext cx="4668454" cy="1217546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VALUTAZIONE DEGLI </a:t>
            </a:r>
            <a:r>
              <a:rPr lang="it-IT" sz="2800" b="1" dirty="0">
                <a:solidFill>
                  <a:srgbClr val="7030A0"/>
                </a:solidFill>
              </a:rPr>
              <a:t>INVESTIMENTI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734574" y="3192554"/>
            <a:ext cx="4540864" cy="2737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Metodo del Capital </a:t>
            </a:r>
            <a:r>
              <a:rPr lang="it-IT" b="1" dirty="0" err="1">
                <a:solidFill>
                  <a:schemeClr val="tx1"/>
                </a:solidFill>
              </a:rPr>
              <a:t>Budgeting</a:t>
            </a:r>
            <a:endParaRPr lang="it-IT" b="1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-   Proposta di investimento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Quantificazione dei flussi di cassa per ogni proposta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Valutazione dei flussi di cassa attualizzati</a:t>
            </a:r>
          </a:p>
          <a:p>
            <a:pPr marL="285750" indent="-285750" algn="just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Selezione delle proposte sulla base di un criterio di accettazione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7B0D3E1-4366-D04F-A292-B550680CC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53D65A9-A989-FC48-A29C-E090CFBA1769}"/>
              </a:ext>
            </a:extLst>
          </p:cNvPr>
          <p:cNvCxnSpPr>
            <a:cxnSpLocks/>
          </p:cNvCxnSpPr>
          <p:nvPr/>
        </p:nvCxnSpPr>
        <p:spPr>
          <a:xfrm>
            <a:off x="4211875" y="2499627"/>
            <a:ext cx="133832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9F9744-66FE-B442-B62E-F46978A590B9}"/>
              </a:ext>
            </a:extLst>
          </p:cNvPr>
          <p:cNvSpPr txBox="1"/>
          <p:nvPr/>
        </p:nvSpPr>
        <p:spPr>
          <a:xfrm>
            <a:off x="5699992" y="2343524"/>
            <a:ext cx="3116542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Impiego di mezzi finanziari allo scopo di ottenere una serie di risultati futuri, distribuiti su un periodo temporale più o meno esteso.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Riguarda tipicamente l’acquisizione di immobilizzazioni tecniche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Sugli investimenti tende a concentrarsi il rischio d’impresa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Implica un ciclo finanziario</a:t>
            </a:r>
          </a:p>
        </p:txBody>
      </p:sp>
    </p:spTree>
    <p:extLst>
      <p:ext uri="{BB962C8B-B14F-4D97-AF65-F5344CB8AC3E}">
        <p14:creationId xmlns:p14="http://schemas.microsoft.com/office/powerpoint/2010/main" val="1791729506"/>
      </p:ext>
    </p:extLst>
  </p:cSld>
  <p:clrMapOvr>
    <a:masterClrMapping/>
  </p:clrMapOvr>
  <p:transition advTm="2936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7B16C-AD24-1E46-AE7A-EC6F9DFB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912" y="371714"/>
            <a:ext cx="7290054" cy="1499616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i="1" dirty="0"/>
              <a:t>capital </a:t>
            </a:r>
            <a:r>
              <a:rPr lang="it-IT" i="1" dirty="0" err="1"/>
              <a:t>budgeting</a:t>
            </a:r>
            <a:endParaRPr lang="it-IT" i="1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ACB17C16-274A-2740-AF53-F02A7C792367}"/>
              </a:ext>
            </a:extLst>
          </p:cNvPr>
          <p:cNvGrpSpPr/>
          <p:nvPr/>
        </p:nvGrpSpPr>
        <p:grpSpPr>
          <a:xfrm>
            <a:off x="507811" y="1803526"/>
            <a:ext cx="7931277" cy="4862869"/>
            <a:chOff x="659219" y="2286000"/>
            <a:chExt cx="7931277" cy="4862869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D7D37745-8CB0-AC45-B443-B5F34FAAACB5}"/>
                </a:ext>
              </a:extLst>
            </p:cNvPr>
            <p:cNvSpPr txBox="1"/>
            <p:nvPr/>
          </p:nvSpPr>
          <p:spPr>
            <a:xfrm>
              <a:off x="659219" y="2286000"/>
              <a:ext cx="7931277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Applicazione del capital </a:t>
              </a:r>
              <a:r>
                <a:rPr lang="it-IT" dirty="0" err="1"/>
                <a:t>budgeting</a:t>
              </a:r>
              <a:r>
                <a:rPr lang="it-IT" dirty="0"/>
                <a:t>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dirty="0"/>
                <a:t>Fissazione dell’orizzonte temporale per ciascuna proposta di investimento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it-IT" dirty="0"/>
                <a:t>Calcolo del rendimento atteso di ciascun progetto di investimento mediante la </a:t>
              </a:r>
              <a:r>
                <a:rPr lang="it-IT" b="1" i="1" u="sng" dirty="0"/>
                <a:t>DISCOUNTED CASH FLOW ANALYSIS</a:t>
              </a:r>
              <a:r>
                <a:rPr lang="it-IT" b="1" i="1" dirty="0"/>
                <a:t>:</a:t>
              </a:r>
            </a:p>
            <a:p>
              <a:r>
                <a:rPr lang="it-IT" dirty="0"/>
                <a:t>Tutti i flussi di cassa futuri generati dall’oggetto di investimento vengono attualizzati attraverso un fattore di attualizzazione che tiene conto dei </a:t>
              </a:r>
              <a:r>
                <a:rPr lang="it-IT" b="1" dirty="0"/>
                <a:t>capitali impiegati </a:t>
              </a:r>
              <a:r>
                <a:rPr lang="it-IT" dirty="0"/>
                <a:t>e del </a:t>
              </a:r>
              <a:r>
                <a:rPr lang="it-IT" b="1" dirty="0"/>
                <a:t>grado di rischio </a:t>
              </a:r>
              <a:r>
                <a:rPr lang="it-IT" dirty="0"/>
                <a:t>della nuova iniziativa.</a:t>
              </a:r>
            </a:p>
            <a:p>
              <a:pPr algn="just"/>
              <a:endParaRPr lang="it-IT" sz="1600" dirty="0"/>
            </a:p>
            <a:p>
              <a:pPr algn="just"/>
              <a:r>
                <a:rPr lang="it-IT" dirty="0"/>
                <a:t>I flussi finanziari da prendere in considerazione sono quelli </a:t>
              </a:r>
              <a:r>
                <a:rPr lang="it-IT" b="1" dirty="0"/>
                <a:t>futuri</a:t>
              </a:r>
              <a:r>
                <a:rPr lang="it-IT" dirty="0"/>
                <a:t> e </a:t>
              </a:r>
              <a:r>
                <a:rPr lang="it-IT" b="1" dirty="0"/>
                <a:t>differenziali</a:t>
              </a:r>
              <a:r>
                <a:rPr lang="it-IT" dirty="0"/>
                <a:t>  (flussi incrementali).</a:t>
              </a:r>
              <a:endParaRPr lang="it-IT" b="1" i="1" dirty="0"/>
            </a:p>
          </p:txBody>
        </p:sp>
        <p:sp>
          <p:nvSpPr>
            <p:cNvPr id="7" name="Freccia curva 6">
              <a:extLst>
                <a:ext uri="{FF2B5EF4-FFF2-40B4-BE49-F238E27FC236}">
                  <a16:creationId xmlns:a16="http://schemas.microsoft.com/office/drawing/2014/main" id="{644E149D-5D0A-C541-81FA-E31A214B02EE}"/>
                </a:ext>
              </a:extLst>
            </p:cNvPr>
            <p:cNvSpPr/>
            <p:nvPr/>
          </p:nvSpPr>
          <p:spPr>
            <a:xfrm flipV="1">
              <a:off x="786600" y="5079413"/>
              <a:ext cx="434604" cy="389731"/>
            </a:xfrm>
            <a:prstGeom prst="bent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>
                <a:solidFill>
                  <a:schemeClr val="tx1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76631A9A-61A5-9643-8DC4-5B8C976A3C04}"/>
                </a:ext>
              </a:extLst>
            </p:cNvPr>
            <p:cNvSpPr txBox="1"/>
            <p:nvPr/>
          </p:nvSpPr>
          <p:spPr>
            <a:xfrm>
              <a:off x="1221203" y="5117544"/>
              <a:ext cx="656028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 flussi generati dall’acquisto dell’oggetto dell’investimento (in uscita)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 cash flow generati dalla gestione caratteristica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 flussi generati dall’impiego del capitale circolante netto operativo (CCNO)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dirty="0"/>
                <a:t>I flussi ottenibili dal valore residuo dell’oggetto di investimento alla fine della vita economica.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D646EA54-4A3E-D445-BEEB-D8D7842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3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62000" y="586854"/>
            <a:ext cx="7620000" cy="1143000"/>
          </a:xfrm>
        </p:spPr>
        <p:txBody>
          <a:bodyPr>
            <a:normAutofit/>
          </a:bodyPr>
          <a:lstStyle/>
          <a:p>
            <a:r>
              <a:rPr lang="it-IT" dirty="0"/>
              <a:t>Il supporto alle decisioni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C260C2-F526-E849-B771-6541D3BB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BCBB759E-257F-0445-966A-66E2CE558B26}"/>
              </a:ext>
            </a:extLst>
          </p:cNvPr>
          <p:cNvGrpSpPr/>
          <p:nvPr/>
        </p:nvGrpSpPr>
        <p:grpSpPr>
          <a:xfrm>
            <a:off x="615694" y="1976787"/>
            <a:ext cx="7620000" cy="2260657"/>
            <a:chOff x="640080" y="1775858"/>
            <a:chExt cx="7620000" cy="2260657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85D6836-C223-C94B-B706-C7798F2F94D4}"/>
                </a:ext>
              </a:extLst>
            </p:cNvPr>
            <p:cNvSpPr txBox="1"/>
            <p:nvPr/>
          </p:nvSpPr>
          <p:spPr>
            <a:xfrm>
              <a:off x="640080" y="1775858"/>
              <a:ext cx="76200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In parallelo viene analizzato il livello di rischio legato ai progetti più convenienti dal punto di vista della redditività</a:t>
              </a:r>
            </a:p>
            <a:p>
              <a:pPr algn="ctr"/>
              <a:endParaRPr lang="it-IT" dirty="0"/>
            </a:p>
            <a:p>
              <a:pPr algn="ctr"/>
              <a:endParaRPr lang="it-IT" dirty="0"/>
            </a:p>
            <a:p>
              <a:pPr algn="ctr"/>
              <a:r>
                <a:rPr lang="it-IT" dirty="0"/>
                <a:t>Calcolo del costo medio del capitale: </a:t>
              </a:r>
            </a:p>
            <a:p>
              <a:pPr algn="ctr"/>
              <a:r>
                <a:rPr lang="it-IT" b="1" dirty="0" err="1"/>
                <a:t>Weighted</a:t>
              </a:r>
              <a:r>
                <a:rPr lang="it-IT" b="1" dirty="0"/>
                <a:t> Average </a:t>
              </a:r>
              <a:r>
                <a:rPr lang="it-IT" b="1" dirty="0" err="1"/>
                <a:t>Cost</a:t>
              </a:r>
              <a:r>
                <a:rPr lang="it-IT" b="1" dirty="0"/>
                <a:t> of Capital</a:t>
              </a:r>
            </a:p>
            <a:p>
              <a:pPr algn="ctr"/>
              <a:endParaRPr lang="it-IT" dirty="0"/>
            </a:p>
          </p:txBody>
        </p:sp>
        <p:sp>
          <p:nvSpPr>
            <p:cNvPr id="5" name="Freccia giù 4">
              <a:extLst>
                <a:ext uri="{FF2B5EF4-FFF2-40B4-BE49-F238E27FC236}">
                  <a16:creationId xmlns:a16="http://schemas.microsoft.com/office/drawing/2014/main" id="{1D0DB444-C6CC-5845-942C-847969620BE0}"/>
                </a:ext>
              </a:extLst>
            </p:cNvPr>
            <p:cNvSpPr/>
            <p:nvPr/>
          </p:nvSpPr>
          <p:spPr>
            <a:xfrm>
              <a:off x="4127562" y="2392034"/>
              <a:ext cx="645035" cy="36911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39410C49-F695-5542-8E0D-E6D06A0C2DA3}"/>
                </a:ext>
              </a:extLst>
            </p:cNvPr>
            <p:cNvSpPr txBox="1"/>
            <p:nvPr/>
          </p:nvSpPr>
          <p:spPr>
            <a:xfrm>
              <a:off x="2661261" y="3667183"/>
              <a:ext cx="38702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WACC= C</a:t>
              </a:r>
              <a:r>
                <a:rPr lang="it-IT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(D/D+E) + C</a:t>
              </a:r>
              <a:r>
                <a:rPr lang="it-IT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* (E/D+E)</a:t>
              </a:r>
            </a:p>
          </p:txBody>
        </p:sp>
      </p:grp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A31F24-0649-5344-900B-747E28E251D4}"/>
              </a:ext>
            </a:extLst>
          </p:cNvPr>
          <p:cNvSpPr txBox="1"/>
          <p:nvPr/>
        </p:nvSpPr>
        <p:spPr>
          <a:xfrm>
            <a:off x="762000" y="4455264"/>
            <a:ext cx="468782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Dove: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it-IT" dirty="0">
                <a:cs typeface="Times New Roman" panose="02020603050405020304" pitchFamily="18" charset="0"/>
              </a:rPr>
              <a:t>costo del capitale preso a prestito,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</a:t>
            </a:r>
            <a:r>
              <a:rPr lang="it-IT" dirty="0">
                <a:cs typeface="Times New Roman" panose="02020603050405020304" pitchFamily="18" charset="0"/>
              </a:rPr>
              <a:t>costo del capitale proprio (</a:t>
            </a:r>
            <a:r>
              <a:rPr lang="it-IT" dirty="0" err="1">
                <a:cs typeface="Times New Roman" panose="02020603050405020304" pitchFamily="18" charset="0"/>
              </a:rPr>
              <a:t>Equity</a:t>
            </a:r>
            <a:r>
              <a:rPr lang="it-IT" dirty="0">
                <a:cs typeface="Times New Roman" panose="02020603050405020304" pitchFamily="18" charset="0"/>
              </a:rPr>
              <a:t>),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 </a:t>
            </a:r>
            <a:r>
              <a:rPr lang="it-IT" dirty="0">
                <a:cs typeface="Times New Roman" panose="02020603050405020304" pitchFamily="18" charset="0"/>
              </a:rPr>
              <a:t>valore di mercato del debito,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 </a:t>
            </a:r>
            <a:r>
              <a:rPr lang="it-IT" dirty="0">
                <a:cs typeface="Times New Roman" panose="02020603050405020304" pitchFamily="18" charset="0"/>
              </a:rPr>
              <a:t>valore di mercato del capitale proprio.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54032"/>
      </p:ext>
    </p:extLst>
  </p:cSld>
  <p:clrMapOvr>
    <a:masterClrMapping/>
  </p:clrMapOvr>
  <p:transition advTm="2936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A70EDAB5-9A9C-9F49-87E3-E8E3D36BFCD7}"/>
              </a:ext>
            </a:extLst>
          </p:cNvPr>
          <p:cNvGrpSpPr/>
          <p:nvPr/>
        </p:nvGrpSpPr>
        <p:grpSpPr>
          <a:xfrm>
            <a:off x="723899" y="2107605"/>
            <a:ext cx="7696202" cy="4154984"/>
            <a:chOff x="723899" y="4086438"/>
            <a:chExt cx="7696202" cy="4154984"/>
          </a:xfrm>
        </p:grpSpPr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B4ED5EE-AED5-AA46-9F60-95B98288C3CB}"/>
                </a:ext>
              </a:extLst>
            </p:cNvPr>
            <p:cNvSpPr txBox="1"/>
            <p:nvPr/>
          </p:nvSpPr>
          <p:spPr>
            <a:xfrm>
              <a:off x="723899" y="4086438"/>
              <a:ext cx="7696202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i="1" dirty="0">
                  <a:cs typeface="Times New Roman" panose="02020603050405020304" pitchFamily="18" charset="0"/>
                </a:rPr>
                <a:t>…segue </a:t>
              </a:r>
            </a:p>
            <a:p>
              <a:pPr algn="just"/>
              <a:endParaRPr lang="it-IT" sz="1400" dirty="0">
                <a:cs typeface="Times New Roman" panose="02020603050405020304" pitchFamily="18" charset="0"/>
              </a:endParaRPr>
            </a:p>
            <a:p>
              <a:pPr algn="just"/>
              <a:r>
                <a:rPr lang="it-IT" dirty="0">
                  <a:cs typeface="Times New Roman" panose="02020603050405020304" pitchFamily="18" charset="0"/>
                </a:rPr>
                <a:t>Il nuovo capitale richiesto può essere stimato con il metodo del </a:t>
              </a:r>
              <a:r>
                <a:rPr lang="it-IT" b="1" dirty="0">
                  <a:cs typeface="Times New Roman" panose="02020603050405020304" pitchFamily="18" charset="0"/>
                </a:rPr>
                <a:t>CAPM. </a:t>
              </a:r>
              <a:r>
                <a:rPr lang="it-IT" dirty="0">
                  <a:cs typeface="Times New Roman" panose="02020603050405020304" pitchFamily="18" charset="0"/>
                </a:rPr>
                <a:t>La stima di tale costo prevede un </a:t>
              </a:r>
              <a:r>
                <a:rPr lang="it-IT" i="1" dirty="0">
                  <a:cs typeface="Times New Roman" panose="02020603050405020304" pitchFamily="18" charset="0"/>
                </a:rPr>
                <a:t>premio per il rischio </a:t>
              </a:r>
              <a:r>
                <a:rPr lang="it-IT" dirty="0">
                  <a:cs typeface="Times New Roman" panose="02020603050405020304" pitchFamily="18" charset="0"/>
                </a:rPr>
                <a:t>da aggiungere alla remunerazione delle attività </a:t>
              </a:r>
              <a:r>
                <a:rPr lang="it-IT" i="1" dirty="0" err="1">
                  <a:cs typeface="Times New Roman" panose="02020603050405020304" pitchFamily="18" charset="0"/>
                </a:rPr>
                <a:t>risk</a:t>
              </a:r>
              <a:r>
                <a:rPr lang="it-IT" i="1" dirty="0">
                  <a:cs typeface="Times New Roman" panose="02020603050405020304" pitchFamily="18" charset="0"/>
                </a:rPr>
                <a:t> free:</a:t>
              </a:r>
            </a:p>
            <a:p>
              <a:pPr algn="just"/>
              <a:endParaRPr lang="it-IT" i="1" dirty="0">
                <a:cs typeface="Times New Roman" panose="02020603050405020304" pitchFamily="18" charset="0"/>
              </a:endParaRPr>
            </a:p>
            <a:p>
              <a:pPr algn="just"/>
              <a:endParaRPr lang="it-IT" i="1" dirty="0">
                <a:cs typeface="Times New Roman" panose="02020603050405020304" pitchFamily="18" charset="0"/>
              </a:endParaRPr>
            </a:p>
            <a:p>
              <a:pPr algn="just"/>
              <a:endParaRPr lang="it-IT" i="1" dirty="0">
                <a:cs typeface="Times New Roman" panose="02020603050405020304" pitchFamily="18" charset="0"/>
              </a:endParaRPr>
            </a:p>
            <a:p>
              <a:pPr algn="just"/>
              <a:endParaRPr lang="it-IT" dirty="0">
                <a:cs typeface="Times New Roman" panose="02020603050405020304" pitchFamily="18" charset="0"/>
              </a:endParaRPr>
            </a:p>
            <a:p>
              <a:pPr algn="just"/>
              <a:endParaRPr lang="it-IT" dirty="0">
                <a:cs typeface="Times New Roman" panose="02020603050405020304" pitchFamily="18" charset="0"/>
              </a:endParaRPr>
            </a:p>
            <a:p>
              <a:pPr algn="just"/>
              <a:r>
                <a:rPr lang="it-IT" dirty="0">
                  <a:cs typeface="Times New Roman" panose="02020603050405020304" pitchFamily="18" charset="0"/>
                </a:rPr>
                <a:t>Dove:</a:t>
              </a:r>
            </a:p>
            <a:p>
              <a:pPr algn="just"/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it-IT" dirty="0">
                  <a:cs typeface="Times New Roman" panose="02020603050405020304" pitchFamily="18" charset="0"/>
                </a:rPr>
                <a:t>tasso di rendimento delle attività prive di rischio </a:t>
              </a:r>
            </a:p>
            <a:p>
              <a:pPr algn="just"/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E(</a:t>
              </a:r>
              <a:r>
                <a:rPr lang="it-IT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it-IT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it-IT" dirty="0">
                  <a:cs typeface="Times New Roman" panose="02020603050405020304" pitchFamily="18" charset="0"/>
                </a:rPr>
                <a:t>tasso di rendimento atteso dal portafoglio azionario di mercato</a:t>
              </a:r>
            </a:p>
            <a:p>
              <a:pPr algn="just"/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it-IT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it-IT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it-IT" dirty="0">
                  <a:cs typeface="Times New Roman" panose="02020603050405020304" pitchFamily="18" charset="0"/>
                </a:rPr>
                <a:t>rischio sistematico</a:t>
              </a:r>
              <a:endParaRPr lang="it-IT" sz="1600" i="1" dirty="0">
                <a:cs typeface="Times New Roman" panose="02020603050405020304" pitchFamily="18" charset="0"/>
              </a:endParaRPr>
            </a:p>
            <a:p>
              <a:pPr algn="just"/>
              <a:endParaRPr lang="it-IT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0351E74-9A04-9F45-AA52-BCF6F1D0563E}"/>
                </a:ext>
              </a:extLst>
            </p:cNvPr>
            <p:cNvGrpSpPr/>
            <p:nvPr/>
          </p:nvGrpSpPr>
          <p:grpSpPr>
            <a:xfrm>
              <a:off x="838664" y="5618826"/>
              <a:ext cx="2830285" cy="369332"/>
              <a:chOff x="2895601" y="6201033"/>
              <a:chExt cx="2830285" cy="369332"/>
            </a:xfrm>
          </p:grpSpPr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65D1805-9030-F648-8AF6-7E4070EC0A12}"/>
                  </a:ext>
                </a:extLst>
              </p:cNvPr>
              <p:cNvSpPr txBox="1"/>
              <p:nvPr/>
            </p:nvSpPr>
            <p:spPr>
              <a:xfrm>
                <a:off x="2895601" y="6201033"/>
                <a:ext cx="28302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β</a:t>
                </a:r>
                <a:r>
                  <a:rPr lang="it-IT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 E(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it-IT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Parentesi quadra aperta 8">
                <a:extLst>
                  <a:ext uri="{FF2B5EF4-FFF2-40B4-BE49-F238E27FC236}">
                    <a16:creationId xmlns:a16="http://schemas.microsoft.com/office/drawing/2014/main" id="{8958E468-2A12-7445-98D7-A872A3672205}"/>
                  </a:ext>
                </a:extLst>
              </p:cNvPr>
              <p:cNvSpPr/>
              <p:nvPr/>
            </p:nvSpPr>
            <p:spPr>
              <a:xfrm>
                <a:off x="4508200" y="6253710"/>
                <a:ext cx="53167" cy="26397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Parentesi quadra aperta 9">
                <a:extLst>
                  <a:ext uri="{FF2B5EF4-FFF2-40B4-BE49-F238E27FC236}">
                    <a16:creationId xmlns:a16="http://schemas.microsoft.com/office/drawing/2014/main" id="{2B492858-AB67-AB41-B4F0-A718FBA5056C}"/>
                  </a:ext>
                </a:extLst>
              </p:cNvPr>
              <p:cNvSpPr/>
              <p:nvPr/>
            </p:nvSpPr>
            <p:spPr>
              <a:xfrm flipH="1">
                <a:off x="5584623" y="6253710"/>
                <a:ext cx="53167" cy="263978"/>
              </a:xfrm>
              <a:prstGeom prst="leftBracke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33E8A8-6654-2F4A-AA46-C5B0D5BF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12" name="Titolo 5">
            <a:extLst>
              <a:ext uri="{FF2B5EF4-FFF2-40B4-BE49-F238E27FC236}">
                <a16:creationId xmlns:a16="http://schemas.microsoft.com/office/drawing/2014/main" id="{5C15DE76-1A2C-AC47-9E7A-F8973DBB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366717"/>
            <a:ext cx="7290054" cy="1499616"/>
          </a:xfrm>
        </p:spPr>
        <p:txBody>
          <a:bodyPr>
            <a:normAutofit/>
          </a:bodyPr>
          <a:lstStyle/>
          <a:p>
            <a:r>
              <a:rPr lang="it-IT" dirty="0"/>
              <a:t>Il supporto alle decisioni </a:t>
            </a:r>
          </a:p>
        </p:txBody>
      </p:sp>
    </p:spTree>
    <p:extLst>
      <p:ext uri="{BB962C8B-B14F-4D97-AF65-F5344CB8AC3E}">
        <p14:creationId xmlns:p14="http://schemas.microsoft.com/office/powerpoint/2010/main" val="364151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50671" y="872465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it-IT" sz="4900" dirty="0"/>
              <a:t>Il supporto alle decisioni</a:t>
            </a:r>
            <a:br>
              <a:rPr lang="it-IT" sz="4000" dirty="0"/>
            </a:br>
            <a:r>
              <a:rPr lang="it-IT" sz="3600" dirty="0" err="1"/>
              <a:t>VALUTazione</a:t>
            </a:r>
            <a:r>
              <a:rPr lang="it-IT" sz="3600" dirty="0"/>
              <a:t> </a:t>
            </a:r>
            <a:r>
              <a:rPr lang="it-IT" sz="3600" dirty="0" err="1"/>
              <a:t>deGLI</a:t>
            </a:r>
            <a:r>
              <a:rPr lang="it-IT" sz="3600" dirty="0"/>
              <a:t> INVESTIMENTI: VAN</a:t>
            </a:r>
            <a:br>
              <a:rPr lang="it-IT" sz="4000" b="1" dirty="0"/>
            </a:br>
            <a:r>
              <a:rPr lang="it-IT" sz="4000" dirty="0"/>
              <a:t> 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83684"/>
              </p:ext>
            </p:extLst>
          </p:nvPr>
        </p:nvGraphicFramePr>
        <p:xfrm>
          <a:off x="1873707" y="3217789"/>
          <a:ext cx="5396585" cy="690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4" imgW="4330700" imgH="419100" progId="Equation.3">
                  <p:embed/>
                </p:oleObj>
              </mc:Choice>
              <mc:Fallback>
                <p:oleObj name="Equation" r:id="rId4" imgW="433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707" y="3217789"/>
                        <a:ext cx="5396585" cy="6907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1D0C06B9-9116-034C-AD89-BC55C2287A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1713" y="6201033"/>
            <a:ext cx="1702414" cy="48545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16C297-6E52-254E-B573-1ABADE83DBDB}"/>
              </a:ext>
            </a:extLst>
          </p:cNvPr>
          <p:cNvSpPr txBox="1"/>
          <p:nvPr/>
        </p:nvSpPr>
        <p:spPr>
          <a:xfrm>
            <a:off x="650671" y="2306915"/>
            <a:ext cx="7970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it-IT" b="1" dirty="0">
                <a:solidFill>
                  <a:srgbClr val="5766C5"/>
                </a:solidFill>
              </a:rPr>
              <a:t>VALORE ATTUALE NETTO (VAN): </a:t>
            </a:r>
            <a:r>
              <a:rPr lang="it-IT" dirty="0"/>
              <a:t>viene calcolato come differenza tra i flussi di cassa in entrata e i flussi di cassa in uscita, attualizzati, generati dall’investimento: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itchFamily="2" charset="2"/>
              <a:buChar char="v"/>
            </a:pPr>
            <a:endParaRPr lang="it-IT" dirty="0"/>
          </a:p>
          <a:p>
            <a:pPr marL="285750" indent="-285750" algn="just">
              <a:buFont typeface="Wingdings" pitchFamily="2" charset="2"/>
              <a:buChar char="v"/>
            </a:pPr>
            <a:endParaRPr lang="it-IT" dirty="0"/>
          </a:p>
          <a:p>
            <a:pPr algn="just"/>
            <a:endParaRPr lang="it-IT" dirty="0"/>
          </a:p>
          <a:p>
            <a:pPr algn="just"/>
            <a:r>
              <a:rPr lang="it-IT" dirty="0"/>
              <a:t>Dove: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it-IT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dirty="0"/>
              <a:t>= uscita monetaria per l’acquisizione dell’investimento al tempo 0</a:t>
            </a:r>
          </a:p>
          <a:p>
            <a:pPr algn="just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</a:t>
            </a:r>
            <a:r>
              <a:rPr lang="it-IT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dirty="0"/>
              <a:t>= flusso finanziario  al tempo i</a:t>
            </a:r>
          </a:p>
          <a:p>
            <a:pPr algn="just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dirty="0"/>
              <a:t>= numero di anni in cui l’investimento promette di generare flussi di cassa</a:t>
            </a:r>
          </a:p>
          <a:p>
            <a:pPr algn="just"/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dirty="0"/>
              <a:t>= tasso soglia di accettazione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Investimento accettabile </a:t>
            </a:r>
            <a:r>
              <a:rPr lang="it-IT" dirty="0">
                <a:sym typeface="Wingdings" pitchFamily="2" charset="2"/>
              </a:rPr>
              <a:t> </a:t>
            </a:r>
            <a:r>
              <a:rPr lang="it-IT" b="1" dirty="0">
                <a:solidFill>
                  <a:srgbClr val="7030A0"/>
                </a:solidFill>
                <a:sym typeface="Wingdings" pitchFamily="2" charset="2"/>
              </a:rPr>
              <a:t>VAN&gt;0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204737"/>
      </p:ext>
    </p:extLst>
  </p:cSld>
  <p:clrMapOvr>
    <a:masterClrMapping/>
  </p:clrMapOvr>
  <p:transition advTm="29368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{0E8AD949-9F6C-AB40-835E-37A5E975B0BB}tf10001061</Template>
  <TotalTime>2459</TotalTime>
  <Words>1215</Words>
  <Application>Microsoft Macintosh PowerPoint</Application>
  <PresentationFormat>Presentazione su schermo (4:3)</PresentationFormat>
  <Paragraphs>206</Paragraphs>
  <Slides>18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31" baseType="lpstr">
      <vt:lpstr>Arial</vt:lpstr>
      <vt:lpstr>Avenir Book</vt:lpstr>
      <vt:lpstr>Calibri</vt:lpstr>
      <vt:lpstr>Courier New</vt:lpstr>
      <vt:lpstr>Times New Roman</vt:lpstr>
      <vt:lpstr>Tw Cen MT</vt:lpstr>
      <vt:lpstr>Tw Cen MT Condensed</vt:lpstr>
      <vt:lpstr>Wingdings</vt:lpstr>
      <vt:lpstr>Wingdings 3</vt:lpstr>
      <vt:lpstr>Zapf Dingbats</vt:lpstr>
      <vt:lpstr>Integrale</vt:lpstr>
      <vt:lpstr>Picture</vt:lpstr>
      <vt:lpstr>Equation</vt:lpstr>
      <vt:lpstr>Modulo di   Economia e Gestione delle imprese  Lezione 9 La finanza</vt:lpstr>
      <vt:lpstr>Agenda</vt:lpstr>
      <vt:lpstr>Il ruolo dell’attività finanziaria</vt:lpstr>
      <vt:lpstr>Il ruolo dell’attività finanziaria</vt:lpstr>
      <vt:lpstr>Il supporto alle decisioni </vt:lpstr>
      <vt:lpstr>Il capital budgeting</vt:lpstr>
      <vt:lpstr>Il supporto alle decisioni </vt:lpstr>
      <vt:lpstr>Il supporto alle decisioni </vt:lpstr>
      <vt:lpstr>Il supporto alle decisioni VALUTazione deGLI INVESTIMENTI: VAN  </vt:lpstr>
      <vt:lpstr>Il supporto alle decisioni VALUTazione deGLI INVESTIMENTI: TIR  </vt:lpstr>
      <vt:lpstr>Il supporto alle decisioni VALUTazione deGLI INVESTIMENTI: LIMITI  </vt:lpstr>
      <vt:lpstr>Il supporto alle decisioni VALUTazione deGLI INVESTIMENTI: PAYBACK PERIOD</vt:lpstr>
      <vt:lpstr>Il supporto alle decisioni VALUTazione deGLI INVESTIMENTI: PAYBACK PERIOD</vt:lpstr>
      <vt:lpstr>La struttura finanziaria e le fonti Di finanziamento</vt:lpstr>
      <vt:lpstr>Le Fonti di Finanziamento </vt:lpstr>
      <vt:lpstr>La Struttura finanziaria e le fonti di finanziamento</vt:lpstr>
      <vt:lpstr>La Gestione della Tesoreria  </vt:lpstr>
      <vt:lpstr>Risk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Annarita Sorrentino</dc:creator>
  <cp:lastModifiedBy>annamaria sabetta</cp:lastModifiedBy>
  <cp:revision>203</cp:revision>
  <dcterms:created xsi:type="dcterms:W3CDTF">2018-11-12T13:23:52Z</dcterms:created>
  <dcterms:modified xsi:type="dcterms:W3CDTF">2019-09-22T16:05:56Z</dcterms:modified>
</cp:coreProperties>
</file>