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20" r:id="rId1"/>
  </p:sldMasterIdLst>
  <p:sldIdLst>
    <p:sldId id="256" r:id="rId2"/>
    <p:sldId id="278" r:id="rId3"/>
    <p:sldId id="265" r:id="rId4"/>
    <p:sldId id="266" r:id="rId5"/>
    <p:sldId id="268" r:id="rId6"/>
    <p:sldId id="267" r:id="rId7"/>
    <p:sldId id="282" r:id="rId8"/>
    <p:sldId id="270" r:id="rId9"/>
    <p:sldId id="271" r:id="rId10"/>
    <p:sldId id="279" r:id="rId11"/>
    <p:sldId id="273" r:id="rId12"/>
    <p:sldId id="280" r:id="rId13"/>
    <p:sldId id="281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73"/>
  </p:normalViewPr>
  <p:slideViewPr>
    <p:cSldViewPr snapToGrid="0" snapToObjects="1">
      <p:cViewPr varScale="1">
        <p:scale>
          <a:sx n="78" d="100"/>
          <a:sy n="78" d="100"/>
        </p:scale>
        <p:origin x="802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9144000" cy="457200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189" indent="0" algn="ctr">
              <a:buNone/>
              <a:defRPr sz="1600"/>
            </a:lvl2pPr>
            <a:lvl3pPr marL="914377" indent="0" algn="ctr">
              <a:buNone/>
              <a:defRPr sz="16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5FFEBFFD-E261-C142-A7D2-ABE2607B5886}" type="datetimeFigureOut">
              <a:rPr lang="it-IT" smtClean="0"/>
              <a:t>27/04/2021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87B2C-34AC-8442-B859-22EB2A8DD280}" type="slidenum">
              <a:rPr lang="it-IT" smtClean="0"/>
              <a:t>‹N›</a:t>
            </a:fld>
            <a:endParaRPr lang="it-IT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146141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EBFFD-E261-C142-A7D2-ABE2607B5886}" type="datetimeFigureOut">
              <a:rPr lang="it-IT" smtClean="0"/>
              <a:t>27/04/2021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87B2C-34AC-8442-B859-22EB2A8DD28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249976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762000"/>
            <a:ext cx="1971675" cy="5410200"/>
          </a:xfrm>
        </p:spPr>
        <p:txBody>
          <a:bodyPr vert="eaVert" lIns="45720" tIns="91440" rIns="45720" bIns="91440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1" y="762000"/>
            <a:ext cx="5686425" cy="5410200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EBFFD-E261-C142-A7D2-ABE2607B5886}" type="datetimeFigureOut">
              <a:rPr lang="it-IT" smtClean="0"/>
              <a:t>27/04/2021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87B2C-34AC-8442-B859-22EB2A8DD280}" type="slidenum">
              <a:rPr lang="it-IT" smtClean="0"/>
              <a:t>‹N›</a:t>
            </a:fld>
            <a:endParaRPr lang="it-IT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7543800" y="173563"/>
            <a:ext cx="0" cy="6858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484875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EBFFD-E261-C142-A7D2-ABE2607B5886}" type="datetimeFigureOut">
              <a:rPr lang="it-IT" smtClean="0"/>
              <a:t>27/04/2021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87B2C-34AC-8442-B859-22EB2A8DD28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378367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9144000" cy="4572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b="0" spc="200" baseline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18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EBFFD-E261-C142-A7D2-ABE2607B5886}" type="datetimeFigureOut">
              <a:rPr lang="it-IT" smtClean="0"/>
              <a:t>27/04/2021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87B2C-34AC-8442-B859-22EB2A8DD280}" type="slidenum">
              <a:rPr lang="it-IT" smtClean="0"/>
              <a:t>‹N›</a:t>
            </a:fld>
            <a:endParaRPr lang="it-IT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68919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6" y="2286000"/>
            <a:ext cx="3566160" cy="4023360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1990" y="2286000"/>
            <a:ext cx="3566160" cy="4023360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EBFFD-E261-C142-A7D2-ABE2607B5886}" type="datetimeFigureOut">
              <a:rPr lang="it-IT" smtClean="0"/>
              <a:t>27/04/2021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87B2C-34AC-8442-B859-22EB2A8DD28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134316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 b="0" cap="none" baseline="0">
                <a:solidFill>
                  <a:schemeClr val="accent2">
                    <a:lumMod val="75000"/>
                  </a:schemeClr>
                </a:solidFill>
                <a:latin typeface="+mn-lt"/>
              </a:defRPr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096" y="2967788"/>
            <a:ext cx="3566160" cy="3341572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1990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200" b="0" kern="1200" cap="none" baseline="0" dirty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marL="0" lvl="0" indent="0" algn="l" defTabSz="914377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1990" y="2967788"/>
            <a:ext cx="3566160" cy="3341572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EBFFD-E261-C142-A7D2-ABE2607B5886}" type="datetimeFigureOut">
              <a:rPr lang="it-IT" smtClean="0"/>
              <a:t>27/04/2021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87B2C-34AC-8442-B859-22EB2A8DD28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574475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EBFFD-E261-C142-A7D2-ABE2607B5886}" type="datetimeFigureOut">
              <a:rPr lang="it-IT" smtClean="0"/>
              <a:t>27/04/2021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87B2C-34AC-8442-B859-22EB2A8DD28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071990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EBFFD-E261-C142-A7D2-ABE2607B5886}" type="datetimeFigureOut">
              <a:rPr lang="it-IT" smtClean="0"/>
              <a:t>27/04/2021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87B2C-34AC-8442-B859-22EB2A8DD28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567873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8096" y="471509"/>
            <a:ext cx="329184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6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822960"/>
            <a:ext cx="4258818" cy="51846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096" y="2257506"/>
            <a:ext cx="329184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EBFFD-E261-C142-A7D2-ABE2607B5886}" type="datetimeFigureOut">
              <a:rPr lang="it-IT" smtClean="0"/>
              <a:t>27/04/2021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87B2C-34AC-8442-B859-22EB2A8DD28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94827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8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141714" cy="4572000"/>
          </a:xfrm>
          <a:solidFill>
            <a:schemeClr val="accent2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7950" y="4960138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EBFFD-E261-C142-A7D2-ABE2607B5886}" type="datetimeFigureOut">
              <a:rPr lang="it-IT" smtClean="0"/>
              <a:t>27/04/2021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87B2C-34AC-8442-B859-22EB2A8DD280}" type="slidenum">
              <a:rPr lang="it-IT" smtClean="0"/>
              <a:t>‹N›</a:t>
            </a:fld>
            <a:endParaRPr lang="it-IT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239643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286000"/>
            <a:ext cx="7290055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fld id="{5FFEBFFD-E261-C142-A7D2-ABE2607B5886}" type="datetimeFigureOut">
              <a:rPr lang="it-IT" smtClean="0"/>
              <a:t>27/04/2021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fld id="{02987B2C-34AC-8442-B859-22EB2A8DD280}" type="slidenum">
              <a:rPr lang="it-IT" smtClean="0"/>
              <a:t>‹N›</a:t>
            </a:fld>
            <a:endParaRPr lang="it-IT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473668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377" rtl="0" eaLnBrk="1" latinLnBrk="0" hangingPunct="1">
        <a:lnSpc>
          <a:spcPct val="80000"/>
        </a:lnSpc>
        <a:spcBef>
          <a:spcPct val="0"/>
        </a:spcBef>
        <a:buNone/>
        <a:defRPr sz="4400" kern="1200" cap="all" spc="100" baseline="0">
          <a:solidFill>
            <a:schemeClr val="tx1">
              <a:lumMod val="90000"/>
              <a:lumOff val="10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377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2"/>
        </a:buClr>
        <a:buSzPct val="100000"/>
        <a:buFont typeface="Tw Cen MT" panose="020B0602020104020603" pitchFamily="34" charset="0"/>
        <a:buChar char=" 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57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57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57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57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57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57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57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57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353532" y="3025011"/>
            <a:ext cx="5829300" cy="1463040"/>
          </a:xfrm>
        </p:spPr>
        <p:txBody>
          <a:bodyPr anchor="b">
            <a:normAutofit fontScale="90000"/>
          </a:bodyPr>
          <a:lstStyle/>
          <a:p>
            <a:pPr algn="l"/>
            <a:r>
              <a:rPr lang="it-IT" dirty="0">
                <a:solidFill>
                  <a:srgbClr val="FFFFFF"/>
                </a:solidFill>
              </a:rPr>
              <a:t>Modulo di </a:t>
            </a:r>
            <a:br>
              <a:rPr lang="it-IT" dirty="0">
                <a:solidFill>
                  <a:srgbClr val="FFFFFF"/>
                </a:solidFill>
              </a:rPr>
            </a:br>
            <a:br>
              <a:rPr lang="it-IT" dirty="0">
                <a:solidFill>
                  <a:srgbClr val="FFFFFF"/>
                </a:solidFill>
              </a:rPr>
            </a:br>
            <a:r>
              <a:rPr lang="it-IT" b="1" dirty="0">
                <a:solidFill>
                  <a:srgbClr val="FFFFFF"/>
                </a:solidFill>
              </a:rPr>
              <a:t>Economia e Gestione delle imprese</a:t>
            </a:r>
            <a:br>
              <a:rPr lang="it-IT" b="1" dirty="0">
                <a:solidFill>
                  <a:srgbClr val="FFFFFF"/>
                </a:solidFill>
              </a:rPr>
            </a:br>
            <a:br>
              <a:rPr lang="it-IT" dirty="0">
                <a:solidFill>
                  <a:srgbClr val="FFFFFF"/>
                </a:solidFill>
              </a:rPr>
            </a:br>
            <a:r>
              <a:rPr lang="it-IT" b="1" dirty="0">
                <a:solidFill>
                  <a:srgbClr val="FFFFFF"/>
                </a:solidFill>
              </a:rPr>
              <a:t>Lezione 8</a:t>
            </a:r>
            <a:br>
              <a:rPr lang="it-IT" dirty="0">
                <a:solidFill>
                  <a:srgbClr val="FFFFFF"/>
                </a:solidFill>
              </a:rPr>
            </a:br>
            <a:r>
              <a:rPr lang="it-IT" i="1" dirty="0">
                <a:solidFill>
                  <a:srgbClr val="FFFFFF"/>
                </a:solidFill>
              </a:rPr>
              <a:t>Gestione delle risorse umane</a:t>
            </a:r>
          </a:p>
        </p:txBody>
      </p:sp>
      <p:pic>
        <p:nvPicPr>
          <p:cNvPr id="9" name="Immagine 8">
            <a:extLst>
              <a:ext uri="{FF2B5EF4-FFF2-40B4-BE49-F238E27FC236}">
                <a16:creationId xmlns:a16="http://schemas.microsoft.com/office/drawing/2014/main" id="{0699EF7E-C3B1-5541-A188-4977281F0D1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27524" y="5386835"/>
            <a:ext cx="2599518" cy="7412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32283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BA716F8-77D5-694A-A50F-9F482BBA4B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8096" y="496571"/>
            <a:ext cx="7290054" cy="1499616"/>
          </a:xfrm>
        </p:spPr>
        <p:txBody>
          <a:bodyPr/>
          <a:lstStyle/>
          <a:p>
            <a:r>
              <a:rPr lang="it-IT" dirty="0"/>
              <a:t>Reclutamento e selezione</a:t>
            </a:r>
            <a:br>
              <a:rPr lang="it-IT" dirty="0"/>
            </a:br>
            <a:r>
              <a:rPr lang="it-IT" sz="3200" dirty="0"/>
              <a:t>risorse interne vs risorse esterne</a:t>
            </a:r>
            <a:endParaRPr lang="it-IT" dirty="0"/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0FD88FA9-E1FB-8543-A42F-0B01243D1936}"/>
              </a:ext>
            </a:extLst>
          </p:cNvPr>
          <p:cNvSpPr txBox="1"/>
          <p:nvPr/>
        </p:nvSpPr>
        <p:spPr>
          <a:xfrm>
            <a:off x="768096" y="4425877"/>
            <a:ext cx="7727319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000" dirty="0"/>
              <a:t>Elevato valore e elevata unicità </a:t>
            </a:r>
            <a:r>
              <a:rPr lang="it-IT" sz="2000" dirty="0">
                <a:sym typeface="Wingdings" pitchFamily="2" charset="2"/>
              </a:rPr>
              <a:t> </a:t>
            </a:r>
            <a:r>
              <a:rPr lang="it-IT" sz="2000" b="1" dirty="0">
                <a:sym typeface="Wingdings" pitchFamily="2" charset="2"/>
              </a:rPr>
              <a:t>Gerarchia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000" dirty="0">
                <a:sym typeface="Wingdings" pitchFamily="2" charset="2"/>
              </a:rPr>
              <a:t>Bassa unicità e basso valore       </a:t>
            </a:r>
            <a:r>
              <a:rPr lang="it-IT" sz="2000" b="1" dirty="0">
                <a:sym typeface="Wingdings" pitchFamily="2" charset="2"/>
              </a:rPr>
              <a:t>Outsourcing</a:t>
            </a:r>
            <a:r>
              <a:rPr lang="it-IT" sz="2000" dirty="0">
                <a:sym typeface="Wingdings" pitchFamily="2" charset="2"/>
              </a:rPr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000" dirty="0">
                <a:sym typeface="Wingdings" pitchFamily="2" charset="2"/>
              </a:rPr>
              <a:t>Elevato valore e bassa unicità    </a:t>
            </a:r>
            <a:r>
              <a:rPr lang="it-IT" sz="2000" b="1" dirty="0">
                <a:sym typeface="Wingdings" pitchFamily="2" charset="2"/>
              </a:rPr>
              <a:t>Alleanze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000" dirty="0">
                <a:sym typeface="Wingdings" pitchFamily="2" charset="2"/>
              </a:rPr>
              <a:t>Basso valore e elevata unicità    </a:t>
            </a:r>
            <a:r>
              <a:rPr lang="it-IT" sz="2000" b="1" dirty="0">
                <a:sym typeface="Wingdings" pitchFamily="2" charset="2"/>
              </a:rPr>
              <a:t>Acquisizione risorse umane già formate</a:t>
            </a:r>
            <a:endParaRPr lang="it-IT" sz="2000" b="1" dirty="0"/>
          </a:p>
        </p:txBody>
      </p:sp>
      <p:grpSp>
        <p:nvGrpSpPr>
          <p:cNvPr id="9" name="Gruppo 8">
            <a:extLst>
              <a:ext uri="{FF2B5EF4-FFF2-40B4-BE49-F238E27FC236}">
                <a16:creationId xmlns:a16="http://schemas.microsoft.com/office/drawing/2014/main" id="{4DD308B6-CD45-1343-BF7B-AB3748A04C32}"/>
              </a:ext>
            </a:extLst>
          </p:cNvPr>
          <p:cNvGrpSpPr/>
          <p:nvPr/>
        </p:nvGrpSpPr>
        <p:grpSpPr>
          <a:xfrm>
            <a:off x="941593" y="2371060"/>
            <a:ext cx="6943057" cy="1732524"/>
            <a:chOff x="941593" y="2371060"/>
            <a:chExt cx="6943057" cy="1732524"/>
          </a:xfrm>
        </p:grpSpPr>
        <p:sp>
          <p:nvSpPr>
            <p:cNvPr id="4" name="CasellaDiTesto 3">
              <a:extLst>
                <a:ext uri="{FF2B5EF4-FFF2-40B4-BE49-F238E27FC236}">
                  <a16:creationId xmlns:a16="http://schemas.microsoft.com/office/drawing/2014/main" id="{50EFB319-2A6A-4A48-8C92-037DA58F6E86}"/>
                </a:ext>
              </a:extLst>
            </p:cNvPr>
            <p:cNvSpPr txBox="1"/>
            <p:nvPr/>
          </p:nvSpPr>
          <p:spPr>
            <a:xfrm>
              <a:off x="941593" y="2668771"/>
              <a:ext cx="3019645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it-IT" sz="2000" dirty="0"/>
                <a:t>Per superare la complessità della scelta interno/esterno</a:t>
              </a:r>
            </a:p>
            <a:p>
              <a:pPr algn="just"/>
              <a:r>
                <a:rPr lang="it-IT" sz="2000" dirty="0"/>
                <a:t>(</a:t>
              </a:r>
              <a:r>
                <a:rPr lang="it-IT" sz="2000" dirty="0" err="1"/>
                <a:t>Lepak</a:t>
              </a:r>
              <a:r>
                <a:rPr lang="it-IT" sz="2000" dirty="0"/>
                <a:t> e </a:t>
              </a:r>
              <a:r>
                <a:rPr lang="it-IT" sz="2000" dirty="0" err="1"/>
                <a:t>Snell</a:t>
              </a:r>
              <a:r>
                <a:rPr lang="it-IT" sz="2000" dirty="0"/>
                <a:t>, 1999) </a:t>
              </a:r>
            </a:p>
            <a:p>
              <a:pPr algn="just"/>
              <a:endParaRPr lang="it-IT" sz="2000" dirty="0"/>
            </a:p>
          </p:txBody>
        </p:sp>
        <p:sp>
          <p:nvSpPr>
            <p:cNvPr id="5" name="Freccia destra 4">
              <a:extLst>
                <a:ext uri="{FF2B5EF4-FFF2-40B4-BE49-F238E27FC236}">
                  <a16:creationId xmlns:a16="http://schemas.microsoft.com/office/drawing/2014/main" id="{20996094-E775-4A49-9424-27E19896EBF7}"/>
                </a:ext>
              </a:extLst>
            </p:cNvPr>
            <p:cNvSpPr/>
            <p:nvPr/>
          </p:nvSpPr>
          <p:spPr>
            <a:xfrm>
              <a:off x="3961239" y="2849525"/>
              <a:ext cx="903768" cy="361507"/>
            </a:xfrm>
            <a:prstGeom prst="rightArrow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6" name="CasellaDiTesto 5">
              <a:extLst>
                <a:ext uri="{FF2B5EF4-FFF2-40B4-BE49-F238E27FC236}">
                  <a16:creationId xmlns:a16="http://schemas.microsoft.com/office/drawing/2014/main" id="{A846D79A-5ED1-5640-ADAE-F282156C7D07}"/>
                </a:ext>
              </a:extLst>
            </p:cNvPr>
            <p:cNvSpPr txBox="1"/>
            <p:nvPr/>
          </p:nvSpPr>
          <p:spPr>
            <a:xfrm>
              <a:off x="5077657" y="2472368"/>
              <a:ext cx="2806993" cy="16312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2000" b="1" dirty="0">
                  <a:solidFill>
                    <a:srgbClr val="7030A0"/>
                  </a:solidFill>
                </a:rPr>
                <a:t>UNICITA</a:t>
              </a:r>
              <a:r>
                <a:rPr lang="it-IT" sz="2000" dirty="0"/>
                <a:t>’ : Contributo al raggiungimento del vantaggio competitivo  </a:t>
              </a:r>
              <a:r>
                <a:rPr lang="it-IT" sz="2000" b="1" dirty="0">
                  <a:solidFill>
                    <a:srgbClr val="7030A0"/>
                  </a:solidFill>
                </a:rPr>
                <a:t>VALORE</a:t>
              </a:r>
              <a:r>
                <a:rPr lang="it-IT" sz="2000" dirty="0"/>
                <a:t>: Grado di idiosincrasia delle risorse</a:t>
              </a:r>
            </a:p>
          </p:txBody>
        </p:sp>
        <p:sp>
          <p:nvSpPr>
            <p:cNvPr id="8" name="Rettangolo con angoli arrotondati 7">
              <a:extLst>
                <a:ext uri="{FF2B5EF4-FFF2-40B4-BE49-F238E27FC236}">
                  <a16:creationId xmlns:a16="http://schemas.microsoft.com/office/drawing/2014/main" id="{A6CDC8C6-F36F-3441-8570-77FEE7204285}"/>
                </a:ext>
              </a:extLst>
            </p:cNvPr>
            <p:cNvSpPr/>
            <p:nvPr/>
          </p:nvSpPr>
          <p:spPr>
            <a:xfrm>
              <a:off x="4960700" y="2371060"/>
              <a:ext cx="2806992" cy="1732524"/>
            </a:xfrm>
            <a:prstGeom prst="roundRect">
              <a:avLst/>
            </a:prstGeom>
            <a:noFill/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</p:spTree>
    <p:extLst>
      <p:ext uri="{BB962C8B-B14F-4D97-AF65-F5344CB8AC3E}">
        <p14:creationId xmlns:p14="http://schemas.microsoft.com/office/powerpoint/2010/main" val="12403931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72403" y="287505"/>
            <a:ext cx="7290054" cy="1499616"/>
          </a:xfrm>
        </p:spPr>
        <p:txBody>
          <a:bodyPr>
            <a:normAutofit/>
          </a:bodyPr>
          <a:lstStyle/>
          <a:p>
            <a:pPr algn="l"/>
            <a:r>
              <a:rPr lang="it-IT" dirty="0"/>
              <a:t>Addestramento e formazione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32580" y="1787121"/>
            <a:ext cx="7878840" cy="45259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it-IT" b="1" dirty="0">
                <a:solidFill>
                  <a:srgbClr val="7030A0"/>
                </a:solidFill>
              </a:rPr>
              <a:t>ADDESTRAMENTO</a:t>
            </a:r>
            <a:r>
              <a:rPr lang="it-IT" dirty="0">
                <a:solidFill>
                  <a:srgbClr val="7030A0"/>
                </a:solidFill>
              </a:rPr>
              <a:t>:</a:t>
            </a:r>
            <a:r>
              <a:rPr lang="it-IT" dirty="0"/>
              <a:t> trasferimento di abilità già definite e controllabili. Generalmente riguardano gli operai, operai specializzati o lavoratori altamente specializzati.</a:t>
            </a:r>
          </a:p>
          <a:p>
            <a:pPr marL="0" indent="0" algn="just">
              <a:buNone/>
            </a:pPr>
            <a:r>
              <a:rPr lang="it-IT" b="1" dirty="0">
                <a:solidFill>
                  <a:srgbClr val="7030A0"/>
                </a:solidFill>
              </a:rPr>
              <a:t>FORMAZIONE</a:t>
            </a:r>
            <a:r>
              <a:rPr lang="it-IT" dirty="0">
                <a:solidFill>
                  <a:srgbClr val="7030A0"/>
                </a:solidFill>
              </a:rPr>
              <a:t>: </a:t>
            </a:r>
            <a:r>
              <a:rPr lang="it-IT" dirty="0"/>
              <a:t>sviluppo di abilità nuove o relative al dominio di situazioni incerte e diverse rispetto al passato. Riguarda gli attori-chiave e le posizioni stabili.</a:t>
            </a:r>
          </a:p>
          <a:p>
            <a:pPr marL="0" indent="0" algn="just">
              <a:buNone/>
            </a:pPr>
            <a:endParaRPr lang="it-IT" sz="1000" dirty="0"/>
          </a:p>
          <a:p>
            <a:pPr marL="0" indent="0" algn="just">
              <a:buNone/>
            </a:pPr>
            <a:r>
              <a:rPr lang="it-IT" b="1" i="1" u="sng" dirty="0"/>
              <a:t>OUTSOURCING? </a:t>
            </a:r>
          </a:p>
          <a:p>
            <a:pPr marL="0" lvl="0" indent="0" algn="just" defTabSz="9144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it-IT" altLang="it-IT" sz="1700" dirty="0"/>
          </a:p>
          <a:p>
            <a:pPr marL="0" lvl="0" indent="0" algn="just" defTabSz="9144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it-IT" altLang="it-IT" dirty="0">
                <a:cs typeface="Arial" panose="020B0604020202020204" pitchFamily="34" charset="0"/>
              </a:rPr>
              <a:t>Le grandi imprese: </a:t>
            </a:r>
            <a:endParaRPr lang="it-IT" altLang="it-IT" sz="600" dirty="0"/>
          </a:p>
          <a:p>
            <a:pPr marL="0" lvl="0" indent="0" algn="just" defTabSz="9144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it-IT" altLang="it-IT" dirty="0">
                <a:cs typeface="Arial" panose="020B0604020202020204" pitchFamily="34" charset="0"/>
              </a:rPr>
              <a:t>- Esternalizzazione dei contenuti standardizzati dei processi formativi </a:t>
            </a:r>
            <a:endParaRPr lang="it-IT" altLang="it-IT" sz="600" dirty="0"/>
          </a:p>
          <a:p>
            <a:pPr marL="0" indent="0" algn="just" defTabSz="9144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it-IT" altLang="it-IT" dirty="0">
                <a:cs typeface="Arial" panose="020B0604020202020204" pitchFamily="34" charset="0"/>
              </a:rPr>
              <a:t>- Collaborazione con società di consulenza per il trasferimento dei contenuti innovativi </a:t>
            </a:r>
          </a:p>
          <a:p>
            <a:pPr marL="0" indent="0" algn="just" defTabSz="9144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it-IT" altLang="it-IT" sz="600" dirty="0"/>
          </a:p>
          <a:p>
            <a:pPr marL="0" indent="0" algn="just">
              <a:buNone/>
            </a:pPr>
            <a:endParaRPr lang="it-IT" dirty="0"/>
          </a:p>
          <a:p>
            <a:pPr marL="0" indent="0" algn="just">
              <a:buNone/>
            </a:pPr>
            <a:endParaRPr lang="it-IT" i="1" dirty="0"/>
          </a:p>
          <a:p>
            <a:pPr marL="0" indent="0" algn="just">
              <a:buNone/>
            </a:pPr>
            <a:endParaRPr lang="it-IT" i="1" dirty="0"/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E5E77416-FEBD-1345-AFC0-F60D1690057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44976" y="6145619"/>
            <a:ext cx="1877492" cy="535378"/>
          </a:xfrm>
          <a:prstGeom prst="rect">
            <a:avLst/>
          </a:prstGeom>
        </p:spPr>
      </p:pic>
      <p:pic>
        <p:nvPicPr>
          <p:cNvPr id="2061" name="Picture 13" descr="page5image32807872">
            <a:extLst>
              <a:ext uri="{FF2B5EF4-FFF2-40B4-BE49-F238E27FC236}">
                <a16:creationId xmlns:a16="http://schemas.microsoft.com/office/drawing/2014/main" id="{B27E5797-EACF-FB43-B82C-21C2C838735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1675" y="-92075"/>
            <a:ext cx="2882900" cy="38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Freccia circolare a destra 10">
            <a:extLst>
              <a:ext uri="{FF2B5EF4-FFF2-40B4-BE49-F238E27FC236}">
                <a16:creationId xmlns:a16="http://schemas.microsoft.com/office/drawing/2014/main" id="{92F0924C-6FEF-8444-ACDB-9FBD9AE85B0B}"/>
              </a:ext>
            </a:extLst>
          </p:cNvPr>
          <p:cNvSpPr/>
          <p:nvPr/>
        </p:nvSpPr>
        <p:spPr>
          <a:xfrm>
            <a:off x="336625" y="4268069"/>
            <a:ext cx="295955" cy="473149"/>
          </a:xfrm>
          <a:prstGeom prst="curvedRightArrow">
            <a:avLst>
              <a:gd name="adj1" fmla="val 45488"/>
              <a:gd name="adj2" fmla="val 45488"/>
              <a:gd name="adj3" fmla="val 25000"/>
            </a:avLst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96103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>
            <a:extLst>
              <a:ext uri="{FF2B5EF4-FFF2-40B4-BE49-F238E27FC236}">
                <a16:creationId xmlns:a16="http://schemas.microsoft.com/office/drawing/2014/main" id="{AAC5E0FD-F939-E44D-87D1-3D672D6A5B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>
            <a:normAutofit/>
          </a:bodyPr>
          <a:lstStyle/>
          <a:p>
            <a:pPr algn="l"/>
            <a:r>
              <a:rPr lang="it-IT" dirty="0"/>
              <a:t>Addestramento e formazione</a:t>
            </a:r>
            <a:br>
              <a:rPr lang="it-IT" dirty="0"/>
            </a:br>
            <a:r>
              <a:rPr lang="it-IT" sz="3200" dirty="0"/>
              <a:t>tecniche di formazione</a:t>
            </a:r>
            <a:endParaRPr lang="it-IT" dirty="0"/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AB9A45CF-BBFD-8342-BDA6-7FBE179E1B1C}"/>
              </a:ext>
            </a:extLst>
          </p:cNvPr>
          <p:cNvSpPr txBox="1"/>
          <p:nvPr/>
        </p:nvSpPr>
        <p:spPr>
          <a:xfrm>
            <a:off x="768096" y="2084832"/>
            <a:ext cx="7607808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itchFamily="2" charset="2"/>
              <a:buChar char="v"/>
            </a:pPr>
            <a:r>
              <a:rPr lang="it-IT" b="1" dirty="0"/>
              <a:t>LEZIONE FRONTALE: </a:t>
            </a:r>
            <a:r>
              <a:rPr lang="it-IT" dirty="0"/>
              <a:t>utile per il trasferimento di modelli o informazioni.</a:t>
            </a:r>
          </a:p>
          <a:p>
            <a:pPr marL="285750" indent="-285750" algn="just">
              <a:buFont typeface="Wingdings" pitchFamily="2" charset="2"/>
              <a:buChar char="v"/>
            </a:pPr>
            <a:endParaRPr lang="it-IT" dirty="0"/>
          </a:p>
          <a:p>
            <a:pPr marL="285750" indent="-285750" algn="just">
              <a:buFont typeface="Wingdings" pitchFamily="2" charset="2"/>
              <a:buChar char="v"/>
            </a:pPr>
            <a:r>
              <a:rPr lang="it-IT" b="1" dirty="0"/>
              <a:t>METODO DEI CASI: </a:t>
            </a:r>
            <a:r>
              <a:rPr lang="it-IT" dirty="0"/>
              <a:t>presentazione di un caso scritto relativo a una situazione verificatasi in azienda </a:t>
            </a:r>
            <a:r>
              <a:rPr lang="it-IT" dirty="0">
                <a:sym typeface="Wingdings" pitchFamily="2" charset="2"/>
              </a:rPr>
              <a:t> analisi del caso</a:t>
            </a:r>
          </a:p>
          <a:p>
            <a:pPr marL="285750" indent="-285750" algn="just">
              <a:buFont typeface="Wingdings" pitchFamily="2" charset="2"/>
              <a:buChar char="v"/>
            </a:pPr>
            <a:endParaRPr lang="it-IT" b="1" dirty="0"/>
          </a:p>
          <a:p>
            <a:pPr marL="285750" indent="-285750" algn="just">
              <a:buFont typeface="Wingdings" pitchFamily="2" charset="2"/>
              <a:buChar char="v"/>
            </a:pPr>
            <a:r>
              <a:rPr lang="it-IT" b="1" dirty="0"/>
              <a:t>IN BASKET: </a:t>
            </a:r>
            <a:r>
              <a:rPr lang="it-IT" dirty="0"/>
              <a:t>simulazione per la risoluzione di situazioni di difficoltà che si verificano nell’arco di una giornata attraverso comunicazioni scritte sviluppare le capacità decisionali degli individui. </a:t>
            </a:r>
          </a:p>
          <a:p>
            <a:pPr marL="285750" indent="-285750" algn="just">
              <a:buFont typeface="Wingdings" pitchFamily="2" charset="2"/>
              <a:buChar char="v"/>
            </a:pPr>
            <a:endParaRPr lang="it-IT" dirty="0"/>
          </a:p>
          <a:p>
            <a:pPr marL="285750" indent="-285750" algn="just">
              <a:buFont typeface="Wingdings" pitchFamily="2" charset="2"/>
              <a:buChar char="v"/>
            </a:pPr>
            <a:r>
              <a:rPr lang="it-IT" b="1" dirty="0"/>
              <a:t>BUSINESS GAME: </a:t>
            </a:r>
            <a:r>
              <a:rPr lang="it-IT" dirty="0"/>
              <a:t>simulazione. Prevede la suddivisione dei partecipanti in gruppi-imprese che competono in particolari situazioni di mercato.</a:t>
            </a:r>
          </a:p>
          <a:p>
            <a:pPr marL="285750" indent="-285750" algn="just">
              <a:buFont typeface="Wingdings" pitchFamily="2" charset="2"/>
              <a:buChar char="v"/>
            </a:pPr>
            <a:endParaRPr lang="it-IT" dirty="0"/>
          </a:p>
          <a:p>
            <a:pPr marL="285750" indent="-285750" algn="just">
              <a:buFont typeface="Wingdings" pitchFamily="2" charset="2"/>
              <a:buChar char="v"/>
            </a:pPr>
            <a:r>
              <a:rPr lang="it-IT" b="1" dirty="0"/>
              <a:t>T-GROUP: </a:t>
            </a:r>
            <a:r>
              <a:rPr lang="it-IT" dirty="0"/>
              <a:t>analisi delle relazioni interpersonali in un gruppo stimolato migliorare capacità di autocontrollo e comunicazione. </a:t>
            </a:r>
          </a:p>
          <a:p>
            <a:pPr marL="285750" indent="-285750" algn="just">
              <a:buFont typeface="Wingdings" pitchFamily="2" charset="2"/>
              <a:buChar char="v"/>
            </a:pPr>
            <a:endParaRPr lang="it-IT" dirty="0"/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40F8F89E-1B3C-EC49-83A8-E0A2D2090E4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44976" y="6145619"/>
            <a:ext cx="1877492" cy="5353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25646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sellaDiTesto 5">
            <a:extLst>
              <a:ext uri="{FF2B5EF4-FFF2-40B4-BE49-F238E27FC236}">
                <a16:creationId xmlns:a16="http://schemas.microsoft.com/office/drawing/2014/main" id="{0C46063E-0589-A64F-9F69-97024DFCDA79}"/>
              </a:ext>
            </a:extLst>
          </p:cNvPr>
          <p:cNvSpPr txBox="1"/>
          <p:nvPr/>
        </p:nvSpPr>
        <p:spPr>
          <a:xfrm>
            <a:off x="768095" y="2498651"/>
            <a:ext cx="7290053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itchFamily="2" charset="2"/>
              <a:buChar char="v"/>
            </a:pPr>
            <a:r>
              <a:rPr lang="it-IT" b="1" dirty="0"/>
              <a:t>LEARNING COMMUNITY: </a:t>
            </a:r>
            <a:r>
              <a:rPr lang="it-IT" dirty="0"/>
              <a:t>più individui collaborano e si confrontano al fine di sviluppare, in piena autonomia, la propria capacità di apprendimento. </a:t>
            </a:r>
          </a:p>
          <a:p>
            <a:pPr marL="285750" indent="-285750" algn="just">
              <a:buFont typeface="Wingdings" pitchFamily="2" charset="2"/>
              <a:buChar char="v"/>
            </a:pPr>
            <a:endParaRPr lang="it-IT" dirty="0"/>
          </a:p>
          <a:p>
            <a:pPr marL="285750" indent="-285750" algn="just">
              <a:buFont typeface="Wingdings" pitchFamily="2" charset="2"/>
              <a:buChar char="v"/>
            </a:pPr>
            <a:r>
              <a:rPr lang="it-IT" b="1" dirty="0"/>
              <a:t>ACTION LEARNING: </a:t>
            </a:r>
            <a:r>
              <a:rPr lang="it-IT" dirty="0"/>
              <a:t>realizzazione di progetti nuovi che richiedono conoscenze e competenze formazione di personale di livello elevato. </a:t>
            </a:r>
          </a:p>
          <a:p>
            <a:pPr marL="285750" indent="-285750" algn="just">
              <a:buFont typeface="Wingdings" pitchFamily="2" charset="2"/>
              <a:buChar char="v"/>
            </a:pPr>
            <a:endParaRPr lang="it-IT" dirty="0"/>
          </a:p>
          <a:p>
            <a:pPr marL="285750" indent="-285750" algn="just">
              <a:buFont typeface="Wingdings" pitchFamily="2" charset="2"/>
              <a:buChar char="v"/>
            </a:pPr>
            <a:r>
              <a:rPr lang="it-IT" b="1" dirty="0"/>
              <a:t>LAVORO DI GRUPPO</a:t>
            </a:r>
            <a:r>
              <a:rPr lang="it-IT" dirty="0"/>
              <a:t>: sviluppo delle capacità di apprendimento attraverso imitazione e scambio di informazioni. </a:t>
            </a:r>
          </a:p>
          <a:p>
            <a:pPr marL="285750" indent="-285750" algn="just">
              <a:buFont typeface="Wingdings" pitchFamily="2" charset="2"/>
              <a:buChar char="v"/>
            </a:pPr>
            <a:endParaRPr lang="it-IT" dirty="0"/>
          </a:p>
          <a:p>
            <a:pPr marL="285750" indent="-285750" algn="just">
              <a:buFont typeface="Wingdings" pitchFamily="2" charset="2"/>
              <a:buChar char="v"/>
            </a:pPr>
            <a:r>
              <a:rPr lang="it-IT" b="1" dirty="0"/>
              <a:t>METODI RIFLESSIVI:</a:t>
            </a:r>
            <a:r>
              <a:rPr lang="it-IT" dirty="0"/>
              <a:t> mirano ad abbattere le barriere mentali difensive degli individui, favorendo una maggiore apertura verso conoscenze esterne all’organizzazione.</a:t>
            </a:r>
          </a:p>
          <a:p>
            <a:pPr marL="285750" indent="-285750" algn="just">
              <a:buFont typeface="Wingdings" pitchFamily="2" charset="2"/>
              <a:buChar char="v"/>
            </a:pPr>
            <a:endParaRPr lang="it-IT" dirty="0"/>
          </a:p>
        </p:txBody>
      </p:sp>
      <p:pic>
        <p:nvPicPr>
          <p:cNvPr id="16" name="Immagine 15">
            <a:extLst>
              <a:ext uri="{FF2B5EF4-FFF2-40B4-BE49-F238E27FC236}">
                <a16:creationId xmlns:a16="http://schemas.microsoft.com/office/drawing/2014/main" id="{DC80001B-A3D8-564E-98E4-BE8B490083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44976" y="6145619"/>
            <a:ext cx="1877492" cy="535378"/>
          </a:xfrm>
          <a:prstGeom prst="rect">
            <a:avLst/>
          </a:prstGeom>
        </p:spPr>
      </p:pic>
      <p:sp>
        <p:nvSpPr>
          <p:cNvPr id="17" name="Titolo 1">
            <a:extLst>
              <a:ext uri="{FF2B5EF4-FFF2-40B4-BE49-F238E27FC236}">
                <a16:creationId xmlns:a16="http://schemas.microsoft.com/office/drawing/2014/main" id="{38F728C8-0AA3-4C47-9F05-C984D371B5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it-IT" dirty="0"/>
              <a:t>Addestramento e formazione</a:t>
            </a:r>
            <a:br>
              <a:rPr lang="it-IT" dirty="0"/>
            </a:br>
            <a:r>
              <a:rPr lang="it-IT" sz="3200" dirty="0"/>
              <a:t>tecniche di formazione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8714679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DFF610A-D9E3-E246-A462-53F9C933E3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3668" y="340667"/>
            <a:ext cx="7290054" cy="1499616"/>
          </a:xfrm>
        </p:spPr>
        <p:txBody>
          <a:bodyPr/>
          <a:lstStyle/>
          <a:p>
            <a:r>
              <a:rPr lang="it-IT" dirty="0"/>
              <a:t>agenda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A6BAF18F-6271-794F-B1D4-669A2E8E3A2E}"/>
              </a:ext>
            </a:extLst>
          </p:cNvPr>
          <p:cNvSpPr txBox="1"/>
          <p:nvPr/>
        </p:nvSpPr>
        <p:spPr>
          <a:xfrm>
            <a:off x="693668" y="2146291"/>
            <a:ext cx="669596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chemeClr val="accent2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it-IT" dirty="0"/>
              <a:t>Le attività di gestione delle risorse umane</a:t>
            </a:r>
          </a:p>
          <a:p>
            <a:pPr marL="285750" indent="-285750">
              <a:buClr>
                <a:schemeClr val="accent2">
                  <a:lumMod val="75000"/>
                </a:schemeClr>
              </a:buClr>
              <a:buFont typeface="Arial" panose="020B0604020202020204" pitchFamily="34" charset="0"/>
              <a:buChar char="•"/>
            </a:pPr>
            <a:endParaRPr lang="it-IT" dirty="0"/>
          </a:p>
          <a:p>
            <a:pPr marL="285750" indent="-285750">
              <a:buClr>
                <a:schemeClr val="accent2">
                  <a:lumMod val="75000"/>
                </a:schemeClr>
              </a:buClr>
              <a:buFont typeface="Arial" panose="020B0604020202020204" pitchFamily="34" charset="0"/>
              <a:buChar char="•"/>
            </a:pPr>
            <a:endParaRPr lang="it-IT" dirty="0"/>
          </a:p>
          <a:p>
            <a:pPr marL="285750" indent="-285750">
              <a:buClr>
                <a:schemeClr val="accent2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it-IT" dirty="0"/>
              <a:t>Capitale sociale organizzativo</a:t>
            </a:r>
          </a:p>
          <a:p>
            <a:pPr marL="285750" indent="-285750">
              <a:buClr>
                <a:schemeClr val="accent2">
                  <a:lumMod val="75000"/>
                </a:schemeClr>
              </a:buClr>
              <a:buFont typeface="Arial" panose="020B0604020202020204" pitchFamily="34" charset="0"/>
              <a:buChar char="•"/>
            </a:pPr>
            <a:endParaRPr lang="it-IT" dirty="0"/>
          </a:p>
          <a:p>
            <a:pPr marL="285750" indent="-285750">
              <a:buClr>
                <a:schemeClr val="accent2">
                  <a:lumMod val="75000"/>
                </a:schemeClr>
              </a:buClr>
              <a:buFont typeface="Arial" panose="020B0604020202020204" pitchFamily="34" charset="0"/>
              <a:buChar char="•"/>
            </a:pPr>
            <a:endParaRPr lang="it-IT" dirty="0"/>
          </a:p>
          <a:p>
            <a:pPr marL="285750" indent="-285750">
              <a:buClr>
                <a:schemeClr val="accent2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it-IT" dirty="0"/>
              <a:t>Varietà ed autonomia delle mansioni</a:t>
            </a:r>
          </a:p>
          <a:p>
            <a:pPr marL="285750" indent="-285750">
              <a:buClr>
                <a:schemeClr val="accent2">
                  <a:lumMod val="75000"/>
                </a:schemeClr>
              </a:buClr>
              <a:buFont typeface="Arial" panose="020B0604020202020204" pitchFamily="34" charset="0"/>
              <a:buChar char="•"/>
            </a:pPr>
            <a:endParaRPr lang="it-IT" dirty="0"/>
          </a:p>
          <a:p>
            <a:pPr marL="285750" indent="-285750">
              <a:buClr>
                <a:schemeClr val="accent2">
                  <a:lumMod val="75000"/>
                </a:schemeClr>
              </a:buClr>
              <a:buFont typeface="Arial" panose="020B0604020202020204" pitchFamily="34" charset="0"/>
              <a:buChar char="•"/>
            </a:pPr>
            <a:endParaRPr lang="it-IT" dirty="0"/>
          </a:p>
          <a:p>
            <a:pPr marL="285750" indent="-285750">
              <a:buClr>
                <a:schemeClr val="accent2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it-IT" dirty="0"/>
              <a:t>Il reclutamento e la selezione</a:t>
            </a:r>
          </a:p>
          <a:p>
            <a:pPr>
              <a:buClr>
                <a:schemeClr val="accent2">
                  <a:lumMod val="75000"/>
                </a:schemeClr>
              </a:buClr>
            </a:pPr>
            <a:endParaRPr lang="it-IT" dirty="0"/>
          </a:p>
          <a:p>
            <a:pPr marL="285750" indent="-285750">
              <a:buClr>
                <a:schemeClr val="accent2">
                  <a:lumMod val="75000"/>
                </a:schemeClr>
              </a:buClr>
              <a:buFont typeface="Arial" panose="020B0604020202020204" pitchFamily="34" charset="0"/>
              <a:buChar char="•"/>
            </a:pPr>
            <a:endParaRPr lang="it-IT" dirty="0"/>
          </a:p>
          <a:p>
            <a:pPr marL="285750" indent="-285750">
              <a:buClr>
                <a:schemeClr val="accent2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it-IT" dirty="0"/>
              <a:t>L’addestramento e la formazione</a:t>
            </a:r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84F21C75-2D51-9E49-892E-58AEA20689C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44976" y="6145619"/>
            <a:ext cx="1877492" cy="5353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37657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/>
              <a:t>Attività di gestione delle risorse umane</a:t>
            </a:r>
          </a:p>
        </p:txBody>
      </p:sp>
      <p:pic>
        <p:nvPicPr>
          <p:cNvPr id="7" name="Immagine 6">
            <a:extLst>
              <a:ext uri="{FF2B5EF4-FFF2-40B4-BE49-F238E27FC236}">
                <a16:creationId xmlns:a16="http://schemas.microsoft.com/office/drawing/2014/main" id="{F0D71E52-1801-2B45-8729-5DC609A2D3E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44976" y="6156252"/>
            <a:ext cx="1877492" cy="535378"/>
          </a:xfrm>
          <a:prstGeom prst="rect">
            <a:avLst/>
          </a:prstGeom>
        </p:spPr>
      </p:pic>
      <p:pic>
        <p:nvPicPr>
          <p:cNvPr id="8" name="Immagine 7">
            <a:extLst>
              <a:ext uri="{FF2B5EF4-FFF2-40B4-BE49-F238E27FC236}">
                <a16:creationId xmlns:a16="http://schemas.microsoft.com/office/drawing/2014/main" id="{DA37CE28-D3CD-2E41-8A6C-34E7F57FD8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44976" y="6156252"/>
            <a:ext cx="1877492" cy="535378"/>
          </a:xfrm>
          <a:prstGeom prst="rect">
            <a:avLst/>
          </a:prstGeom>
        </p:spPr>
      </p:pic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988F0846-DB50-434D-A2B3-1BDD3C6EF6F5}"/>
              </a:ext>
            </a:extLst>
          </p:cNvPr>
          <p:cNvSpPr txBox="1"/>
          <p:nvPr/>
        </p:nvSpPr>
        <p:spPr>
          <a:xfrm>
            <a:off x="609218" y="2084832"/>
            <a:ext cx="7607809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b="1" dirty="0">
                <a:solidFill>
                  <a:srgbClr val="7030A0"/>
                </a:solidFill>
              </a:rPr>
              <a:t>GESTIONE RISORSE UMANE </a:t>
            </a:r>
            <a:r>
              <a:rPr lang="it-IT" dirty="0"/>
              <a:t>:insieme delle pratiche di </a:t>
            </a:r>
            <a:r>
              <a:rPr lang="it-IT" i="1" dirty="0"/>
              <a:t>reclutamento</a:t>
            </a:r>
            <a:r>
              <a:rPr lang="it-IT" dirty="0"/>
              <a:t>, </a:t>
            </a:r>
            <a:r>
              <a:rPr lang="it-IT" i="1" dirty="0"/>
              <a:t>selezione</a:t>
            </a:r>
            <a:r>
              <a:rPr lang="it-IT" dirty="0"/>
              <a:t>, </a:t>
            </a:r>
            <a:r>
              <a:rPr lang="it-IT" i="1" dirty="0"/>
              <a:t>addestramento</a:t>
            </a:r>
            <a:r>
              <a:rPr lang="it-IT" dirty="0"/>
              <a:t> e </a:t>
            </a:r>
            <a:r>
              <a:rPr lang="it-IT" i="1" dirty="0"/>
              <a:t>formazione</a:t>
            </a:r>
            <a:r>
              <a:rPr lang="it-IT" dirty="0"/>
              <a:t> del personale impiegato all’interno dell’organizzazione </a:t>
            </a:r>
          </a:p>
          <a:p>
            <a:endParaRPr lang="it-IT" dirty="0"/>
          </a:p>
          <a:p>
            <a:endParaRPr lang="it-IT" dirty="0"/>
          </a:p>
          <a:p>
            <a:r>
              <a:rPr lang="it-IT" dirty="0"/>
              <a:t>Difficoltà nella determinazione dei costi da imputare all’attività.</a:t>
            </a:r>
          </a:p>
          <a:p>
            <a:r>
              <a:rPr lang="it-IT" dirty="0"/>
              <a:t>In generale: </a:t>
            </a:r>
          </a:p>
          <a:p>
            <a:r>
              <a:rPr lang="it-IT" dirty="0"/>
              <a:t>- Costi di reclutamento del personale </a:t>
            </a:r>
          </a:p>
          <a:p>
            <a:r>
              <a:rPr lang="it-IT" dirty="0"/>
              <a:t>- Costi di selezione di coloro che verranno effettivamente assunti </a:t>
            </a:r>
          </a:p>
          <a:p>
            <a:r>
              <a:rPr lang="it-IT" dirty="0"/>
              <a:t>- Costi di formazione delle figure manageriali e del personale tecnico e di addestramento degli operai.</a:t>
            </a:r>
          </a:p>
          <a:p>
            <a:endParaRPr lang="it-IT" dirty="0"/>
          </a:p>
          <a:p>
            <a:br>
              <a:rPr lang="it-IT" dirty="0"/>
            </a:br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8709077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69042" y="358211"/>
            <a:ext cx="7290054" cy="1499616"/>
          </a:xfrm>
        </p:spPr>
        <p:txBody>
          <a:bodyPr>
            <a:normAutofit/>
          </a:bodyPr>
          <a:lstStyle/>
          <a:p>
            <a:r>
              <a:rPr lang="it-IT" dirty="0"/>
              <a:t>Capitale sociale organizzativo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184903" y="1890218"/>
            <a:ext cx="6452635" cy="4523090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it-IT" dirty="0"/>
              <a:t>Surplus di conoscenze che deriva dall’interazione sociale tra i membri di un’organizzazione e che si manifesta nella capacità di perseguire obiettivi comuni</a:t>
            </a:r>
          </a:p>
          <a:p>
            <a:endParaRPr lang="it-IT" dirty="0"/>
          </a:p>
          <a:p>
            <a:pPr marL="0" indent="0" algn="ctr">
              <a:buNone/>
            </a:pPr>
            <a:r>
              <a:rPr lang="it-IT" dirty="0"/>
              <a:t>Interdipendenza tra Gestione Risorse Umane e capacità strategica dell’impresa</a:t>
            </a:r>
          </a:p>
          <a:p>
            <a:pPr marL="0" indent="0" algn="ctr">
              <a:buNone/>
            </a:pPr>
            <a:endParaRPr lang="it-IT" dirty="0"/>
          </a:p>
          <a:p>
            <a:pPr marL="0" indent="0" algn="ctr">
              <a:buNone/>
            </a:pPr>
            <a:r>
              <a:rPr lang="it-IT" dirty="0"/>
              <a:t>Condivisione degli obiettivi</a:t>
            </a:r>
          </a:p>
          <a:p>
            <a:pPr marL="0" indent="0" algn="ctr">
              <a:buNone/>
            </a:pPr>
            <a:endParaRPr lang="it-IT" dirty="0"/>
          </a:p>
          <a:p>
            <a:pPr marL="0" indent="0" algn="ctr">
              <a:buNone/>
            </a:pPr>
            <a:endParaRPr lang="it-IT" dirty="0"/>
          </a:p>
          <a:p>
            <a:pPr marL="0" indent="0" algn="ctr">
              <a:buNone/>
            </a:pPr>
            <a:r>
              <a:rPr lang="it-IT" dirty="0"/>
              <a:t>MOTIVAZIONE</a:t>
            </a:r>
          </a:p>
          <a:p>
            <a:pPr marL="0" indent="0" algn="ctr">
              <a:buNone/>
            </a:pPr>
            <a:endParaRPr lang="it-IT" dirty="0"/>
          </a:p>
          <a:p>
            <a:pPr marL="0" indent="0" algn="ctr">
              <a:buNone/>
            </a:pPr>
            <a:r>
              <a:rPr lang="it-IT" dirty="0"/>
              <a:t>Benefit ed incentivi </a:t>
            </a:r>
          </a:p>
        </p:txBody>
      </p:sp>
      <p:sp>
        <p:nvSpPr>
          <p:cNvPr id="4" name="Freccia giù 3"/>
          <p:cNvSpPr/>
          <p:nvPr/>
        </p:nvSpPr>
        <p:spPr>
          <a:xfrm>
            <a:off x="4001222" y="2428453"/>
            <a:ext cx="796152" cy="496627"/>
          </a:xfrm>
          <a:prstGeom prst="downArrow">
            <a:avLst/>
          </a:prstGeom>
          <a:noFill/>
          <a:ln w="2222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Freccia giù 4"/>
          <p:cNvSpPr/>
          <p:nvPr/>
        </p:nvSpPr>
        <p:spPr>
          <a:xfrm>
            <a:off x="3482590" y="4383155"/>
            <a:ext cx="1857260" cy="572078"/>
          </a:xfrm>
          <a:prstGeom prst="downArrow">
            <a:avLst/>
          </a:prstGeom>
          <a:noFill/>
          <a:ln w="19050">
            <a:solidFill>
              <a:srgbClr val="FFC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7" name="Immagine 6">
            <a:extLst>
              <a:ext uri="{FF2B5EF4-FFF2-40B4-BE49-F238E27FC236}">
                <a16:creationId xmlns:a16="http://schemas.microsoft.com/office/drawing/2014/main" id="{31B0EE8E-B8AB-E441-9FC6-C732174D9E6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44976" y="6145619"/>
            <a:ext cx="1877492" cy="535378"/>
          </a:xfrm>
          <a:prstGeom prst="rect">
            <a:avLst/>
          </a:prstGeom>
        </p:spPr>
      </p:pic>
      <p:sp>
        <p:nvSpPr>
          <p:cNvPr id="10" name="Freccia giù 9">
            <a:extLst>
              <a:ext uri="{FF2B5EF4-FFF2-40B4-BE49-F238E27FC236}">
                <a16:creationId xmlns:a16="http://schemas.microsoft.com/office/drawing/2014/main" id="{F0ED46E3-659A-3E4A-AFB4-94FC27EEDC23}"/>
              </a:ext>
            </a:extLst>
          </p:cNvPr>
          <p:cNvSpPr/>
          <p:nvPr/>
        </p:nvSpPr>
        <p:spPr>
          <a:xfrm>
            <a:off x="4013145" y="3480825"/>
            <a:ext cx="796152" cy="496627"/>
          </a:xfrm>
          <a:prstGeom prst="downArrow">
            <a:avLst/>
          </a:prstGeom>
          <a:noFill/>
          <a:ln w="2222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" name="Freccia giù 10">
            <a:extLst>
              <a:ext uri="{FF2B5EF4-FFF2-40B4-BE49-F238E27FC236}">
                <a16:creationId xmlns:a16="http://schemas.microsoft.com/office/drawing/2014/main" id="{68C2CD52-2DB5-5342-B705-76F733584C0E}"/>
              </a:ext>
            </a:extLst>
          </p:cNvPr>
          <p:cNvSpPr/>
          <p:nvPr/>
        </p:nvSpPr>
        <p:spPr>
          <a:xfrm>
            <a:off x="4013145" y="5435527"/>
            <a:ext cx="796152" cy="496627"/>
          </a:xfrm>
          <a:prstGeom prst="downArrow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674143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93668" y="1053049"/>
            <a:ext cx="7290054" cy="1499616"/>
          </a:xfrm>
        </p:spPr>
        <p:txBody>
          <a:bodyPr>
            <a:normAutofit fontScale="90000"/>
          </a:bodyPr>
          <a:lstStyle/>
          <a:p>
            <a:r>
              <a:rPr lang="it-IT" sz="4900" dirty="0"/>
              <a:t>L’organizzazione</a:t>
            </a:r>
            <a:br>
              <a:rPr lang="it-IT" dirty="0"/>
            </a:br>
            <a:r>
              <a:rPr lang="it-IT" sz="3600" dirty="0" err="1"/>
              <a:t>VARIETà</a:t>
            </a:r>
            <a:r>
              <a:rPr lang="it-IT" sz="3600" dirty="0"/>
              <a:t> ed AUTONOMIA delle mansioni</a:t>
            </a:r>
            <a:br>
              <a:rPr lang="it-IT" b="1" dirty="0"/>
            </a:br>
            <a:br>
              <a:rPr lang="it-IT" b="1" dirty="0"/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48861" y="2084832"/>
            <a:ext cx="7846278" cy="4525963"/>
          </a:xfrm>
        </p:spPr>
        <p:txBody>
          <a:bodyPr>
            <a:normAutofit/>
          </a:bodyPr>
          <a:lstStyle/>
          <a:p>
            <a:endParaRPr lang="it-IT" dirty="0"/>
          </a:p>
          <a:p>
            <a:pPr marL="0" indent="0" algn="just">
              <a:buNone/>
            </a:pPr>
            <a:r>
              <a:rPr lang="it-IT" dirty="0"/>
              <a:t>Data la sofisticazione della domanda e dell’offerta di servizi aggiuntivi, le imprese tendono ad adottare tecniche che accrescono la varietà delle mansioni:</a:t>
            </a:r>
          </a:p>
          <a:p>
            <a:pPr algn="just">
              <a:buFont typeface="Wingdings" pitchFamily="2" charset="2"/>
              <a:buChar char="q"/>
            </a:pPr>
            <a:r>
              <a:rPr lang="it-IT" i="1" dirty="0">
                <a:solidFill>
                  <a:srgbClr val="7030A0"/>
                </a:solidFill>
              </a:rPr>
              <a:t>Job </a:t>
            </a:r>
            <a:r>
              <a:rPr lang="it-IT" i="1" dirty="0" err="1">
                <a:solidFill>
                  <a:srgbClr val="7030A0"/>
                </a:solidFill>
              </a:rPr>
              <a:t>enlargement</a:t>
            </a:r>
            <a:endParaRPr lang="it-IT" i="1" dirty="0">
              <a:solidFill>
                <a:srgbClr val="7030A0"/>
              </a:solidFill>
            </a:endParaRPr>
          </a:p>
          <a:p>
            <a:pPr algn="just">
              <a:buFont typeface="Wingdings" pitchFamily="2" charset="2"/>
              <a:buChar char="q"/>
            </a:pPr>
            <a:r>
              <a:rPr lang="it-IT" i="1" dirty="0">
                <a:solidFill>
                  <a:srgbClr val="7030A0"/>
                </a:solidFill>
              </a:rPr>
              <a:t>Job </a:t>
            </a:r>
            <a:r>
              <a:rPr lang="it-IT" i="1" dirty="0" err="1">
                <a:solidFill>
                  <a:srgbClr val="7030A0"/>
                </a:solidFill>
              </a:rPr>
              <a:t>rotation</a:t>
            </a:r>
            <a:endParaRPr lang="it-IT" i="1" dirty="0">
              <a:solidFill>
                <a:srgbClr val="7030A0"/>
              </a:solidFill>
            </a:endParaRPr>
          </a:p>
          <a:p>
            <a:pPr algn="just">
              <a:buFont typeface="Wingdings" pitchFamily="2" charset="2"/>
              <a:buChar char="q"/>
            </a:pPr>
            <a:r>
              <a:rPr lang="it-IT" i="1" dirty="0">
                <a:solidFill>
                  <a:srgbClr val="7030A0"/>
                </a:solidFill>
              </a:rPr>
              <a:t>Job </a:t>
            </a:r>
            <a:r>
              <a:rPr lang="it-IT" i="1" dirty="0" err="1">
                <a:solidFill>
                  <a:srgbClr val="7030A0"/>
                </a:solidFill>
              </a:rPr>
              <a:t>enrichment</a:t>
            </a:r>
            <a:endParaRPr lang="it-IT" i="1" dirty="0">
              <a:solidFill>
                <a:srgbClr val="7030A0"/>
              </a:solidFill>
            </a:endParaRPr>
          </a:p>
          <a:p>
            <a:pPr algn="just">
              <a:buFont typeface="Wingdings" pitchFamily="2" charset="2"/>
              <a:buChar char="q"/>
            </a:pPr>
            <a:r>
              <a:rPr lang="it-IT" i="1" dirty="0">
                <a:solidFill>
                  <a:srgbClr val="7030A0"/>
                </a:solidFill>
              </a:rPr>
              <a:t>Lavori di gruppo</a:t>
            </a:r>
          </a:p>
          <a:p>
            <a:pPr marL="0" indent="0">
              <a:buNone/>
            </a:pPr>
            <a:endParaRPr lang="it-IT" dirty="0"/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C1065F9F-3BA7-E747-A5AF-37F970FB6DA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44976" y="6145619"/>
            <a:ext cx="1877492" cy="5353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74987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93668" y="278520"/>
            <a:ext cx="7290054" cy="1499616"/>
          </a:xfrm>
        </p:spPr>
        <p:txBody>
          <a:bodyPr/>
          <a:lstStyle/>
          <a:p>
            <a:pPr algn="l"/>
            <a:r>
              <a:rPr lang="it-IT" i="1" dirty="0" err="1"/>
              <a:t>Employee</a:t>
            </a:r>
            <a:r>
              <a:rPr lang="it-IT" i="1" dirty="0"/>
              <a:t> </a:t>
            </a:r>
            <a:r>
              <a:rPr lang="it-IT" i="1" dirty="0" err="1"/>
              <a:t>wellbeing</a:t>
            </a:r>
            <a:endParaRPr lang="it-IT" i="1" dirty="0"/>
          </a:p>
        </p:txBody>
      </p:sp>
      <p:pic>
        <p:nvPicPr>
          <p:cNvPr id="3" name="Immagine 2" descr="Schermata 2018-11-08 alle 20.57.56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0243" y="1904460"/>
            <a:ext cx="7880162" cy="3988510"/>
          </a:xfrm>
          <a:prstGeom prst="rect">
            <a:avLst/>
          </a:prstGeom>
        </p:spPr>
      </p:pic>
      <p:pic>
        <p:nvPicPr>
          <p:cNvPr id="5" name="Immagine 4">
            <a:extLst>
              <a:ext uri="{FF2B5EF4-FFF2-40B4-BE49-F238E27FC236}">
                <a16:creationId xmlns:a16="http://schemas.microsoft.com/office/drawing/2014/main" id="{EED4967D-EBF0-CC4D-B9AC-1A19EAADA10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44976" y="6145619"/>
            <a:ext cx="1877492" cy="5353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96924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93668" y="278520"/>
            <a:ext cx="7290054" cy="1499616"/>
          </a:xfrm>
        </p:spPr>
        <p:txBody>
          <a:bodyPr/>
          <a:lstStyle/>
          <a:p>
            <a:pPr algn="l"/>
            <a:r>
              <a:rPr lang="it-IT" i="1" dirty="0" err="1"/>
              <a:t>Employee</a:t>
            </a:r>
            <a:r>
              <a:rPr lang="it-IT" i="1" dirty="0"/>
              <a:t> </a:t>
            </a:r>
            <a:r>
              <a:rPr lang="it-IT" i="1" dirty="0" err="1"/>
              <a:t>wellbeing</a:t>
            </a:r>
            <a:endParaRPr lang="it-IT" i="1" dirty="0"/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EED4967D-EBF0-CC4D-B9AC-1A19EAADA10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44976" y="6145619"/>
            <a:ext cx="1877492" cy="535378"/>
          </a:xfrm>
          <a:prstGeom prst="rect">
            <a:avLst/>
          </a:prstGeom>
        </p:spPr>
      </p:pic>
      <p:pic>
        <p:nvPicPr>
          <p:cNvPr id="4" name="Immagine 3">
            <a:extLst>
              <a:ext uri="{FF2B5EF4-FFF2-40B4-BE49-F238E27FC236}">
                <a16:creationId xmlns:a16="http://schemas.microsoft.com/office/drawing/2014/main" id="{F7FCA4F3-C29B-426C-8033-87AA61B8DBF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5605" y="1299640"/>
            <a:ext cx="7067550" cy="5324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45691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93668" y="473018"/>
            <a:ext cx="7290054" cy="1499616"/>
          </a:xfrm>
        </p:spPr>
        <p:txBody>
          <a:bodyPr>
            <a:normAutofit/>
          </a:bodyPr>
          <a:lstStyle/>
          <a:p>
            <a:pPr algn="l"/>
            <a:r>
              <a:rPr lang="it-IT" dirty="0"/>
              <a:t>Reclutamento e selezione</a:t>
            </a:r>
            <a:br>
              <a:rPr lang="it-IT" dirty="0"/>
            </a:br>
            <a:r>
              <a:rPr lang="it-IT" sz="3200" dirty="0"/>
              <a:t>RECLUTAMENTO</a:t>
            </a:r>
            <a:endParaRPr lang="it-IT" dirty="0"/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CFC84BFF-A426-884B-8DED-3A6A194F020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44976" y="6145619"/>
            <a:ext cx="1877492" cy="535378"/>
          </a:xfrm>
          <a:prstGeom prst="rect">
            <a:avLst/>
          </a:prstGeom>
        </p:spPr>
      </p:pic>
      <p:sp>
        <p:nvSpPr>
          <p:cNvPr id="9" name="Rettangolo con angoli arrotondati 8">
            <a:extLst>
              <a:ext uri="{FF2B5EF4-FFF2-40B4-BE49-F238E27FC236}">
                <a16:creationId xmlns:a16="http://schemas.microsoft.com/office/drawing/2014/main" id="{89DB1DD0-0199-D647-809D-6857FEFBEE2A}"/>
              </a:ext>
            </a:extLst>
          </p:cNvPr>
          <p:cNvSpPr/>
          <p:nvPr/>
        </p:nvSpPr>
        <p:spPr>
          <a:xfrm>
            <a:off x="3611990" y="1956308"/>
            <a:ext cx="3432986" cy="1323789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800" b="1" dirty="0"/>
              <a:t>Interno: </a:t>
            </a:r>
          </a:p>
          <a:p>
            <a:pPr algn="ctr"/>
            <a:r>
              <a:rPr lang="it-IT" dirty="0"/>
              <a:t>JOB POSTING</a:t>
            </a:r>
          </a:p>
        </p:txBody>
      </p:sp>
      <p:sp>
        <p:nvSpPr>
          <p:cNvPr id="10" name="Rettangolo con angoli arrotondati 9">
            <a:extLst>
              <a:ext uri="{FF2B5EF4-FFF2-40B4-BE49-F238E27FC236}">
                <a16:creationId xmlns:a16="http://schemas.microsoft.com/office/drawing/2014/main" id="{619255D6-0770-3F4C-B317-AC98B5405D5C}"/>
              </a:ext>
            </a:extLst>
          </p:cNvPr>
          <p:cNvSpPr/>
          <p:nvPr/>
        </p:nvSpPr>
        <p:spPr>
          <a:xfrm>
            <a:off x="3611990" y="3421331"/>
            <a:ext cx="3432986" cy="3096002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800" b="1" dirty="0"/>
              <a:t>Esterno</a:t>
            </a:r>
            <a:r>
              <a:rPr lang="it-IT" sz="2800" dirty="0"/>
              <a:t>: </a:t>
            </a:r>
          </a:p>
          <a:p>
            <a:pPr algn="ctr"/>
            <a:r>
              <a:rPr lang="it-IT" i="1" dirty="0"/>
              <a:t>e-</a:t>
            </a:r>
            <a:r>
              <a:rPr lang="it-IT" i="1" dirty="0" err="1"/>
              <a:t>recruiting</a:t>
            </a:r>
            <a:r>
              <a:rPr lang="it-IT" dirty="0"/>
              <a:t>, ricerca presso le scuole, università, agenzie del lavoro, associazioni professionali, sindacati</a:t>
            </a:r>
          </a:p>
          <a:p>
            <a:pPr algn="ctr"/>
            <a:r>
              <a:rPr lang="it-IT" dirty="0"/>
              <a:t>(la scelta può essere vincolata da fattori esogeni –normativa o relazioni sindacali che limitano la discrezionalità)</a:t>
            </a:r>
          </a:p>
          <a:p>
            <a:pPr algn="ctr"/>
            <a:endParaRPr lang="it-IT" i="1" dirty="0"/>
          </a:p>
        </p:txBody>
      </p:sp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12E4681C-3E32-F64D-8ADC-67FD8E0B2981}"/>
              </a:ext>
            </a:extLst>
          </p:cNvPr>
          <p:cNvSpPr txBox="1"/>
          <p:nvPr/>
        </p:nvSpPr>
        <p:spPr>
          <a:xfrm>
            <a:off x="593145" y="2877361"/>
            <a:ext cx="24257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/>
              <a:t>TECNICHE DI RECLUTAMENTO</a:t>
            </a:r>
          </a:p>
          <a:p>
            <a:pPr algn="ctr"/>
            <a:endParaRPr lang="it-IT" dirty="0"/>
          </a:p>
        </p:txBody>
      </p:sp>
      <p:cxnSp>
        <p:nvCxnSpPr>
          <p:cNvPr id="15" name="Connettore 2 14">
            <a:extLst>
              <a:ext uri="{FF2B5EF4-FFF2-40B4-BE49-F238E27FC236}">
                <a16:creationId xmlns:a16="http://schemas.microsoft.com/office/drawing/2014/main" id="{F9A910C2-10E5-054B-9C1B-A17E433F9C74}"/>
              </a:ext>
            </a:extLst>
          </p:cNvPr>
          <p:cNvCxnSpPr>
            <a:cxnSpLocks/>
          </p:cNvCxnSpPr>
          <p:nvPr/>
        </p:nvCxnSpPr>
        <p:spPr>
          <a:xfrm flipV="1">
            <a:off x="2708079" y="2696671"/>
            <a:ext cx="686521" cy="385391"/>
          </a:xfrm>
          <a:prstGeom prst="straightConnector1">
            <a:avLst/>
          </a:prstGeom>
          <a:ln w="34925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ttore 2 18">
            <a:extLst>
              <a:ext uri="{FF2B5EF4-FFF2-40B4-BE49-F238E27FC236}">
                <a16:creationId xmlns:a16="http://schemas.microsoft.com/office/drawing/2014/main" id="{D0CDF7AF-748A-7C4E-87C9-A90F3CA00E60}"/>
              </a:ext>
            </a:extLst>
          </p:cNvPr>
          <p:cNvCxnSpPr>
            <a:cxnSpLocks/>
          </p:cNvCxnSpPr>
          <p:nvPr/>
        </p:nvCxnSpPr>
        <p:spPr>
          <a:xfrm>
            <a:off x="2697796" y="3187200"/>
            <a:ext cx="611805" cy="475138"/>
          </a:xfrm>
          <a:prstGeom prst="straightConnector1">
            <a:avLst/>
          </a:prstGeom>
          <a:ln w="34925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45929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68096" y="521421"/>
            <a:ext cx="7290054" cy="1499616"/>
          </a:xfrm>
        </p:spPr>
        <p:txBody>
          <a:bodyPr>
            <a:normAutofit/>
          </a:bodyPr>
          <a:lstStyle/>
          <a:p>
            <a:pPr algn="l"/>
            <a:r>
              <a:rPr lang="it-IT" dirty="0"/>
              <a:t>Reclutamento e selezione</a:t>
            </a:r>
            <a:br>
              <a:rPr lang="it-IT" dirty="0"/>
            </a:br>
            <a:r>
              <a:rPr lang="it-IT" sz="3200" dirty="0"/>
              <a:t>SELEZIONE</a:t>
            </a:r>
            <a:endParaRPr lang="it-IT" dirty="0"/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A483C33D-2508-8247-AF5D-0E791C3F26B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34446" y="6171131"/>
            <a:ext cx="1788021" cy="509865"/>
          </a:xfrm>
          <a:prstGeom prst="rect">
            <a:avLst/>
          </a:prstGeom>
        </p:spPr>
      </p:pic>
      <p:sp>
        <p:nvSpPr>
          <p:cNvPr id="10" name="Rettangolo 9">
            <a:extLst>
              <a:ext uri="{FF2B5EF4-FFF2-40B4-BE49-F238E27FC236}">
                <a16:creationId xmlns:a16="http://schemas.microsoft.com/office/drawing/2014/main" id="{6EB037FD-CD92-1442-9BED-EC2E6DD6326B}"/>
              </a:ext>
            </a:extLst>
          </p:cNvPr>
          <p:cNvSpPr/>
          <p:nvPr/>
        </p:nvSpPr>
        <p:spPr>
          <a:xfrm>
            <a:off x="4672026" y="2021037"/>
            <a:ext cx="3568205" cy="2966484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u="sng" dirty="0"/>
              <a:t>COSTI DELLA SELEZIONE:</a:t>
            </a:r>
          </a:p>
          <a:p>
            <a:pPr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it-IT" dirty="0"/>
              <a:t>di raccolta e diffusione delle informazioni sul mercato del lavoro, </a:t>
            </a:r>
          </a:p>
          <a:p>
            <a:pPr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it-IT" dirty="0"/>
              <a:t>di selezione, </a:t>
            </a:r>
          </a:p>
          <a:p>
            <a:pPr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it-IT" dirty="0"/>
              <a:t>costi in entrata e in uscita collegati alla retribuzione, </a:t>
            </a:r>
          </a:p>
          <a:p>
            <a:pPr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it-IT" dirty="0"/>
              <a:t>costi di conflittualità che possono insorgere con l’intervento dei sindacati ad esempio</a:t>
            </a:r>
            <a:r>
              <a:rPr lang="it-IT" i="1" dirty="0"/>
              <a:t>.</a:t>
            </a:r>
          </a:p>
        </p:txBody>
      </p:sp>
      <p:cxnSp>
        <p:nvCxnSpPr>
          <p:cNvPr id="13" name="Connettore 2 12">
            <a:extLst>
              <a:ext uri="{FF2B5EF4-FFF2-40B4-BE49-F238E27FC236}">
                <a16:creationId xmlns:a16="http://schemas.microsoft.com/office/drawing/2014/main" id="{DF6D0C45-201F-154E-89AA-80B729D6EEBE}"/>
              </a:ext>
            </a:extLst>
          </p:cNvPr>
          <p:cNvCxnSpPr>
            <a:cxnSpLocks/>
          </p:cNvCxnSpPr>
          <p:nvPr/>
        </p:nvCxnSpPr>
        <p:spPr>
          <a:xfrm>
            <a:off x="6411433" y="4987521"/>
            <a:ext cx="0" cy="413819"/>
          </a:xfrm>
          <a:prstGeom prst="straightConnector1">
            <a:avLst/>
          </a:prstGeom>
          <a:ln w="41275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8" name="Gruppo 17">
            <a:extLst>
              <a:ext uri="{FF2B5EF4-FFF2-40B4-BE49-F238E27FC236}">
                <a16:creationId xmlns:a16="http://schemas.microsoft.com/office/drawing/2014/main" id="{EA9A72AB-26EC-8645-91B5-03C45F997395}"/>
              </a:ext>
            </a:extLst>
          </p:cNvPr>
          <p:cNvGrpSpPr/>
          <p:nvPr/>
        </p:nvGrpSpPr>
        <p:grpSpPr>
          <a:xfrm>
            <a:off x="518386" y="2021037"/>
            <a:ext cx="7851058" cy="4703884"/>
            <a:chOff x="518386" y="2021037"/>
            <a:chExt cx="7851058" cy="4703884"/>
          </a:xfrm>
        </p:grpSpPr>
        <p:grpSp>
          <p:nvGrpSpPr>
            <p:cNvPr id="17" name="Gruppo 16">
              <a:extLst>
                <a:ext uri="{FF2B5EF4-FFF2-40B4-BE49-F238E27FC236}">
                  <a16:creationId xmlns:a16="http://schemas.microsoft.com/office/drawing/2014/main" id="{B7786C52-EDA4-0540-AA4E-F40CA52910D4}"/>
                </a:ext>
              </a:extLst>
            </p:cNvPr>
            <p:cNvGrpSpPr/>
            <p:nvPr/>
          </p:nvGrpSpPr>
          <p:grpSpPr>
            <a:xfrm>
              <a:off x="858086" y="2021037"/>
              <a:ext cx="3568205" cy="2966484"/>
              <a:chOff x="858086" y="2021037"/>
              <a:chExt cx="3568205" cy="2966484"/>
            </a:xfrm>
          </p:grpSpPr>
          <p:sp>
            <p:nvSpPr>
              <p:cNvPr id="7" name="Rettangolo 6">
                <a:extLst>
                  <a:ext uri="{FF2B5EF4-FFF2-40B4-BE49-F238E27FC236}">
                    <a16:creationId xmlns:a16="http://schemas.microsoft.com/office/drawing/2014/main" id="{3CB71EF0-FBC8-C548-8FB3-DE2C702F99E1}"/>
                  </a:ext>
                </a:extLst>
              </p:cNvPr>
              <p:cNvSpPr/>
              <p:nvPr/>
            </p:nvSpPr>
            <p:spPr>
              <a:xfrm>
                <a:off x="858086" y="2021037"/>
                <a:ext cx="3568205" cy="2966484"/>
              </a:xfrm>
              <a:prstGeom prst="rect">
                <a:avLst/>
              </a:prstGeom>
              <a:solidFill>
                <a:schemeClr val="accent4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it-IT" dirty="0"/>
                  <a:t>SCREENING DEI CURRICULA</a:t>
                </a:r>
              </a:p>
              <a:p>
                <a:endParaRPr lang="it-IT" dirty="0"/>
              </a:p>
              <a:p>
                <a:r>
                  <a:rPr lang="it-IT" dirty="0"/>
                  <a:t>PRINCIPALI TECNICHE DI SELEZIONE:</a:t>
                </a:r>
              </a:p>
              <a:p>
                <a:pPr>
                  <a:buFont typeface="Courier New" panose="02070309020205020404" pitchFamily="49" charset="0"/>
                  <a:buChar char="o"/>
                </a:pPr>
                <a:r>
                  <a:rPr lang="it-IT" b="1" i="1" dirty="0"/>
                  <a:t>Colloqui</a:t>
                </a:r>
              </a:p>
              <a:p>
                <a:pPr>
                  <a:buFont typeface="Courier New" panose="02070309020205020404" pitchFamily="49" charset="0"/>
                  <a:buChar char="o"/>
                </a:pPr>
                <a:r>
                  <a:rPr lang="it-IT" b="1" i="1" dirty="0"/>
                  <a:t>Prove professionali</a:t>
                </a:r>
              </a:p>
              <a:p>
                <a:pPr>
                  <a:buFont typeface="Courier New" panose="02070309020205020404" pitchFamily="49" charset="0"/>
                  <a:buChar char="o"/>
                </a:pPr>
                <a:r>
                  <a:rPr lang="it-IT" b="1" i="1" dirty="0"/>
                  <a:t>Test psicologici</a:t>
                </a:r>
              </a:p>
              <a:p>
                <a:pPr>
                  <a:buFont typeface="Courier New" panose="02070309020205020404" pitchFamily="49" charset="0"/>
                  <a:buChar char="o"/>
                </a:pPr>
                <a:r>
                  <a:rPr lang="it-IT" b="1" i="1" dirty="0"/>
                  <a:t>Test </a:t>
                </a:r>
                <a:r>
                  <a:rPr lang="it-IT" b="1" i="1" dirty="0" err="1"/>
                  <a:t>psico</a:t>
                </a:r>
                <a:r>
                  <a:rPr lang="it-IT" b="1" i="1" dirty="0"/>
                  <a:t>-attitudinali.</a:t>
                </a:r>
              </a:p>
            </p:txBody>
          </p:sp>
          <p:sp>
            <p:nvSpPr>
              <p:cNvPr id="6" name="Freccia giù 5">
                <a:extLst>
                  <a:ext uri="{FF2B5EF4-FFF2-40B4-BE49-F238E27FC236}">
                    <a16:creationId xmlns:a16="http://schemas.microsoft.com/office/drawing/2014/main" id="{E8D4F88A-84FE-9642-84EC-3FE775E9CD93}"/>
                  </a:ext>
                </a:extLst>
              </p:cNvPr>
              <p:cNvSpPr/>
              <p:nvPr/>
            </p:nvSpPr>
            <p:spPr>
              <a:xfrm>
                <a:off x="1130934" y="2859182"/>
                <a:ext cx="454648" cy="256307"/>
              </a:xfrm>
              <a:prstGeom prst="downArrow">
                <a:avLst/>
              </a:prstGeom>
              <a:noFill/>
              <a:ln w="22225">
                <a:solidFill>
                  <a:srgbClr val="7030A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</p:grpSp>
        <p:sp>
          <p:nvSpPr>
            <p:cNvPr id="11" name="CasellaDiTesto 10">
              <a:extLst>
                <a:ext uri="{FF2B5EF4-FFF2-40B4-BE49-F238E27FC236}">
                  <a16:creationId xmlns:a16="http://schemas.microsoft.com/office/drawing/2014/main" id="{666EC6F6-43F1-3246-BE94-98E684020A2B}"/>
                </a:ext>
              </a:extLst>
            </p:cNvPr>
            <p:cNvSpPr txBox="1"/>
            <p:nvPr/>
          </p:nvSpPr>
          <p:spPr>
            <a:xfrm>
              <a:off x="4338830" y="5328750"/>
              <a:ext cx="403061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dirty="0"/>
                <a:t>Costi e rischi di rigidità dei meccanismi di amministrazione</a:t>
              </a:r>
            </a:p>
          </p:txBody>
        </p:sp>
        <p:sp>
          <p:nvSpPr>
            <p:cNvPr id="15" name="Freccia sinistra 14">
              <a:extLst>
                <a:ext uri="{FF2B5EF4-FFF2-40B4-BE49-F238E27FC236}">
                  <a16:creationId xmlns:a16="http://schemas.microsoft.com/office/drawing/2014/main" id="{2D4FBF51-F86B-1D48-84A8-82F9C4C2A548}"/>
                </a:ext>
              </a:extLst>
            </p:cNvPr>
            <p:cNvSpPr/>
            <p:nvPr/>
          </p:nvSpPr>
          <p:spPr>
            <a:xfrm rot="20780248">
              <a:off x="3523112" y="5489891"/>
              <a:ext cx="788604" cy="324050"/>
            </a:xfrm>
            <a:prstGeom prst="leftArrow">
              <a:avLst/>
            </a:prstGeom>
            <a:noFill/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6" name="CasellaDiTesto 15">
              <a:extLst>
                <a:ext uri="{FF2B5EF4-FFF2-40B4-BE49-F238E27FC236}">
                  <a16:creationId xmlns:a16="http://schemas.microsoft.com/office/drawing/2014/main" id="{E3F7FC5E-F280-7B4C-BC1B-09F35DE9ACC4}"/>
                </a:ext>
              </a:extLst>
            </p:cNvPr>
            <p:cNvSpPr txBox="1"/>
            <p:nvPr/>
          </p:nvSpPr>
          <p:spPr>
            <a:xfrm>
              <a:off x="518386" y="5247593"/>
              <a:ext cx="2870144" cy="1477328"/>
            </a:xfrm>
            <a:prstGeom prst="rect">
              <a:avLst/>
            </a:prstGeom>
            <a:noFill/>
            <a:ln>
              <a:solidFill>
                <a:schemeClr val="accent2">
                  <a:lumMod val="7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it-IT" u="sng" dirty="0"/>
                <a:t>Scelte di OUTSOURCING</a:t>
              </a:r>
              <a:r>
                <a:rPr lang="it-IT" dirty="0"/>
                <a:t>:</a:t>
              </a:r>
            </a:p>
            <a:p>
              <a:r>
                <a:rPr lang="it-IT" dirty="0"/>
                <a:t>Riduzione dei costi di reclutamento e selezione e delle prime attività di formazione e addestramento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45423468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e">
  <a:themeElements>
    <a:clrScheme name="Integrale">
      <a:dk1>
        <a:srgbClr val="2E2B21"/>
      </a:dk1>
      <a:lt1>
        <a:srgbClr val="FFFFFF"/>
      </a:lt1>
      <a:dk2>
        <a:srgbClr val="605B4F"/>
      </a:dk2>
      <a:lt2>
        <a:srgbClr val="D8D6BE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Integrale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e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9000"/>
                <a:satMod val="145000"/>
              </a:schemeClr>
            </a:duotone>
          </a:blip>
          <a:tile tx="0" ty="0" sx="32000" sy="32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</a:schemeClr>
              <a:schemeClr val="phClr">
                <a:shade val="95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090DCB5F-146D-478A-852A-34B16FE9F3A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1020</TotalTime>
  <Words>685</Words>
  <Application>Microsoft Office PowerPoint</Application>
  <PresentationFormat>Presentazione su schermo (4:3)</PresentationFormat>
  <Paragraphs>106</Paragraphs>
  <Slides>13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13</vt:i4>
      </vt:variant>
    </vt:vector>
  </HeadingPairs>
  <TitlesOfParts>
    <vt:vector size="20" baseType="lpstr">
      <vt:lpstr>Arial</vt:lpstr>
      <vt:lpstr>Courier New</vt:lpstr>
      <vt:lpstr>Tw Cen MT</vt:lpstr>
      <vt:lpstr>Tw Cen MT Condensed</vt:lpstr>
      <vt:lpstr>Wingdings</vt:lpstr>
      <vt:lpstr>Wingdings 3</vt:lpstr>
      <vt:lpstr>Integrale</vt:lpstr>
      <vt:lpstr>Modulo di   Economia e Gestione delle imprese  Lezione 8 Gestione delle risorse umane</vt:lpstr>
      <vt:lpstr>agenda</vt:lpstr>
      <vt:lpstr>Attività di gestione delle risorse umane</vt:lpstr>
      <vt:lpstr>Capitale sociale organizzativo</vt:lpstr>
      <vt:lpstr>L’organizzazione VARIETà ed AUTONOMIA delle mansioni  </vt:lpstr>
      <vt:lpstr>Employee wellbeing</vt:lpstr>
      <vt:lpstr>Employee wellbeing</vt:lpstr>
      <vt:lpstr>Reclutamento e selezione RECLUTAMENTO</vt:lpstr>
      <vt:lpstr>Reclutamento e selezione SELEZIONE</vt:lpstr>
      <vt:lpstr>Reclutamento e selezione risorse interne vs risorse esterne</vt:lpstr>
      <vt:lpstr>Addestramento e formazione</vt:lpstr>
      <vt:lpstr>Addestramento e formazione tecniche di formazione</vt:lpstr>
      <vt:lpstr>Addestramento e formazione tecniche di formazione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Modulo di   Economia e Gestione delle imprese  Lezione 8 Gestione delle risorse umane</dc:title>
  <dc:creator>annamaria sabetta</dc:creator>
  <cp:lastModifiedBy>Annarita Sorrentino</cp:lastModifiedBy>
  <cp:revision>14</cp:revision>
  <dcterms:created xsi:type="dcterms:W3CDTF">2019-09-20T19:11:28Z</dcterms:created>
  <dcterms:modified xsi:type="dcterms:W3CDTF">2021-04-27T07:53:14Z</dcterms:modified>
</cp:coreProperties>
</file>