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0"/>
  </p:notesMasterIdLst>
  <p:sldIdLst>
    <p:sldId id="256" r:id="rId2"/>
    <p:sldId id="257" r:id="rId3"/>
    <p:sldId id="271" r:id="rId4"/>
    <p:sldId id="293" r:id="rId5"/>
    <p:sldId id="300" r:id="rId6"/>
    <p:sldId id="262" r:id="rId7"/>
    <p:sldId id="258" r:id="rId8"/>
    <p:sldId id="266" r:id="rId9"/>
    <p:sldId id="267" r:id="rId10"/>
    <p:sldId id="268" r:id="rId11"/>
    <p:sldId id="259" r:id="rId12"/>
    <p:sldId id="261" r:id="rId13"/>
    <p:sldId id="260" r:id="rId14"/>
    <p:sldId id="263" r:id="rId15"/>
    <p:sldId id="264" r:id="rId16"/>
    <p:sldId id="269" r:id="rId17"/>
    <p:sldId id="265"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6C5"/>
    <a:srgbClr val="0C6778"/>
    <a:srgbClr val="DB5664"/>
    <a:srgbClr val="B143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87"/>
    <p:restoredTop sz="51979" autoAdjust="0"/>
  </p:normalViewPr>
  <p:slideViewPr>
    <p:cSldViewPr snapToGrid="0" snapToObjects="1">
      <p:cViewPr varScale="1">
        <p:scale>
          <a:sx n="82" d="100"/>
          <a:sy n="82" d="100"/>
        </p:scale>
        <p:origin x="1531"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72655-582D-4A04-89BC-C91901614D99}" type="doc">
      <dgm:prSet loTypeId="urn:microsoft.com/office/officeart/2005/8/layout/arrow2" loCatId="process" qsTypeId="urn:microsoft.com/office/officeart/2005/8/quickstyle/simple1" qsCatId="simple" csTypeId="urn:microsoft.com/office/officeart/2005/8/colors/accent2_1" csCatId="accent2" phldr="1"/>
      <dgm:spPr/>
      <dgm:t>
        <a:bodyPr/>
        <a:lstStyle/>
        <a:p>
          <a:endParaRPr lang="it-IT"/>
        </a:p>
      </dgm:t>
    </dgm:pt>
    <dgm:pt modelId="{62B6977D-2EF2-4F86-85BB-254BB314928F}">
      <dgm:prSet phldrT="[Testo]"/>
      <dgm:spPr/>
      <dgm:t>
        <a:bodyPr/>
        <a:lstStyle/>
        <a:p>
          <a:r>
            <a:rPr lang="it-IT" dirty="0" err="1"/>
            <a:t>Initial</a:t>
          </a:r>
          <a:r>
            <a:rPr lang="it-IT" dirty="0"/>
            <a:t> </a:t>
          </a:r>
          <a:r>
            <a:rPr lang="it-IT" dirty="0" err="1"/>
            <a:t>equilibrium</a:t>
          </a:r>
          <a:endParaRPr lang="it-IT" dirty="0"/>
        </a:p>
      </dgm:t>
    </dgm:pt>
    <dgm:pt modelId="{25F21CF2-4925-4C06-8D65-F6502DD41427}" type="parTrans" cxnId="{58408405-9436-4061-99CA-414C029CD4E0}">
      <dgm:prSet/>
      <dgm:spPr/>
      <dgm:t>
        <a:bodyPr/>
        <a:lstStyle/>
        <a:p>
          <a:endParaRPr lang="it-IT"/>
        </a:p>
      </dgm:t>
    </dgm:pt>
    <dgm:pt modelId="{C1D88230-D523-4BF9-B7E0-7FDD9120CFEC}" type="sibTrans" cxnId="{58408405-9436-4061-99CA-414C029CD4E0}">
      <dgm:prSet/>
      <dgm:spPr/>
      <dgm:t>
        <a:bodyPr/>
        <a:lstStyle/>
        <a:p>
          <a:endParaRPr lang="it-IT"/>
        </a:p>
      </dgm:t>
    </dgm:pt>
    <dgm:pt modelId="{36084BB9-AE74-4A25-87C1-8217F8ABE80A}">
      <dgm:prSet phldrT="[Testo]"/>
      <dgm:spPr/>
      <dgm:t>
        <a:bodyPr/>
        <a:lstStyle/>
        <a:p>
          <a:r>
            <a:rPr lang="it-IT" dirty="0" err="1"/>
            <a:t>Innovation</a:t>
          </a:r>
          <a:endParaRPr lang="it-IT" dirty="0"/>
        </a:p>
      </dgm:t>
    </dgm:pt>
    <dgm:pt modelId="{F229D7C4-31C4-4BBC-AD69-178BA6A6BAC2}" type="parTrans" cxnId="{91816D84-1FE3-48B4-B049-7F2EA96E11E9}">
      <dgm:prSet/>
      <dgm:spPr/>
      <dgm:t>
        <a:bodyPr/>
        <a:lstStyle/>
        <a:p>
          <a:endParaRPr lang="it-IT"/>
        </a:p>
      </dgm:t>
    </dgm:pt>
    <dgm:pt modelId="{9E172577-390A-4212-AC27-461457A7FDDD}" type="sibTrans" cxnId="{91816D84-1FE3-48B4-B049-7F2EA96E11E9}">
      <dgm:prSet/>
      <dgm:spPr/>
      <dgm:t>
        <a:bodyPr/>
        <a:lstStyle/>
        <a:p>
          <a:endParaRPr lang="it-IT"/>
        </a:p>
      </dgm:t>
    </dgm:pt>
    <dgm:pt modelId="{C393E712-CCCC-4DDC-84D1-0D0308059982}">
      <dgm:prSet phldrT="[Testo]"/>
      <dgm:spPr/>
      <dgm:t>
        <a:bodyPr/>
        <a:lstStyle/>
        <a:p>
          <a:r>
            <a:rPr lang="it-IT" dirty="0" err="1"/>
            <a:t>Renewed</a:t>
          </a:r>
          <a:r>
            <a:rPr lang="it-IT" dirty="0"/>
            <a:t> </a:t>
          </a:r>
          <a:r>
            <a:rPr lang="it-IT" dirty="0" err="1"/>
            <a:t>equilibrium</a:t>
          </a:r>
          <a:r>
            <a:rPr lang="it-IT" dirty="0"/>
            <a:t> </a:t>
          </a:r>
          <a:r>
            <a:rPr lang="it-IT" dirty="0" err="1"/>
            <a:t>through</a:t>
          </a:r>
          <a:r>
            <a:rPr lang="it-IT" dirty="0"/>
            <a:t> creative </a:t>
          </a:r>
          <a:r>
            <a:rPr lang="it-IT" dirty="0" err="1"/>
            <a:t>destruction</a:t>
          </a:r>
          <a:endParaRPr lang="it-IT" dirty="0"/>
        </a:p>
      </dgm:t>
    </dgm:pt>
    <dgm:pt modelId="{210434A7-E766-47E0-8C57-AABBAD8DD46D}" type="parTrans" cxnId="{04A9BF60-F47D-4E66-AFCF-9BFABE40A8C8}">
      <dgm:prSet/>
      <dgm:spPr/>
      <dgm:t>
        <a:bodyPr/>
        <a:lstStyle/>
        <a:p>
          <a:endParaRPr lang="it-IT"/>
        </a:p>
      </dgm:t>
    </dgm:pt>
    <dgm:pt modelId="{09C8FFA1-1640-4F8B-BE4A-9E07CFBBA159}" type="sibTrans" cxnId="{04A9BF60-F47D-4E66-AFCF-9BFABE40A8C8}">
      <dgm:prSet/>
      <dgm:spPr/>
      <dgm:t>
        <a:bodyPr/>
        <a:lstStyle/>
        <a:p>
          <a:endParaRPr lang="it-IT"/>
        </a:p>
      </dgm:t>
    </dgm:pt>
    <dgm:pt modelId="{281BA3E7-84A3-4555-B936-3494CEE9FD22}" type="pres">
      <dgm:prSet presAssocID="{44272655-582D-4A04-89BC-C91901614D99}" presName="arrowDiagram" presStyleCnt="0">
        <dgm:presLayoutVars>
          <dgm:chMax val="5"/>
          <dgm:dir/>
          <dgm:resizeHandles val="exact"/>
        </dgm:presLayoutVars>
      </dgm:prSet>
      <dgm:spPr/>
    </dgm:pt>
    <dgm:pt modelId="{3D665931-472D-4F06-9404-5BDF0FBE5F39}" type="pres">
      <dgm:prSet presAssocID="{44272655-582D-4A04-89BC-C91901614D99}" presName="arrow" presStyleLbl="bgShp" presStyleIdx="0" presStyleCnt="1"/>
      <dgm:spPr/>
    </dgm:pt>
    <dgm:pt modelId="{7078A19E-E5C0-4FFE-9042-92812399CA60}" type="pres">
      <dgm:prSet presAssocID="{44272655-582D-4A04-89BC-C91901614D99}" presName="arrowDiagram3" presStyleCnt="0"/>
      <dgm:spPr/>
    </dgm:pt>
    <dgm:pt modelId="{2E6E0837-797B-413E-BD86-F8938272A78F}" type="pres">
      <dgm:prSet presAssocID="{62B6977D-2EF2-4F86-85BB-254BB314928F}" presName="bullet3a" presStyleLbl="node1" presStyleIdx="0" presStyleCnt="3"/>
      <dgm:spPr/>
    </dgm:pt>
    <dgm:pt modelId="{BBCEFCF0-E3A0-4717-9EF0-B88255175B88}" type="pres">
      <dgm:prSet presAssocID="{62B6977D-2EF2-4F86-85BB-254BB314928F}" presName="textBox3a" presStyleLbl="revTx" presStyleIdx="0" presStyleCnt="3">
        <dgm:presLayoutVars>
          <dgm:bulletEnabled val="1"/>
        </dgm:presLayoutVars>
      </dgm:prSet>
      <dgm:spPr/>
    </dgm:pt>
    <dgm:pt modelId="{815F5F5A-D482-4229-9FE2-F62A9604D5C6}" type="pres">
      <dgm:prSet presAssocID="{36084BB9-AE74-4A25-87C1-8217F8ABE80A}" presName="bullet3b" presStyleLbl="node1" presStyleIdx="1" presStyleCnt="3"/>
      <dgm:spPr/>
    </dgm:pt>
    <dgm:pt modelId="{811612CC-CB1A-4DBC-8CE6-A44397EFFDFE}" type="pres">
      <dgm:prSet presAssocID="{36084BB9-AE74-4A25-87C1-8217F8ABE80A}" presName="textBox3b" presStyleLbl="revTx" presStyleIdx="1" presStyleCnt="3">
        <dgm:presLayoutVars>
          <dgm:bulletEnabled val="1"/>
        </dgm:presLayoutVars>
      </dgm:prSet>
      <dgm:spPr/>
    </dgm:pt>
    <dgm:pt modelId="{52BDB003-1476-49CC-A9D2-BB4125942A8D}" type="pres">
      <dgm:prSet presAssocID="{C393E712-CCCC-4DDC-84D1-0D0308059982}" presName="bullet3c" presStyleLbl="node1" presStyleIdx="2" presStyleCnt="3"/>
      <dgm:spPr/>
    </dgm:pt>
    <dgm:pt modelId="{84D4B6EF-A8AD-40BA-B2BC-CC778CE18CAA}" type="pres">
      <dgm:prSet presAssocID="{C393E712-CCCC-4DDC-84D1-0D0308059982}" presName="textBox3c" presStyleLbl="revTx" presStyleIdx="2" presStyleCnt="3">
        <dgm:presLayoutVars>
          <dgm:bulletEnabled val="1"/>
        </dgm:presLayoutVars>
      </dgm:prSet>
      <dgm:spPr/>
    </dgm:pt>
  </dgm:ptLst>
  <dgm:cxnLst>
    <dgm:cxn modelId="{44952201-8206-4956-BF4A-D81637176C0A}" type="presOf" srcId="{C393E712-CCCC-4DDC-84D1-0D0308059982}" destId="{84D4B6EF-A8AD-40BA-B2BC-CC778CE18CAA}" srcOrd="0" destOrd="0" presId="urn:microsoft.com/office/officeart/2005/8/layout/arrow2"/>
    <dgm:cxn modelId="{58408405-9436-4061-99CA-414C029CD4E0}" srcId="{44272655-582D-4A04-89BC-C91901614D99}" destId="{62B6977D-2EF2-4F86-85BB-254BB314928F}" srcOrd="0" destOrd="0" parTransId="{25F21CF2-4925-4C06-8D65-F6502DD41427}" sibTransId="{C1D88230-D523-4BF9-B7E0-7FDD9120CFEC}"/>
    <dgm:cxn modelId="{04A9BF60-F47D-4E66-AFCF-9BFABE40A8C8}" srcId="{44272655-582D-4A04-89BC-C91901614D99}" destId="{C393E712-CCCC-4DDC-84D1-0D0308059982}" srcOrd="2" destOrd="0" parTransId="{210434A7-E766-47E0-8C57-AABBAD8DD46D}" sibTransId="{09C8FFA1-1640-4F8B-BE4A-9E07CFBBA159}"/>
    <dgm:cxn modelId="{C93A4968-3464-4343-A1BF-213DCBB01285}" type="presOf" srcId="{62B6977D-2EF2-4F86-85BB-254BB314928F}" destId="{BBCEFCF0-E3A0-4717-9EF0-B88255175B88}" srcOrd="0" destOrd="0" presId="urn:microsoft.com/office/officeart/2005/8/layout/arrow2"/>
    <dgm:cxn modelId="{B6481C81-0917-4EC3-ACC6-34ABAC2C5032}" type="presOf" srcId="{44272655-582D-4A04-89BC-C91901614D99}" destId="{281BA3E7-84A3-4555-B936-3494CEE9FD22}" srcOrd="0" destOrd="0" presId="urn:microsoft.com/office/officeart/2005/8/layout/arrow2"/>
    <dgm:cxn modelId="{91816D84-1FE3-48B4-B049-7F2EA96E11E9}" srcId="{44272655-582D-4A04-89BC-C91901614D99}" destId="{36084BB9-AE74-4A25-87C1-8217F8ABE80A}" srcOrd="1" destOrd="0" parTransId="{F229D7C4-31C4-4BBC-AD69-178BA6A6BAC2}" sibTransId="{9E172577-390A-4212-AC27-461457A7FDDD}"/>
    <dgm:cxn modelId="{596633D7-E4CE-4CD7-ACA1-621969EB1CC7}" type="presOf" srcId="{36084BB9-AE74-4A25-87C1-8217F8ABE80A}" destId="{811612CC-CB1A-4DBC-8CE6-A44397EFFDFE}" srcOrd="0" destOrd="0" presId="urn:microsoft.com/office/officeart/2005/8/layout/arrow2"/>
    <dgm:cxn modelId="{0BA3E680-C339-40C4-8E5E-99FDF36B7B82}" type="presParOf" srcId="{281BA3E7-84A3-4555-B936-3494CEE9FD22}" destId="{3D665931-472D-4F06-9404-5BDF0FBE5F39}" srcOrd="0" destOrd="0" presId="urn:microsoft.com/office/officeart/2005/8/layout/arrow2"/>
    <dgm:cxn modelId="{4CE76D15-E0B1-4BA1-8402-331CDB82C541}" type="presParOf" srcId="{281BA3E7-84A3-4555-B936-3494CEE9FD22}" destId="{7078A19E-E5C0-4FFE-9042-92812399CA60}" srcOrd="1" destOrd="0" presId="urn:microsoft.com/office/officeart/2005/8/layout/arrow2"/>
    <dgm:cxn modelId="{6B924EE1-FAA8-45FB-81ED-D694F55EC05F}" type="presParOf" srcId="{7078A19E-E5C0-4FFE-9042-92812399CA60}" destId="{2E6E0837-797B-413E-BD86-F8938272A78F}" srcOrd="0" destOrd="0" presId="urn:microsoft.com/office/officeart/2005/8/layout/arrow2"/>
    <dgm:cxn modelId="{6D6DC13E-7A9F-4A31-BA30-42A2D99AD655}" type="presParOf" srcId="{7078A19E-E5C0-4FFE-9042-92812399CA60}" destId="{BBCEFCF0-E3A0-4717-9EF0-B88255175B88}" srcOrd="1" destOrd="0" presId="urn:microsoft.com/office/officeart/2005/8/layout/arrow2"/>
    <dgm:cxn modelId="{FDB77074-AE42-4141-B8FA-55F603DF2E20}" type="presParOf" srcId="{7078A19E-E5C0-4FFE-9042-92812399CA60}" destId="{815F5F5A-D482-4229-9FE2-F62A9604D5C6}" srcOrd="2" destOrd="0" presId="urn:microsoft.com/office/officeart/2005/8/layout/arrow2"/>
    <dgm:cxn modelId="{71A0E5DA-3BAD-441E-B771-37A699A1ADFC}" type="presParOf" srcId="{7078A19E-E5C0-4FFE-9042-92812399CA60}" destId="{811612CC-CB1A-4DBC-8CE6-A44397EFFDFE}" srcOrd="3" destOrd="0" presId="urn:microsoft.com/office/officeart/2005/8/layout/arrow2"/>
    <dgm:cxn modelId="{7253A330-B4BD-4305-9E01-2087FC26BC61}" type="presParOf" srcId="{7078A19E-E5C0-4FFE-9042-92812399CA60}" destId="{52BDB003-1476-49CC-A9D2-BB4125942A8D}" srcOrd="4" destOrd="0" presId="urn:microsoft.com/office/officeart/2005/8/layout/arrow2"/>
    <dgm:cxn modelId="{5454449D-CAAA-405E-A90C-53E1703F68BD}" type="presParOf" srcId="{7078A19E-E5C0-4FFE-9042-92812399CA60}" destId="{84D4B6EF-A8AD-40BA-B2BC-CC778CE18CA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272655-582D-4A04-89BC-C91901614D99}" type="doc">
      <dgm:prSet loTypeId="urn:microsoft.com/office/officeart/2005/8/layout/arrow2" loCatId="process" qsTypeId="urn:microsoft.com/office/officeart/2005/8/quickstyle/simple1" qsCatId="simple" csTypeId="urn:microsoft.com/office/officeart/2005/8/colors/accent2_1" csCatId="accent2" phldr="1"/>
      <dgm:spPr/>
      <dgm:t>
        <a:bodyPr/>
        <a:lstStyle/>
        <a:p>
          <a:endParaRPr lang="it-IT"/>
        </a:p>
      </dgm:t>
    </dgm:pt>
    <dgm:pt modelId="{62B6977D-2EF2-4F86-85BB-254BB314928F}">
      <dgm:prSet phldrT="[Testo]"/>
      <dgm:spPr/>
      <dgm:t>
        <a:bodyPr/>
        <a:lstStyle/>
        <a:p>
          <a:r>
            <a:rPr lang="it-IT" dirty="0" err="1"/>
            <a:t>Initial</a:t>
          </a:r>
          <a:r>
            <a:rPr lang="it-IT" dirty="0"/>
            <a:t> </a:t>
          </a:r>
          <a:r>
            <a:rPr lang="it-IT" dirty="0" err="1"/>
            <a:t>equilibrium</a:t>
          </a:r>
          <a:endParaRPr lang="it-IT" dirty="0"/>
        </a:p>
      </dgm:t>
    </dgm:pt>
    <dgm:pt modelId="{25F21CF2-4925-4C06-8D65-F6502DD41427}" type="parTrans" cxnId="{58408405-9436-4061-99CA-414C029CD4E0}">
      <dgm:prSet/>
      <dgm:spPr/>
      <dgm:t>
        <a:bodyPr/>
        <a:lstStyle/>
        <a:p>
          <a:endParaRPr lang="it-IT"/>
        </a:p>
      </dgm:t>
    </dgm:pt>
    <dgm:pt modelId="{C1D88230-D523-4BF9-B7E0-7FDD9120CFEC}" type="sibTrans" cxnId="{58408405-9436-4061-99CA-414C029CD4E0}">
      <dgm:prSet/>
      <dgm:spPr/>
      <dgm:t>
        <a:bodyPr/>
        <a:lstStyle/>
        <a:p>
          <a:endParaRPr lang="it-IT"/>
        </a:p>
      </dgm:t>
    </dgm:pt>
    <dgm:pt modelId="{36084BB9-AE74-4A25-87C1-8217F8ABE80A}">
      <dgm:prSet phldrT="[Testo]"/>
      <dgm:spPr/>
      <dgm:t>
        <a:bodyPr/>
        <a:lstStyle/>
        <a:p>
          <a:r>
            <a:rPr lang="it-IT" dirty="0" err="1"/>
            <a:t>Innovation</a:t>
          </a:r>
          <a:endParaRPr lang="it-IT" dirty="0"/>
        </a:p>
      </dgm:t>
    </dgm:pt>
    <dgm:pt modelId="{F229D7C4-31C4-4BBC-AD69-178BA6A6BAC2}" type="parTrans" cxnId="{91816D84-1FE3-48B4-B049-7F2EA96E11E9}">
      <dgm:prSet/>
      <dgm:spPr/>
      <dgm:t>
        <a:bodyPr/>
        <a:lstStyle/>
        <a:p>
          <a:endParaRPr lang="it-IT"/>
        </a:p>
      </dgm:t>
    </dgm:pt>
    <dgm:pt modelId="{9E172577-390A-4212-AC27-461457A7FDDD}" type="sibTrans" cxnId="{91816D84-1FE3-48B4-B049-7F2EA96E11E9}">
      <dgm:prSet/>
      <dgm:spPr/>
      <dgm:t>
        <a:bodyPr/>
        <a:lstStyle/>
        <a:p>
          <a:endParaRPr lang="it-IT"/>
        </a:p>
      </dgm:t>
    </dgm:pt>
    <dgm:pt modelId="{C393E712-CCCC-4DDC-84D1-0D0308059982}">
      <dgm:prSet phldrT="[Testo]"/>
      <dgm:spPr/>
      <dgm:t>
        <a:bodyPr/>
        <a:lstStyle/>
        <a:p>
          <a:r>
            <a:rPr lang="it-IT" dirty="0" err="1"/>
            <a:t>Renewed</a:t>
          </a:r>
          <a:r>
            <a:rPr lang="it-IT" dirty="0"/>
            <a:t> </a:t>
          </a:r>
          <a:r>
            <a:rPr lang="it-IT" dirty="0" err="1"/>
            <a:t>equilibrium</a:t>
          </a:r>
          <a:r>
            <a:rPr lang="it-IT" dirty="0"/>
            <a:t> </a:t>
          </a:r>
          <a:r>
            <a:rPr lang="it-IT" dirty="0" err="1"/>
            <a:t>through</a:t>
          </a:r>
          <a:r>
            <a:rPr lang="it-IT" dirty="0"/>
            <a:t> creative </a:t>
          </a:r>
          <a:r>
            <a:rPr lang="it-IT" dirty="0" err="1"/>
            <a:t>destruction</a:t>
          </a:r>
          <a:endParaRPr lang="it-IT" dirty="0"/>
        </a:p>
      </dgm:t>
    </dgm:pt>
    <dgm:pt modelId="{210434A7-E766-47E0-8C57-AABBAD8DD46D}" type="parTrans" cxnId="{04A9BF60-F47D-4E66-AFCF-9BFABE40A8C8}">
      <dgm:prSet/>
      <dgm:spPr/>
      <dgm:t>
        <a:bodyPr/>
        <a:lstStyle/>
        <a:p>
          <a:endParaRPr lang="it-IT"/>
        </a:p>
      </dgm:t>
    </dgm:pt>
    <dgm:pt modelId="{09C8FFA1-1640-4F8B-BE4A-9E07CFBBA159}" type="sibTrans" cxnId="{04A9BF60-F47D-4E66-AFCF-9BFABE40A8C8}">
      <dgm:prSet/>
      <dgm:spPr/>
      <dgm:t>
        <a:bodyPr/>
        <a:lstStyle/>
        <a:p>
          <a:endParaRPr lang="it-IT"/>
        </a:p>
      </dgm:t>
    </dgm:pt>
    <dgm:pt modelId="{281BA3E7-84A3-4555-B936-3494CEE9FD22}" type="pres">
      <dgm:prSet presAssocID="{44272655-582D-4A04-89BC-C91901614D99}" presName="arrowDiagram" presStyleCnt="0">
        <dgm:presLayoutVars>
          <dgm:chMax val="5"/>
          <dgm:dir/>
          <dgm:resizeHandles val="exact"/>
        </dgm:presLayoutVars>
      </dgm:prSet>
      <dgm:spPr/>
    </dgm:pt>
    <dgm:pt modelId="{3D665931-472D-4F06-9404-5BDF0FBE5F39}" type="pres">
      <dgm:prSet presAssocID="{44272655-582D-4A04-89BC-C91901614D99}" presName="arrow" presStyleLbl="bgShp" presStyleIdx="0" presStyleCnt="1"/>
      <dgm:spPr/>
    </dgm:pt>
    <dgm:pt modelId="{7078A19E-E5C0-4FFE-9042-92812399CA60}" type="pres">
      <dgm:prSet presAssocID="{44272655-582D-4A04-89BC-C91901614D99}" presName="arrowDiagram3" presStyleCnt="0"/>
      <dgm:spPr/>
    </dgm:pt>
    <dgm:pt modelId="{2E6E0837-797B-413E-BD86-F8938272A78F}" type="pres">
      <dgm:prSet presAssocID="{62B6977D-2EF2-4F86-85BB-254BB314928F}" presName="bullet3a" presStyleLbl="node1" presStyleIdx="0" presStyleCnt="3"/>
      <dgm:spPr/>
    </dgm:pt>
    <dgm:pt modelId="{BBCEFCF0-E3A0-4717-9EF0-B88255175B88}" type="pres">
      <dgm:prSet presAssocID="{62B6977D-2EF2-4F86-85BB-254BB314928F}" presName="textBox3a" presStyleLbl="revTx" presStyleIdx="0" presStyleCnt="3">
        <dgm:presLayoutVars>
          <dgm:bulletEnabled val="1"/>
        </dgm:presLayoutVars>
      </dgm:prSet>
      <dgm:spPr/>
    </dgm:pt>
    <dgm:pt modelId="{815F5F5A-D482-4229-9FE2-F62A9604D5C6}" type="pres">
      <dgm:prSet presAssocID="{36084BB9-AE74-4A25-87C1-8217F8ABE80A}" presName="bullet3b" presStyleLbl="node1" presStyleIdx="1" presStyleCnt="3"/>
      <dgm:spPr/>
    </dgm:pt>
    <dgm:pt modelId="{811612CC-CB1A-4DBC-8CE6-A44397EFFDFE}" type="pres">
      <dgm:prSet presAssocID="{36084BB9-AE74-4A25-87C1-8217F8ABE80A}" presName="textBox3b" presStyleLbl="revTx" presStyleIdx="1" presStyleCnt="3">
        <dgm:presLayoutVars>
          <dgm:bulletEnabled val="1"/>
        </dgm:presLayoutVars>
      </dgm:prSet>
      <dgm:spPr/>
    </dgm:pt>
    <dgm:pt modelId="{52BDB003-1476-49CC-A9D2-BB4125942A8D}" type="pres">
      <dgm:prSet presAssocID="{C393E712-CCCC-4DDC-84D1-0D0308059982}" presName="bullet3c" presStyleLbl="node1" presStyleIdx="2" presStyleCnt="3"/>
      <dgm:spPr/>
    </dgm:pt>
    <dgm:pt modelId="{84D4B6EF-A8AD-40BA-B2BC-CC778CE18CAA}" type="pres">
      <dgm:prSet presAssocID="{C393E712-CCCC-4DDC-84D1-0D0308059982}" presName="textBox3c" presStyleLbl="revTx" presStyleIdx="2" presStyleCnt="3">
        <dgm:presLayoutVars>
          <dgm:bulletEnabled val="1"/>
        </dgm:presLayoutVars>
      </dgm:prSet>
      <dgm:spPr/>
    </dgm:pt>
  </dgm:ptLst>
  <dgm:cxnLst>
    <dgm:cxn modelId="{44952201-8206-4956-BF4A-D81637176C0A}" type="presOf" srcId="{C393E712-CCCC-4DDC-84D1-0D0308059982}" destId="{84D4B6EF-A8AD-40BA-B2BC-CC778CE18CAA}" srcOrd="0" destOrd="0" presId="urn:microsoft.com/office/officeart/2005/8/layout/arrow2"/>
    <dgm:cxn modelId="{58408405-9436-4061-99CA-414C029CD4E0}" srcId="{44272655-582D-4A04-89BC-C91901614D99}" destId="{62B6977D-2EF2-4F86-85BB-254BB314928F}" srcOrd="0" destOrd="0" parTransId="{25F21CF2-4925-4C06-8D65-F6502DD41427}" sibTransId="{C1D88230-D523-4BF9-B7E0-7FDD9120CFEC}"/>
    <dgm:cxn modelId="{04A9BF60-F47D-4E66-AFCF-9BFABE40A8C8}" srcId="{44272655-582D-4A04-89BC-C91901614D99}" destId="{C393E712-CCCC-4DDC-84D1-0D0308059982}" srcOrd="2" destOrd="0" parTransId="{210434A7-E766-47E0-8C57-AABBAD8DD46D}" sibTransId="{09C8FFA1-1640-4F8B-BE4A-9E07CFBBA159}"/>
    <dgm:cxn modelId="{C93A4968-3464-4343-A1BF-213DCBB01285}" type="presOf" srcId="{62B6977D-2EF2-4F86-85BB-254BB314928F}" destId="{BBCEFCF0-E3A0-4717-9EF0-B88255175B88}" srcOrd="0" destOrd="0" presId="urn:microsoft.com/office/officeart/2005/8/layout/arrow2"/>
    <dgm:cxn modelId="{B6481C81-0917-4EC3-ACC6-34ABAC2C5032}" type="presOf" srcId="{44272655-582D-4A04-89BC-C91901614D99}" destId="{281BA3E7-84A3-4555-B936-3494CEE9FD22}" srcOrd="0" destOrd="0" presId="urn:microsoft.com/office/officeart/2005/8/layout/arrow2"/>
    <dgm:cxn modelId="{91816D84-1FE3-48B4-B049-7F2EA96E11E9}" srcId="{44272655-582D-4A04-89BC-C91901614D99}" destId="{36084BB9-AE74-4A25-87C1-8217F8ABE80A}" srcOrd="1" destOrd="0" parTransId="{F229D7C4-31C4-4BBC-AD69-178BA6A6BAC2}" sibTransId="{9E172577-390A-4212-AC27-461457A7FDDD}"/>
    <dgm:cxn modelId="{596633D7-E4CE-4CD7-ACA1-621969EB1CC7}" type="presOf" srcId="{36084BB9-AE74-4A25-87C1-8217F8ABE80A}" destId="{811612CC-CB1A-4DBC-8CE6-A44397EFFDFE}" srcOrd="0" destOrd="0" presId="urn:microsoft.com/office/officeart/2005/8/layout/arrow2"/>
    <dgm:cxn modelId="{0BA3E680-C339-40C4-8E5E-99FDF36B7B82}" type="presParOf" srcId="{281BA3E7-84A3-4555-B936-3494CEE9FD22}" destId="{3D665931-472D-4F06-9404-5BDF0FBE5F39}" srcOrd="0" destOrd="0" presId="urn:microsoft.com/office/officeart/2005/8/layout/arrow2"/>
    <dgm:cxn modelId="{4CE76D15-E0B1-4BA1-8402-331CDB82C541}" type="presParOf" srcId="{281BA3E7-84A3-4555-B936-3494CEE9FD22}" destId="{7078A19E-E5C0-4FFE-9042-92812399CA60}" srcOrd="1" destOrd="0" presId="urn:microsoft.com/office/officeart/2005/8/layout/arrow2"/>
    <dgm:cxn modelId="{6B924EE1-FAA8-45FB-81ED-D694F55EC05F}" type="presParOf" srcId="{7078A19E-E5C0-4FFE-9042-92812399CA60}" destId="{2E6E0837-797B-413E-BD86-F8938272A78F}" srcOrd="0" destOrd="0" presId="urn:microsoft.com/office/officeart/2005/8/layout/arrow2"/>
    <dgm:cxn modelId="{6D6DC13E-7A9F-4A31-BA30-42A2D99AD655}" type="presParOf" srcId="{7078A19E-E5C0-4FFE-9042-92812399CA60}" destId="{BBCEFCF0-E3A0-4717-9EF0-B88255175B88}" srcOrd="1" destOrd="0" presId="urn:microsoft.com/office/officeart/2005/8/layout/arrow2"/>
    <dgm:cxn modelId="{FDB77074-AE42-4141-B8FA-55F603DF2E20}" type="presParOf" srcId="{7078A19E-E5C0-4FFE-9042-92812399CA60}" destId="{815F5F5A-D482-4229-9FE2-F62A9604D5C6}" srcOrd="2" destOrd="0" presId="urn:microsoft.com/office/officeart/2005/8/layout/arrow2"/>
    <dgm:cxn modelId="{71A0E5DA-3BAD-441E-B771-37A699A1ADFC}" type="presParOf" srcId="{7078A19E-E5C0-4FFE-9042-92812399CA60}" destId="{811612CC-CB1A-4DBC-8CE6-A44397EFFDFE}" srcOrd="3" destOrd="0" presId="urn:microsoft.com/office/officeart/2005/8/layout/arrow2"/>
    <dgm:cxn modelId="{7253A330-B4BD-4305-9E01-2087FC26BC61}" type="presParOf" srcId="{7078A19E-E5C0-4FFE-9042-92812399CA60}" destId="{52BDB003-1476-49CC-A9D2-BB4125942A8D}" srcOrd="4" destOrd="0" presId="urn:microsoft.com/office/officeart/2005/8/layout/arrow2"/>
    <dgm:cxn modelId="{5454449D-CAAA-405E-A90C-53E1703F68BD}" type="presParOf" srcId="{7078A19E-E5C0-4FFE-9042-92812399CA60}" destId="{84D4B6EF-A8AD-40BA-B2BC-CC778CE18CA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BE47DA-62DA-F44A-AB78-9889B405C65D}" type="doc">
      <dgm:prSet loTypeId="urn:microsoft.com/office/officeart/2008/layout/VerticalCurvedList" loCatId="" qsTypeId="urn:microsoft.com/office/officeart/2005/8/quickstyle/simple4" qsCatId="simple" csTypeId="urn:microsoft.com/office/officeart/2005/8/colors/colorful2" csCatId="colorful" phldr="1"/>
      <dgm:spPr/>
      <dgm:t>
        <a:bodyPr/>
        <a:lstStyle/>
        <a:p>
          <a:endParaRPr lang="it-IT"/>
        </a:p>
      </dgm:t>
    </dgm:pt>
    <dgm:pt modelId="{A2E631DA-3338-9A43-A8CF-D17B3A054FC0}">
      <dgm:prSet phldrT="[Testo]"/>
      <dgm:spPr>
        <a:solidFill>
          <a:schemeClr val="accent2">
            <a:lumMod val="75000"/>
          </a:schemeClr>
        </a:solidFill>
      </dgm:spPr>
      <dgm:t>
        <a:bodyPr/>
        <a:lstStyle/>
        <a:p>
          <a:r>
            <a:rPr lang="it-IT" dirty="0"/>
            <a:t>INVENZIONE</a:t>
          </a:r>
        </a:p>
      </dgm:t>
    </dgm:pt>
    <dgm:pt modelId="{140B5DA8-2FE2-394C-ABB6-9D8452533172}" type="parTrans" cxnId="{4D0B8C19-71B6-E240-8B6B-AF509695D4F0}">
      <dgm:prSet/>
      <dgm:spPr/>
      <dgm:t>
        <a:bodyPr/>
        <a:lstStyle/>
        <a:p>
          <a:endParaRPr lang="it-IT"/>
        </a:p>
      </dgm:t>
    </dgm:pt>
    <dgm:pt modelId="{BAF14CFB-A8DA-D347-93B4-6B77D569C551}" type="sibTrans" cxnId="{4D0B8C19-71B6-E240-8B6B-AF509695D4F0}">
      <dgm:prSet/>
      <dgm:spPr/>
      <dgm:t>
        <a:bodyPr/>
        <a:lstStyle/>
        <a:p>
          <a:endParaRPr lang="it-IT"/>
        </a:p>
      </dgm:t>
    </dgm:pt>
    <dgm:pt modelId="{E43867A4-2F76-B445-8D1B-27FCBDEDECDF}">
      <dgm:prSet phldrT="[Testo]"/>
      <dgm:spPr>
        <a:solidFill>
          <a:schemeClr val="accent4">
            <a:lumMod val="75000"/>
          </a:schemeClr>
        </a:solidFill>
      </dgm:spPr>
      <dgm:t>
        <a:bodyPr/>
        <a:lstStyle/>
        <a:p>
          <a:r>
            <a:rPr lang="it-IT" dirty="0"/>
            <a:t>INNOVAZIONE</a:t>
          </a:r>
        </a:p>
      </dgm:t>
    </dgm:pt>
    <dgm:pt modelId="{6E7B9C46-977E-7649-93F3-4ED31A93D9ED}" type="parTrans" cxnId="{22803704-ACD5-8A4E-A249-F664F2CE3015}">
      <dgm:prSet/>
      <dgm:spPr/>
      <dgm:t>
        <a:bodyPr/>
        <a:lstStyle/>
        <a:p>
          <a:endParaRPr lang="it-IT"/>
        </a:p>
      </dgm:t>
    </dgm:pt>
    <dgm:pt modelId="{D2071FB8-4089-9C49-89DF-908073FEE2CC}" type="sibTrans" cxnId="{22803704-ACD5-8A4E-A249-F664F2CE3015}">
      <dgm:prSet/>
      <dgm:spPr/>
      <dgm:t>
        <a:bodyPr/>
        <a:lstStyle/>
        <a:p>
          <a:endParaRPr lang="it-IT"/>
        </a:p>
      </dgm:t>
    </dgm:pt>
    <dgm:pt modelId="{B2287710-388F-7546-89E6-A6363BFBA036}">
      <dgm:prSet phldrT="[Testo]"/>
      <dgm:spPr>
        <a:solidFill>
          <a:schemeClr val="accent3">
            <a:lumMod val="75000"/>
          </a:schemeClr>
        </a:solidFill>
      </dgm:spPr>
      <dgm:t>
        <a:bodyPr/>
        <a:lstStyle/>
        <a:p>
          <a:r>
            <a:rPr lang="it-IT" dirty="0"/>
            <a:t>DIFFUSIONE</a:t>
          </a:r>
        </a:p>
      </dgm:t>
    </dgm:pt>
    <dgm:pt modelId="{7A4B59ED-1187-864C-898D-456CF4D500A3}" type="parTrans" cxnId="{04223F74-D929-6546-B518-971CF5C86811}">
      <dgm:prSet/>
      <dgm:spPr/>
      <dgm:t>
        <a:bodyPr/>
        <a:lstStyle/>
        <a:p>
          <a:endParaRPr lang="it-IT"/>
        </a:p>
      </dgm:t>
    </dgm:pt>
    <dgm:pt modelId="{50EAB411-3F89-AF4C-A6E6-EA6E5172886A}" type="sibTrans" cxnId="{04223F74-D929-6546-B518-971CF5C86811}">
      <dgm:prSet/>
      <dgm:spPr/>
      <dgm:t>
        <a:bodyPr/>
        <a:lstStyle/>
        <a:p>
          <a:endParaRPr lang="it-IT"/>
        </a:p>
      </dgm:t>
    </dgm:pt>
    <dgm:pt modelId="{31CA6A6D-A040-104B-832D-1D8BB4FC8DA0}" type="pres">
      <dgm:prSet presAssocID="{9CBE47DA-62DA-F44A-AB78-9889B405C65D}" presName="Name0" presStyleCnt="0">
        <dgm:presLayoutVars>
          <dgm:chMax val="7"/>
          <dgm:chPref val="7"/>
          <dgm:dir/>
        </dgm:presLayoutVars>
      </dgm:prSet>
      <dgm:spPr/>
    </dgm:pt>
    <dgm:pt modelId="{B9DE5CD2-DF1D-F340-8D5E-EC8FE15A4387}" type="pres">
      <dgm:prSet presAssocID="{9CBE47DA-62DA-F44A-AB78-9889B405C65D}" presName="Name1" presStyleCnt="0"/>
      <dgm:spPr/>
    </dgm:pt>
    <dgm:pt modelId="{E7F523EA-2C8B-264A-8F21-31F54BCA9E96}" type="pres">
      <dgm:prSet presAssocID="{9CBE47DA-62DA-F44A-AB78-9889B405C65D}" presName="cycle" presStyleCnt="0"/>
      <dgm:spPr/>
    </dgm:pt>
    <dgm:pt modelId="{F544DBBA-2736-2340-BA24-652941508098}" type="pres">
      <dgm:prSet presAssocID="{9CBE47DA-62DA-F44A-AB78-9889B405C65D}" presName="srcNode" presStyleLbl="node1" presStyleIdx="0" presStyleCnt="3"/>
      <dgm:spPr/>
    </dgm:pt>
    <dgm:pt modelId="{67C4D30D-0752-C643-B0DE-82329CC28990}" type="pres">
      <dgm:prSet presAssocID="{9CBE47DA-62DA-F44A-AB78-9889B405C65D}" presName="conn" presStyleLbl="parChTrans1D2" presStyleIdx="0" presStyleCnt="1"/>
      <dgm:spPr/>
    </dgm:pt>
    <dgm:pt modelId="{0745CF23-DCF0-DE4E-82E4-64EB2DAE3D07}" type="pres">
      <dgm:prSet presAssocID="{9CBE47DA-62DA-F44A-AB78-9889B405C65D}" presName="extraNode" presStyleLbl="node1" presStyleIdx="0" presStyleCnt="3"/>
      <dgm:spPr/>
    </dgm:pt>
    <dgm:pt modelId="{C105B6A5-A21D-6B4C-8655-343ACB2D5557}" type="pres">
      <dgm:prSet presAssocID="{9CBE47DA-62DA-F44A-AB78-9889B405C65D}" presName="dstNode" presStyleLbl="node1" presStyleIdx="0" presStyleCnt="3"/>
      <dgm:spPr/>
    </dgm:pt>
    <dgm:pt modelId="{B7C2DAAD-47DD-7F4B-B683-FEA98AC8387B}" type="pres">
      <dgm:prSet presAssocID="{A2E631DA-3338-9A43-A8CF-D17B3A054FC0}" presName="text_1" presStyleLbl="node1" presStyleIdx="0" presStyleCnt="3">
        <dgm:presLayoutVars>
          <dgm:bulletEnabled val="1"/>
        </dgm:presLayoutVars>
      </dgm:prSet>
      <dgm:spPr/>
    </dgm:pt>
    <dgm:pt modelId="{BC9E2672-8E8B-054C-BE43-F6F31B125438}" type="pres">
      <dgm:prSet presAssocID="{A2E631DA-3338-9A43-A8CF-D17B3A054FC0}" presName="accent_1" presStyleCnt="0"/>
      <dgm:spPr/>
    </dgm:pt>
    <dgm:pt modelId="{8DBFB40A-7AE2-F447-A205-CE8DC91B7230}" type="pres">
      <dgm:prSet presAssocID="{A2E631DA-3338-9A43-A8CF-D17B3A054FC0}" presName="accentRepeatNode" presStyleLbl="solidFgAcc1" presStyleIdx="0" presStyleCnt="3"/>
      <dgm:spPr/>
    </dgm:pt>
    <dgm:pt modelId="{499F3D95-7D64-D946-AEB6-54CDA299E3DE}" type="pres">
      <dgm:prSet presAssocID="{E43867A4-2F76-B445-8D1B-27FCBDEDECDF}" presName="text_2" presStyleLbl="node1" presStyleIdx="1" presStyleCnt="3">
        <dgm:presLayoutVars>
          <dgm:bulletEnabled val="1"/>
        </dgm:presLayoutVars>
      </dgm:prSet>
      <dgm:spPr/>
    </dgm:pt>
    <dgm:pt modelId="{E97F18BD-7CAE-0F43-A124-7F504945D6D1}" type="pres">
      <dgm:prSet presAssocID="{E43867A4-2F76-B445-8D1B-27FCBDEDECDF}" presName="accent_2" presStyleCnt="0"/>
      <dgm:spPr/>
    </dgm:pt>
    <dgm:pt modelId="{DFB2A4B4-96B4-1448-90C5-4E144913515A}" type="pres">
      <dgm:prSet presAssocID="{E43867A4-2F76-B445-8D1B-27FCBDEDECDF}" presName="accentRepeatNode" presStyleLbl="solidFgAcc1" presStyleIdx="1" presStyleCnt="3"/>
      <dgm:spPr/>
    </dgm:pt>
    <dgm:pt modelId="{F9BE9C3C-183A-CE4B-AD4A-6BEBC79847E6}" type="pres">
      <dgm:prSet presAssocID="{B2287710-388F-7546-89E6-A6363BFBA036}" presName="text_3" presStyleLbl="node1" presStyleIdx="2" presStyleCnt="3">
        <dgm:presLayoutVars>
          <dgm:bulletEnabled val="1"/>
        </dgm:presLayoutVars>
      </dgm:prSet>
      <dgm:spPr/>
    </dgm:pt>
    <dgm:pt modelId="{90984B19-F0A7-4F4D-9AE5-86A49CBE57D9}" type="pres">
      <dgm:prSet presAssocID="{B2287710-388F-7546-89E6-A6363BFBA036}" presName="accent_3" presStyleCnt="0"/>
      <dgm:spPr/>
    </dgm:pt>
    <dgm:pt modelId="{818BEE45-7DCB-574F-92F7-46F41EF32CFE}" type="pres">
      <dgm:prSet presAssocID="{B2287710-388F-7546-89E6-A6363BFBA036}" presName="accentRepeatNode" presStyleLbl="solidFgAcc1" presStyleIdx="2" presStyleCnt="3"/>
      <dgm:spPr/>
    </dgm:pt>
  </dgm:ptLst>
  <dgm:cxnLst>
    <dgm:cxn modelId="{22803704-ACD5-8A4E-A249-F664F2CE3015}" srcId="{9CBE47DA-62DA-F44A-AB78-9889B405C65D}" destId="{E43867A4-2F76-B445-8D1B-27FCBDEDECDF}" srcOrd="1" destOrd="0" parTransId="{6E7B9C46-977E-7649-93F3-4ED31A93D9ED}" sibTransId="{D2071FB8-4089-9C49-89DF-908073FEE2CC}"/>
    <dgm:cxn modelId="{4D0B8C19-71B6-E240-8B6B-AF509695D4F0}" srcId="{9CBE47DA-62DA-F44A-AB78-9889B405C65D}" destId="{A2E631DA-3338-9A43-A8CF-D17B3A054FC0}" srcOrd="0" destOrd="0" parTransId="{140B5DA8-2FE2-394C-ABB6-9D8452533172}" sibTransId="{BAF14CFB-A8DA-D347-93B4-6B77D569C551}"/>
    <dgm:cxn modelId="{26C5181D-A803-C74D-A2ED-72DBD48EAFD1}" type="presOf" srcId="{BAF14CFB-A8DA-D347-93B4-6B77D569C551}" destId="{67C4D30D-0752-C643-B0DE-82329CC28990}" srcOrd="0" destOrd="0" presId="urn:microsoft.com/office/officeart/2008/layout/VerticalCurvedList"/>
    <dgm:cxn modelId="{8E96E72F-3316-8A47-A5AD-A106A0D0B949}" type="presOf" srcId="{B2287710-388F-7546-89E6-A6363BFBA036}" destId="{F9BE9C3C-183A-CE4B-AD4A-6BEBC79847E6}" srcOrd="0" destOrd="0" presId="urn:microsoft.com/office/officeart/2008/layout/VerticalCurvedList"/>
    <dgm:cxn modelId="{04223F74-D929-6546-B518-971CF5C86811}" srcId="{9CBE47DA-62DA-F44A-AB78-9889B405C65D}" destId="{B2287710-388F-7546-89E6-A6363BFBA036}" srcOrd="2" destOrd="0" parTransId="{7A4B59ED-1187-864C-898D-456CF4D500A3}" sibTransId="{50EAB411-3F89-AF4C-A6E6-EA6E5172886A}"/>
    <dgm:cxn modelId="{AA6E1A85-C9A7-704F-8BF5-E3AF079F478E}" type="presOf" srcId="{A2E631DA-3338-9A43-A8CF-D17B3A054FC0}" destId="{B7C2DAAD-47DD-7F4B-B683-FEA98AC8387B}" srcOrd="0" destOrd="0" presId="urn:microsoft.com/office/officeart/2008/layout/VerticalCurvedList"/>
    <dgm:cxn modelId="{7DDB1094-EE50-C644-B3A2-AE88E6DA7147}" type="presOf" srcId="{9CBE47DA-62DA-F44A-AB78-9889B405C65D}" destId="{31CA6A6D-A040-104B-832D-1D8BB4FC8DA0}" srcOrd="0" destOrd="0" presId="urn:microsoft.com/office/officeart/2008/layout/VerticalCurvedList"/>
    <dgm:cxn modelId="{C39DC3DD-6259-2D44-8087-DB39B8E85B08}" type="presOf" srcId="{E43867A4-2F76-B445-8D1B-27FCBDEDECDF}" destId="{499F3D95-7D64-D946-AEB6-54CDA299E3DE}" srcOrd="0" destOrd="0" presId="urn:microsoft.com/office/officeart/2008/layout/VerticalCurvedList"/>
    <dgm:cxn modelId="{8E145A53-F30D-BB4B-966F-FB643E424012}" type="presParOf" srcId="{31CA6A6D-A040-104B-832D-1D8BB4FC8DA0}" destId="{B9DE5CD2-DF1D-F340-8D5E-EC8FE15A4387}" srcOrd="0" destOrd="0" presId="urn:microsoft.com/office/officeart/2008/layout/VerticalCurvedList"/>
    <dgm:cxn modelId="{E7F2F0E8-239B-7847-8616-7A4AC5970CCF}" type="presParOf" srcId="{B9DE5CD2-DF1D-F340-8D5E-EC8FE15A4387}" destId="{E7F523EA-2C8B-264A-8F21-31F54BCA9E96}" srcOrd="0" destOrd="0" presId="urn:microsoft.com/office/officeart/2008/layout/VerticalCurvedList"/>
    <dgm:cxn modelId="{2F685003-0D6B-B542-9310-C6B48F3DBCFA}" type="presParOf" srcId="{E7F523EA-2C8B-264A-8F21-31F54BCA9E96}" destId="{F544DBBA-2736-2340-BA24-652941508098}" srcOrd="0" destOrd="0" presId="urn:microsoft.com/office/officeart/2008/layout/VerticalCurvedList"/>
    <dgm:cxn modelId="{40C73AD5-A83E-694B-A8D6-B2EFE9E22D02}" type="presParOf" srcId="{E7F523EA-2C8B-264A-8F21-31F54BCA9E96}" destId="{67C4D30D-0752-C643-B0DE-82329CC28990}" srcOrd="1" destOrd="0" presId="urn:microsoft.com/office/officeart/2008/layout/VerticalCurvedList"/>
    <dgm:cxn modelId="{F1038687-3221-EC45-AEEF-A2B92D1F13DB}" type="presParOf" srcId="{E7F523EA-2C8B-264A-8F21-31F54BCA9E96}" destId="{0745CF23-DCF0-DE4E-82E4-64EB2DAE3D07}" srcOrd="2" destOrd="0" presId="urn:microsoft.com/office/officeart/2008/layout/VerticalCurvedList"/>
    <dgm:cxn modelId="{82CA6D03-A126-C248-B984-5205A917218B}" type="presParOf" srcId="{E7F523EA-2C8B-264A-8F21-31F54BCA9E96}" destId="{C105B6A5-A21D-6B4C-8655-343ACB2D5557}" srcOrd="3" destOrd="0" presId="urn:microsoft.com/office/officeart/2008/layout/VerticalCurvedList"/>
    <dgm:cxn modelId="{52103355-1957-264A-AB4B-175558B5977C}" type="presParOf" srcId="{B9DE5CD2-DF1D-F340-8D5E-EC8FE15A4387}" destId="{B7C2DAAD-47DD-7F4B-B683-FEA98AC8387B}" srcOrd="1" destOrd="0" presId="urn:microsoft.com/office/officeart/2008/layout/VerticalCurvedList"/>
    <dgm:cxn modelId="{ED5B9172-D64E-A349-9D7D-4F8DC1EB52B4}" type="presParOf" srcId="{B9DE5CD2-DF1D-F340-8D5E-EC8FE15A4387}" destId="{BC9E2672-8E8B-054C-BE43-F6F31B125438}" srcOrd="2" destOrd="0" presId="urn:microsoft.com/office/officeart/2008/layout/VerticalCurvedList"/>
    <dgm:cxn modelId="{AE7A6C93-C65C-6B43-8BDF-3DFFDFD229B3}" type="presParOf" srcId="{BC9E2672-8E8B-054C-BE43-F6F31B125438}" destId="{8DBFB40A-7AE2-F447-A205-CE8DC91B7230}" srcOrd="0" destOrd="0" presId="urn:microsoft.com/office/officeart/2008/layout/VerticalCurvedList"/>
    <dgm:cxn modelId="{E7BDDBE9-4B17-974B-AFBA-73EDF6CDC4E8}" type="presParOf" srcId="{B9DE5CD2-DF1D-F340-8D5E-EC8FE15A4387}" destId="{499F3D95-7D64-D946-AEB6-54CDA299E3DE}" srcOrd="3" destOrd="0" presId="urn:microsoft.com/office/officeart/2008/layout/VerticalCurvedList"/>
    <dgm:cxn modelId="{007937E0-6926-974D-AE51-9C23DCACE880}" type="presParOf" srcId="{B9DE5CD2-DF1D-F340-8D5E-EC8FE15A4387}" destId="{E97F18BD-7CAE-0F43-A124-7F504945D6D1}" srcOrd="4" destOrd="0" presId="urn:microsoft.com/office/officeart/2008/layout/VerticalCurvedList"/>
    <dgm:cxn modelId="{EE4B9E47-0F99-244F-BC20-E0C9AA86FADF}" type="presParOf" srcId="{E97F18BD-7CAE-0F43-A124-7F504945D6D1}" destId="{DFB2A4B4-96B4-1448-90C5-4E144913515A}" srcOrd="0" destOrd="0" presId="urn:microsoft.com/office/officeart/2008/layout/VerticalCurvedList"/>
    <dgm:cxn modelId="{F92534F6-556B-2E4D-8D9B-03E889FA63F6}" type="presParOf" srcId="{B9DE5CD2-DF1D-F340-8D5E-EC8FE15A4387}" destId="{F9BE9C3C-183A-CE4B-AD4A-6BEBC79847E6}" srcOrd="5" destOrd="0" presId="urn:microsoft.com/office/officeart/2008/layout/VerticalCurvedList"/>
    <dgm:cxn modelId="{C5FED422-E123-2A45-AFDA-239B525CF331}" type="presParOf" srcId="{B9DE5CD2-DF1D-F340-8D5E-EC8FE15A4387}" destId="{90984B19-F0A7-4F4D-9AE5-86A49CBE57D9}" srcOrd="6" destOrd="0" presId="urn:microsoft.com/office/officeart/2008/layout/VerticalCurvedList"/>
    <dgm:cxn modelId="{FB05B94D-08E5-BA47-99D0-CC2D07B9256D}" type="presParOf" srcId="{90984B19-F0A7-4F4D-9AE5-86A49CBE57D9}" destId="{818BEE45-7DCB-574F-92F7-46F41EF32CF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65931-472D-4F06-9404-5BDF0FBE5F39}">
      <dsp:nvSpPr>
        <dsp:cNvPr id="0" name=""/>
        <dsp:cNvSpPr/>
      </dsp:nvSpPr>
      <dsp:spPr>
        <a:xfrm>
          <a:off x="461962" y="0"/>
          <a:ext cx="5248275" cy="3280172"/>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6E0837-797B-413E-BD86-F8938272A78F}">
      <dsp:nvSpPr>
        <dsp:cNvPr id="0" name=""/>
        <dsp:cNvSpPr/>
      </dsp:nvSpPr>
      <dsp:spPr>
        <a:xfrm>
          <a:off x="1128493" y="2263974"/>
          <a:ext cx="136455" cy="136455"/>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CEFCF0-E3A0-4717-9EF0-B88255175B88}">
      <dsp:nvSpPr>
        <dsp:cNvPr id="0" name=""/>
        <dsp:cNvSpPr/>
      </dsp:nvSpPr>
      <dsp:spPr>
        <a:xfrm>
          <a:off x="1196720" y="2332202"/>
          <a:ext cx="1222848" cy="94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05" tIns="0" rIns="0" bIns="0" numCol="1" spcCol="1270" anchor="t" anchorCtr="0">
          <a:noAutofit/>
        </a:bodyPr>
        <a:lstStyle/>
        <a:p>
          <a:pPr marL="0" lvl="0" indent="0" algn="l" defTabSz="844550">
            <a:lnSpc>
              <a:spcPct val="90000"/>
            </a:lnSpc>
            <a:spcBef>
              <a:spcPct val="0"/>
            </a:spcBef>
            <a:spcAft>
              <a:spcPct val="35000"/>
            </a:spcAft>
            <a:buNone/>
          </a:pPr>
          <a:r>
            <a:rPr lang="it-IT" sz="1900" kern="1200" dirty="0" err="1"/>
            <a:t>Initial</a:t>
          </a:r>
          <a:r>
            <a:rPr lang="it-IT" sz="1900" kern="1200" dirty="0"/>
            <a:t> </a:t>
          </a:r>
          <a:r>
            <a:rPr lang="it-IT" sz="1900" kern="1200" dirty="0" err="1"/>
            <a:t>equilibrium</a:t>
          </a:r>
          <a:endParaRPr lang="it-IT" sz="1900" kern="1200" dirty="0"/>
        </a:p>
      </dsp:txBody>
      <dsp:txXfrm>
        <a:off x="1196720" y="2332202"/>
        <a:ext cx="1222848" cy="947969"/>
      </dsp:txXfrm>
    </dsp:sp>
    <dsp:sp modelId="{815F5F5A-D482-4229-9FE2-F62A9604D5C6}">
      <dsp:nvSpPr>
        <dsp:cNvPr id="0" name=""/>
        <dsp:cNvSpPr/>
      </dsp:nvSpPr>
      <dsp:spPr>
        <a:xfrm>
          <a:off x="2332972" y="1372423"/>
          <a:ext cx="246668" cy="246668"/>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1612CC-CB1A-4DBC-8CE6-A44397EFFDFE}">
      <dsp:nvSpPr>
        <dsp:cNvPr id="0" name=""/>
        <dsp:cNvSpPr/>
      </dsp:nvSpPr>
      <dsp:spPr>
        <a:xfrm>
          <a:off x="2456306" y="1495758"/>
          <a:ext cx="1259586" cy="1784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705" tIns="0" rIns="0" bIns="0" numCol="1" spcCol="1270" anchor="t" anchorCtr="0">
          <a:noAutofit/>
        </a:bodyPr>
        <a:lstStyle/>
        <a:p>
          <a:pPr marL="0" lvl="0" indent="0" algn="l" defTabSz="844550">
            <a:lnSpc>
              <a:spcPct val="90000"/>
            </a:lnSpc>
            <a:spcBef>
              <a:spcPct val="0"/>
            </a:spcBef>
            <a:spcAft>
              <a:spcPct val="35000"/>
            </a:spcAft>
            <a:buNone/>
          </a:pPr>
          <a:r>
            <a:rPr lang="it-IT" sz="1900" kern="1200" dirty="0" err="1"/>
            <a:t>Innovation</a:t>
          </a:r>
          <a:endParaRPr lang="it-IT" sz="1900" kern="1200" dirty="0"/>
        </a:p>
      </dsp:txBody>
      <dsp:txXfrm>
        <a:off x="2456306" y="1495758"/>
        <a:ext cx="1259586" cy="1784413"/>
      </dsp:txXfrm>
    </dsp:sp>
    <dsp:sp modelId="{52BDB003-1476-49CC-A9D2-BB4125942A8D}">
      <dsp:nvSpPr>
        <dsp:cNvPr id="0" name=""/>
        <dsp:cNvSpPr/>
      </dsp:nvSpPr>
      <dsp:spPr>
        <a:xfrm>
          <a:off x="3781496" y="829883"/>
          <a:ext cx="341137" cy="341137"/>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D4B6EF-A8AD-40BA-B2BC-CC778CE18CAA}">
      <dsp:nvSpPr>
        <dsp:cNvPr id="0" name=""/>
        <dsp:cNvSpPr/>
      </dsp:nvSpPr>
      <dsp:spPr>
        <a:xfrm>
          <a:off x="3952065" y="1000452"/>
          <a:ext cx="1259586" cy="2279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762" tIns="0" rIns="0" bIns="0" numCol="1" spcCol="1270" anchor="t" anchorCtr="0">
          <a:noAutofit/>
        </a:bodyPr>
        <a:lstStyle/>
        <a:p>
          <a:pPr marL="0" lvl="0" indent="0" algn="l" defTabSz="844550">
            <a:lnSpc>
              <a:spcPct val="90000"/>
            </a:lnSpc>
            <a:spcBef>
              <a:spcPct val="0"/>
            </a:spcBef>
            <a:spcAft>
              <a:spcPct val="35000"/>
            </a:spcAft>
            <a:buNone/>
          </a:pPr>
          <a:r>
            <a:rPr lang="it-IT" sz="1900" kern="1200" dirty="0" err="1"/>
            <a:t>Renewed</a:t>
          </a:r>
          <a:r>
            <a:rPr lang="it-IT" sz="1900" kern="1200" dirty="0"/>
            <a:t> </a:t>
          </a:r>
          <a:r>
            <a:rPr lang="it-IT" sz="1900" kern="1200" dirty="0" err="1"/>
            <a:t>equilibrium</a:t>
          </a:r>
          <a:r>
            <a:rPr lang="it-IT" sz="1900" kern="1200" dirty="0"/>
            <a:t> </a:t>
          </a:r>
          <a:r>
            <a:rPr lang="it-IT" sz="1900" kern="1200" dirty="0" err="1"/>
            <a:t>through</a:t>
          </a:r>
          <a:r>
            <a:rPr lang="it-IT" sz="1900" kern="1200" dirty="0"/>
            <a:t> creative </a:t>
          </a:r>
          <a:r>
            <a:rPr lang="it-IT" sz="1900" kern="1200" dirty="0" err="1"/>
            <a:t>destruction</a:t>
          </a:r>
          <a:endParaRPr lang="it-IT" sz="1900" kern="1200" dirty="0"/>
        </a:p>
      </dsp:txBody>
      <dsp:txXfrm>
        <a:off x="3952065" y="1000452"/>
        <a:ext cx="1259586" cy="22797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65931-472D-4F06-9404-5BDF0FBE5F39}">
      <dsp:nvSpPr>
        <dsp:cNvPr id="0" name=""/>
        <dsp:cNvSpPr/>
      </dsp:nvSpPr>
      <dsp:spPr>
        <a:xfrm>
          <a:off x="221931" y="0"/>
          <a:ext cx="3589294" cy="2243309"/>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6E0837-797B-413E-BD86-F8938272A78F}">
      <dsp:nvSpPr>
        <dsp:cNvPr id="0" name=""/>
        <dsp:cNvSpPr/>
      </dsp:nvSpPr>
      <dsp:spPr>
        <a:xfrm>
          <a:off x="677771" y="1548331"/>
          <a:ext cx="93321" cy="93321"/>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CEFCF0-E3A0-4717-9EF0-B88255175B88}">
      <dsp:nvSpPr>
        <dsp:cNvPr id="0" name=""/>
        <dsp:cNvSpPr/>
      </dsp:nvSpPr>
      <dsp:spPr>
        <a:xfrm>
          <a:off x="724432" y="1594992"/>
          <a:ext cx="836305" cy="64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49"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err="1"/>
            <a:t>Initial</a:t>
          </a:r>
          <a:r>
            <a:rPr lang="it-IT" sz="1300" kern="1200" dirty="0"/>
            <a:t> </a:t>
          </a:r>
          <a:r>
            <a:rPr lang="it-IT" sz="1300" kern="1200" dirty="0" err="1"/>
            <a:t>equilibrium</a:t>
          </a:r>
          <a:endParaRPr lang="it-IT" sz="1300" kern="1200" dirty="0"/>
        </a:p>
      </dsp:txBody>
      <dsp:txXfrm>
        <a:off x="724432" y="1594992"/>
        <a:ext cx="836305" cy="648316"/>
      </dsp:txXfrm>
    </dsp:sp>
    <dsp:sp modelId="{815F5F5A-D482-4229-9FE2-F62A9604D5C6}">
      <dsp:nvSpPr>
        <dsp:cNvPr id="0" name=""/>
        <dsp:cNvSpPr/>
      </dsp:nvSpPr>
      <dsp:spPr>
        <a:xfrm>
          <a:off x="1501514" y="938600"/>
          <a:ext cx="168696" cy="168696"/>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1612CC-CB1A-4DBC-8CE6-A44397EFFDFE}">
      <dsp:nvSpPr>
        <dsp:cNvPr id="0" name=""/>
        <dsp:cNvSpPr/>
      </dsp:nvSpPr>
      <dsp:spPr>
        <a:xfrm>
          <a:off x="1585863" y="1022948"/>
          <a:ext cx="861430" cy="12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389"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err="1"/>
            <a:t>Innovation</a:t>
          </a:r>
          <a:endParaRPr lang="it-IT" sz="1300" kern="1200" dirty="0"/>
        </a:p>
      </dsp:txBody>
      <dsp:txXfrm>
        <a:off x="1585863" y="1022948"/>
        <a:ext cx="861430" cy="1220360"/>
      </dsp:txXfrm>
    </dsp:sp>
    <dsp:sp modelId="{52BDB003-1476-49CC-A9D2-BB4125942A8D}">
      <dsp:nvSpPr>
        <dsp:cNvPr id="0" name=""/>
        <dsp:cNvSpPr/>
      </dsp:nvSpPr>
      <dsp:spPr>
        <a:xfrm>
          <a:off x="2492160" y="567557"/>
          <a:ext cx="233304" cy="233304"/>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D4B6EF-A8AD-40BA-B2BC-CC778CE18CAA}">
      <dsp:nvSpPr>
        <dsp:cNvPr id="0" name=""/>
        <dsp:cNvSpPr/>
      </dsp:nvSpPr>
      <dsp:spPr>
        <a:xfrm>
          <a:off x="2608812" y="684209"/>
          <a:ext cx="861430" cy="155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623"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err="1"/>
            <a:t>Renewed</a:t>
          </a:r>
          <a:r>
            <a:rPr lang="it-IT" sz="1300" kern="1200" dirty="0"/>
            <a:t> </a:t>
          </a:r>
          <a:r>
            <a:rPr lang="it-IT" sz="1300" kern="1200" dirty="0" err="1"/>
            <a:t>equilibrium</a:t>
          </a:r>
          <a:r>
            <a:rPr lang="it-IT" sz="1300" kern="1200" dirty="0"/>
            <a:t> </a:t>
          </a:r>
          <a:r>
            <a:rPr lang="it-IT" sz="1300" kern="1200" dirty="0" err="1"/>
            <a:t>through</a:t>
          </a:r>
          <a:r>
            <a:rPr lang="it-IT" sz="1300" kern="1200" dirty="0"/>
            <a:t> creative </a:t>
          </a:r>
          <a:r>
            <a:rPr lang="it-IT" sz="1300" kern="1200" dirty="0" err="1"/>
            <a:t>destruction</a:t>
          </a:r>
          <a:endParaRPr lang="it-IT" sz="1300" kern="1200" dirty="0"/>
        </a:p>
      </dsp:txBody>
      <dsp:txXfrm>
        <a:off x="2608812" y="684209"/>
        <a:ext cx="861430" cy="1559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4D30D-0752-C643-B0DE-82329CC28990}">
      <dsp:nvSpPr>
        <dsp:cNvPr id="0" name=""/>
        <dsp:cNvSpPr/>
      </dsp:nvSpPr>
      <dsp:spPr>
        <a:xfrm>
          <a:off x="-4594335" y="-704407"/>
          <a:ext cx="5472816" cy="5472816"/>
        </a:xfrm>
        <a:prstGeom prst="blockArc">
          <a:avLst>
            <a:gd name="adj1" fmla="val 18900000"/>
            <a:gd name="adj2" fmla="val 2700000"/>
            <a:gd name="adj3" fmla="val 395"/>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C2DAAD-47DD-7F4B-B683-FEA98AC8387B}">
      <dsp:nvSpPr>
        <dsp:cNvPr id="0" name=""/>
        <dsp:cNvSpPr/>
      </dsp:nvSpPr>
      <dsp:spPr>
        <a:xfrm>
          <a:off x="564979" y="406400"/>
          <a:ext cx="5475833" cy="812800"/>
        </a:xfrm>
        <a:prstGeom prst="rect">
          <a:avLst/>
        </a:prstGeom>
        <a:solidFill>
          <a:schemeClr val="accent2">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116840" rIns="116840" bIns="116840" numCol="1" spcCol="1270" anchor="ctr" anchorCtr="0">
          <a:noAutofit/>
        </a:bodyPr>
        <a:lstStyle/>
        <a:p>
          <a:pPr marL="0" lvl="0" indent="0" algn="l" defTabSz="2044700">
            <a:lnSpc>
              <a:spcPct val="90000"/>
            </a:lnSpc>
            <a:spcBef>
              <a:spcPct val="0"/>
            </a:spcBef>
            <a:spcAft>
              <a:spcPct val="35000"/>
            </a:spcAft>
            <a:buNone/>
          </a:pPr>
          <a:r>
            <a:rPr lang="it-IT" sz="4600" kern="1200" dirty="0"/>
            <a:t>INVENZIONE</a:t>
          </a:r>
        </a:p>
      </dsp:txBody>
      <dsp:txXfrm>
        <a:off x="564979" y="406400"/>
        <a:ext cx="5475833" cy="812800"/>
      </dsp:txXfrm>
    </dsp:sp>
    <dsp:sp modelId="{8DBFB40A-7AE2-F447-A205-CE8DC91B7230}">
      <dsp:nvSpPr>
        <dsp:cNvPr id="0" name=""/>
        <dsp:cNvSpPr/>
      </dsp:nvSpPr>
      <dsp:spPr>
        <a:xfrm>
          <a:off x="56979" y="304800"/>
          <a:ext cx="1016000" cy="101600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9F3D95-7D64-D946-AEB6-54CDA299E3DE}">
      <dsp:nvSpPr>
        <dsp:cNvPr id="0" name=""/>
        <dsp:cNvSpPr/>
      </dsp:nvSpPr>
      <dsp:spPr>
        <a:xfrm>
          <a:off x="860432" y="1625599"/>
          <a:ext cx="5180380" cy="812800"/>
        </a:xfrm>
        <a:prstGeom prst="rect">
          <a:avLst/>
        </a:prstGeom>
        <a:solidFill>
          <a:schemeClr val="accent4">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116840" rIns="116840" bIns="116840" numCol="1" spcCol="1270" anchor="ctr" anchorCtr="0">
          <a:noAutofit/>
        </a:bodyPr>
        <a:lstStyle/>
        <a:p>
          <a:pPr marL="0" lvl="0" indent="0" algn="l" defTabSz="2044700">
            <a:lnSpc>
              <a:spcPct val="90000"/>
            </a:lnSpc>
            <a:spcBef>
              <a:spcPct val="0"/>
            </a:spcBef>
            <a:spcAft>
              <a:spcPct val="35000"/>
            </a:spcAft>
            <a:buNone/>
          </a:pPr>
          <a:r>
            <a:rPr lang="it-IT" sz="4600" kern="1200" dirty="0"/>
            <a:t>INNOVAZIONE</a:t>
          </a:r>
        </a:p>
      </dsp:txBody>
      <dsp:txXfrm>
        <a:off x="860432" y="1625599"/>
        <a:ext cx="5180380" cy="812800"/>
      </dsp:txXfrm>
    </dsp:sp>
    <dsp:sp modelId="{DFB2A4B4-96B4-1448-90C5-4E144913515A}">
      <dsp:nvSpPr>
        <dsp:cNvPr id="0" name=""/>
        <dsp:cNvSpPr/>
      </dsp:nvSpPr>
      <dsp:spPr>
        <a:xfrm>
          <a:off x="352432" y="1523999"/>
          <a:ext cx="1016000" cy="1016000"/>
        </a:xfrm>
        <a:prstGeom prst="ellipse">
          <a:avLst/>
        </a:prstGeom>
        <a:solidFill>
          <a:schemeClr val="lt1">
            <a:hueOff val="0"/>
            <a:satOff val="0"/>
            <a:lumOff val="0"/>
            <a:alphaOff val="0"/>
          </a:schemeClr>
        </a:solidFill>
        <a:ln w="9525" cap="flat" cmpd="sng" algn="ctr">
          <a:solidFill>
            <a:schemeClr val="accent2">
              <a:hueOff val="-3670562"/>
              <a:satOff val="16196"/>
              <a:lumOff val="-2745"/>
              <a:alphaOff val="0"/>
            </a:schemeClr>
          </a:solidFill>
          <a:prstDash val="solid"/>
        </a:ln>
        <a:effectLst/>
      </dsp:spPr>
      <dsp:style>
        <a:lnRef idx="1">
          <a:scrgbClr r="0" g="0" b="0"/>
        </a:lnRef>
        <a:fillRef idx="1">
          <a:scrgbClr r="0" g="0" b="0"/>
        </a:fillRef>
        <a:effectRef idx="0">
          <a:scrgbClr r="0" g="0" b="0"/>
        </a:effectRef>
        <a:fontRef idx="minor"/>
      </dsp:style>
    </dsp:sp>
    <dsp:sp modelId="{F9BE9C3C-183A-CE4B-AD4A-6BEBC79847E6}">
      <dsp:nvSpPr>
        <dsp:cNvPr id="0" name=""/>
        <dsp:cNvSpPr/>
      </dsp:nvSpPr>
      <dsp:spPr>
        <a:xfrm>
          <a:off x="564979" y="2844800"/>
          <a:ext cx="5475833" cy="812800"/>
        </a:xfrm>
        <a:prstGeom prst="rect">
          <a:avLst/>
        </a:prstGeom>
        <a:solidFill>
          <a:schemeClr val="accent3">
            <a:lumMod val="75000"/>
          </a:schemeClr>
        </a:soli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5160" tIns="116840" rIns="116840" bIns="116840" numCol="1" spcCol="1270" anchor="ctr" anchorCtr="0">
          <a:noAutofit/>
        </a:bodyPr>
        <a:lstStyle/>
        <a:p>
          <a:pPr marL="0" lvl="0" indent="0" algn="l" defTabSz="2044700">
            <a:lnSpc>
              <a:spcPct val="90000"/>
            </a:lnSpc>
            <a:spcBef>
              <a:spcPct val="0"/>
            </a:spcBef>
            <a:spcAft>
              <a:spcPct val="35000"/>
            </a:spcAft>
            <a:buNone/>
          </a:pPr>
          <a:r>
            <a:rPr lang="it-IT" sz="4600" kern="1200" dirty="0"/>
            <a:t>DIFFUSIONE</a:t>
          </a:r>
        </a:p>
      </dsp:txBody>
      <dsp:txXfrm>
        <a:off x="564979" y="2844800"/>
        <a:ext cx="5475833" cy="812800"/>
      </dsp:txXfrm>
    </dsp:sp>
    <dsp:sp modelId="{818BEE45-7DCB-574F-92F7-46F41EF32CFE}">
      <dsp:nvSpPr>
        <dsp:cNvPr id="0" name=""/>
        <dsp:cNvSpPr/>
      </dsp:nvSpPr>
      <dsp:spPr>
        <a:xfrm>
          <a:off x="56979" y="2743200"/>
          <a:ext cx="1016000" cy="1016000"/>
        </a:xfrm>
        <a:prstGeom prst="ellipse">
          <a:avLst/>
        </a:prstGeom>
        <a:solidFill>
          <a:schemeClr val="lt1">
            <a:hueOff val="0"/>
            <a:satOff val="0"/>
            <a:lumOff val="0"/>
            <a:alphaOff val="0"/>
          </a:schemeClr>
        </a:solidFill>
        <a:ln w="9525" cap="flat" cmpd="sng" algn="ctr">
          <a:solidFill>
            <a:schemeClr val="accent2">
              <a:hueOff val="-7341125"/>
              <a:satOff val="32393"/>
              <a:lumOff val="-549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8896C-AE3B-D442-A2EF-A26C5B486CA6}" type="datetimeFigureOut">
              <a:rPr lang="it-IT" smtClean="0"/>
              <a:pPr/>
              <a:t>22/04/2021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698CC-FC54-DB4D-9072-6BBBE6CEF74B}" type="slidenum">
              <a:rPr lang="it-IT" smtClean="0"/>
              <a:pPr/>
              <a:t>‹N›</a:t>
            </a:fld>
            <a:endParaRPr lang="it-IT"/>
          </a:p>
        </p:txBody>
      </p:sp>
    </p:spTree>
    <p:extLst>
      <p:ext uri="{BB962C8B-B14F-4D97-AF65-F5344CB8AC3E}">
        <p14:creationId xmlns:p14="http://schemas.microsoft.com/office/powerpoint/2010/main" val="8770102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a:t>
            </a:fld>
            <a:endParaRPr lang="it-IT"/>
          </a:p>
        </p:txBody>
      </p:sp>
    </p:spTree>
    <p:extLst>
      <p:ext uri="{BB962C8B-B14F-4D97-AF65-F5344CB8AC3E}">
        <p14:creationId xmlns:p14="http://schemas.microsoft.com/office/powerpoint/2010/main" val="4066866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13</a:t>
            </a:fld>
            <a:endParaRPr lang="it-IT"/>
          </a:p>
        </p:txBody>
      </p:sp>
    </p:spTree>
    <p:extLst>
      <p:ext uri="{BB962C8B-B14F-4D97-AF65-F5344CB8AC3E}">
        <p14:creationId xmlns:p14="http://schemas.microsoft.com/office/powerpoint/2010/main" val="121379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14</a:t>
            </a:fld>
            <a:endParaRPr lang="it-IT"/>
          </a:p>
        </p:txBody>
      </p:sp>
    </p:spTree>
    <p:extLst>
      <p:ext uri="{BB962C8B-B14F-4D97-AF65-F5344CB8AC3E}">
        <p14:creationId xmlns:p14="http://schemas.microsoft.com/office/powerpoint/2010/main" val="296465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15</a:t>
            </a:fld>
            <a:endParaRPr lang="it-IT"/>
          </a:p>
        </p:txBody>
      </p:sp>
    </p:spTree>
    <p:extLst>
      <p:ext uri="{BB962C8B-B14F-4D97-AF65-F5344CB8AC3E}">
        <p14:creationId xmlns:p14="http://schemas.microsoft.com/office/powerpoint/2010/main" val="290597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16</a:t>
            </a:fld>
            <a:endParaRPr lang="it-IT"/>
          </a:p>
        </p:txBody>
      </p:sp>
    </p:spTree>
    <p:extLst>
      <p:ext uri="{BB962C8B-B14F-4D97-AF65-F5344CB8AC3E}">
        <p14:creationId xmlns:p14="http://schemas.microsoft.com/office/powerpoint/2010/main" val="3147608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17</a:t>
            </a:fld>
            <a:endParaRPr lang="it-IT"/>
          </a:p>
        </p:txBody>
      </p:sp>
    </p:spTree>
    <p:extLst>
      <p:ext uri="{BB962C8B-B14F-4D97-AF65-F5344CB8AC3E}">
        <p14:creationId xmlns:p14="http://schemas.microsoft.com/office/powerpoint/2010/main" val="460383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18</a:t>
            </a:fld>
            <a:endParaRPr lang="it-IT"/>
          </a:p>
        </p:txBody>
      </p:sp>
    </p:spTree>
    <p:extLst>
      <p:ext uri="{BB962C8B-B14F-4D97-AF65-F5344CB8AC3E}">
        <p14:creationId xmlns:p14="http://schemas.microsoft.com/office/powerpoint/2010/main" val="302830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2</a:t>
            </a:fld>
            <a:endParaRPr lang="it-IT"/>
          </a:p>
        </p:txBody>
      </p:sp>
    </p:spTree>
    <p:extLst>
      <p:ext uri="{BB962C8B-B14F-4D97-AF65-F5344CB8AC3E}">
        <p14:creationId xmlns:p14="http://schemas.microsoft.com/office/powerpoint/2010/main" val="137439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95698C8F-1DA2-7041-8E23-371C28298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a:extLst>
              <a:ext uri="{FF2B5EF4-FFF2-40B4-BE49-F238E27FC236}">
                <a16:creationId xmlns:a16="http://schemas.microsoft.com/office/drawing/2014/main" id="{FA25C851-7BBF-1640-AD21-8AAD2DCE5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a:p>
          <a:p>
            <a:pPr>
              <a:spcBef>
                <a:spcPct val="0"/>
              </a:spcBef>
            </a:pPr>
            <a:endParaRPr lang="it-IT" altLang="it-IT" dirty="0"/>
          </a:p>
        </p:txBody>
      </p:sp>
      <p:sp>
        <p:nvSpPr>
          <p:cNvPr id="29700" name="Segnaposto numero diapositiva 3">
            <a:extLst>
              <a:ext uri="{FF2B5EF4-FFF2-40B4-BE49-F238E27FC236}">
                <a16:creationId xmlns:a16="http://schemas.microsoft.com/office/drawing/2014/main" id="{EF875770-971A-3F48-81AF-E3A2065DE6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4B8E07A9-5409-D74B-99CC-31FD5DF4E185}" type="slidenum">
              <a:rPr lang="it-IT" altLang="it-IT">
                <a:latin typeface="Calibri" panose="020F0502020204030204" pitchFamily="34" charset="0"/>
              </a:rPr>
              <a:pPr/>
              <a:t>3</a:t>
            </a:fld>
            <a:endParaRPr lang="it-IT" altLang="it-IT">
              <a:latin typeface="Calibri" panose="020F0502020204030204" pitchFamily="34" charset="0"/>
            </a:endParaRPr>
          </a:p>
        </p:txBody>
      </p:sp>
    </p:spTree>
    <p:extLst>
      <p:ext uri="{BB962C8B-B14F-4D97-AF65-F5344CB8AC3E}">
        <p14:creationId xmlns:p14="http://schemas.microsoft.com/office/powerpoint/2010/main" val="326672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95698C8F-1DA2-7041-8E23-371C28298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a:extLst>
              <a:ext uri="{FF2B5EF4-FFF2-40B4-BE49-F238E27FC236}">
                <a16:creationId xmlns:a16="http://schemas.microsoft.com/office/drawing/2014/main" id="{FA25C851-7BBF-1640-AD21-8AAD2DCE5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a:p>
        </p:txBody>
      </p:sp>
      <p:sp>
        <p:nvSpPr>
          <p:cNvPr id="29700" name="Segnaposto numero diapositiva 3">
            <a:extLst>
              <a:ext uri="{FF2B5EF4-FFF2-40B4-BE49-F238E27FC236}">
                <a16:creationId xmlns:a16="http://schemas.microsoft.com/office/drawing/2014/main" id="{EF875770-971A-3F48-81AF-E3A2065DE6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4B8E07A9-5409-D74B-99CC-31FD5DF4E185}" type="slidenum">
              <a:rPr lang="it-IT" altLang="it-IT">
                <a:latin typeface="Calibri" panose="020F0502020204030204" pitchFamily="34" charset="0"/>
              </a:rPr>
              <a:pPr/>
              <a:t>4</a:t>
            </a:fld>
            <a:endParaRPr lang="it-IT" altLang="it-IT">
              <a:latin typeface="Calibri" panose="020F0502020204030204" pitchFamily="34" charset="0"/>
            </a:endParaRPr>
          </a:p>
        </p:txBody>
      </p:sp>
    </p:spTree>
    <p:extLst>
      <p:ext uri="{BB962C8B-B14F-4D97-AF65-F5344CB8AC3E}">
        <p14:creationId xmlns:p14="http://schemas.microsoft.com/office/powerpoint/2010/main" val="2482560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95698C8F-1DA2-7041-8E23-371C28298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a:extLst>
              <a:ext uri="{FF2B5EF4-FFF2-40B4-BE49-F238E27FC236}">
                <a16:creationId xmlns:a16="http://schemas.microsoft.com/office/drawing/2014/main" id="{FA25C851-7BBF-1640-AD21-8AAD2DCE5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a:p>
        </p:txBody>
      </p:sp>
      <p:sp>
        <p:nvSpPr>
          <p:cNvPr id="29700" name="Segnaposto numero diapositiva 3">
            <a:extLst>
              <a:ext uri="{FF2B5EF4-FFF2-40B4-BE49-F238E27FC236}">
                <a16:creationId xmlns:a16="http://schemas.microsoft.com/office/drawing/2014/main" id="{EF875770-971A-3F48-81AF-E3A2065DE6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4B8E07A9-5409-D74B-99CC-31FD5DF4E185}" type="slidenum">
              <a:rPr lang="it-IT" altLang="it-IT">
                <a:latin typeface="Calibri" panose="020F0502020204030204" pitchFamily="34" charset="0"/>
              </a:rPr>
              <a:pPr/>
              <a:t>5</a:t>
            </a:fld>
            <a:endParaRPr lang="it-IT" altLang="it-IT">
              <a:latin typeface="Calibri" panose="020F0502020204030204" pitchFamily="34" charset="0"/>
            </a:endParaRPr>
          </a:p>
        </p:txBody>
      </p:sp>
    </p:spTree>
    <p:extLst>
      <p:ext uri="{BB962C8B-B14F-4D97-AF65-F5344CB8AC3E}">
        <p14:creationId xmlns:p14="http://schemas.microsoft.com/office/powerpoint/2010/main" val="195445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6</a:t>
            </a:fld>
            <a:endParaRPr lang="it-IT"/>
          </a:p>
        </p:txBody>
      </p:sp>
    </p:spTree>
    <p:extLst>
      <p:ext uri="{BB962C8B-B14F-4D97-AF65-F5344CB8AC3E}">
        <p14:creationId xmlns:p14="http://schemas.microsoft.com/office/powerpoint/2010/main" val="3625980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7</a:t>
            </a:fld>
            <a:endParaRPr lang="it-IT"/>
          </a:p>
        </p:txBody>
      </p:sp>
    </p:spTree>
    <p:extLst>
      <p:ext uri="{BB962C8B-B14F-4D97-AF65-F5344CB8AC3E}">
        <p14:creationId xmlns:p14="http://schemas.microsoft.com/office/powerpoint/2010/main" val="346202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11</a:t>
            </a:fld>
            <a:endParaRPr lang="it-IT"/>
          </a:p>
        </p:txBody>
      </p:sp>
    </p:spTree>
    <p:extLst>
      <p:ext uri="{BB962C8B-B14F-4D97-AF65-F5344CB8AC3E}">
        <p14:creationId xmlns:p14="http://schemas.microsoft.com/office/powerpoint/2010/main" val="1290801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baseline="0" dirty="0"/>
          </a:p>
        </p:txBody>
      </p:sp>
      <p:sp>
        <p:nvSpPr>
          <p:cNvPr id="4" name="Segnaposto numero diapositiva 3"/>
          <p:cNvSpPr>
            <a:spLocks noGrp="1"/>
          </p:cNvSpPr>
          <p:nvPr>
            <p:ph type="sldNum" sz="quarter" idx="10"/>
          </p:nvPr>
        </p:nvSpPr>
        <p:spPr/>
        <p:txBody>
          <a:bodyPr/>
          <a:lstStyle/>
          <a:p>
            <a:fld id="{E81698CC-FC54-DB4D-9072-6BBBE6CEF74B}" type="slidenum">
              <a:rPr lang="it-IT" smtClean="0"/>
              <a:pPr/>
              <a:t>12</a:t>
            </a:fld>
            <a:endParaRPr lang="it-IT"/>
          </a:p>
        </p:txBody>
      </p:sp>
    </p:spTree>
    <p:extLst>
      <p:ext uri="{BB962C8B-B14F-4D97-AF65-F5344CB8AC3E}">
        <p14:creationId xmlns:p14="http://schemas.microsoft.com/office/powerpoint/2010/main" val="305728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5FFEBFFD-E261-C142-A7D2-ABE2607B5886}" type="datetimeFigureOut">
              <a:rPr lang="it-IT" smtClean="0"/>
              <a:pPr/>
              <a:t>22/04/2021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2987B2C-34AC-8442-B859-22EB2A8DD280}" type="slidenum">
              <a:rPr lang="it-IT" smtClean="0"/>
              <a:pPr/>
              <a:t>‹N›</a:t>
            </a:fld>
            <a:endParaRPr lang="it-IT"/>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42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296849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2987B2C-34AC-8442-B859-22EB2A8DD280}" type="slidenum">
              <a:rPr lang="it-IT" smtClean="0"/>
              <a:pPr/>
              <a:t>‹N›</a:t>
            </a:fld>
            <a:endParaRPr lang="it-IT"/>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44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220714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2987B2C-34AC-8442-B859-22EB2A8DD280}" type="slidenum">
              <a:rPr lang="it-IT" smtClean="0"/>
              <a:pPr/>
              <a:t>‹N›</a:t>
            </a:fld>
            <a:endParaRPr lang="it-IT"/>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99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302586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768096" y="2967788"/>
            <a:ext cx="356616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4491990" y="2967788"/>
            <a:ext cx="356616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2015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61092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20928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2987B2C-34AC-8442-B859-22EB2A8DD280}" type="slidenum">
              <a:rPr lang="it-IT" smtClean="0"/>
              <a:pPr/>
              <a:t>‹N›</a:t>
            </a:fld>
            <a:endParaRPr lang="it-IT"/>
          </a:p>
        </p:txBody>
      </p:sp>
    </p:spTree>
    <p:extLst>
      <p:ext uri="{BB962C8B-B14F-4D97-AF65-F5344CB8AC3E}">
        <p14:creationId xmlns:p14="http://schemas.microsoft.com/office/powerpoint/2010/main" val="763328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FFEBFFD-E261-C142-A7D2-ABE2607B5886}" type="datetimeFigureOut">
              <a:rPr lang="it-IT" smtClean="0"/>
              <a:pPr/>
              <a:t>22/04/2021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2987B2C-34AC-8442-B859-22EB2A8DD280}" type="slidenum">
              <a:rPr lang="it-IT" smtClean="0"/>
              <a:pPr/>
              <a:t>‹N›</a:t>
            </a:fld>
            <a:endParaRPr lang="it-IT"/>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36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FFEBFFD-E261-C142-A7D2-ABE2607B5886}" type="datetimeFigureOut">
              <a:rPr lang="it-IT" smtClean="0"/>
              <a:pPr/>
              <a:t>22/04/2021</a:t>
            </a:fld>
            <a:endParaRPr lang="it-IT"/>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it-IT"/>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2987B2C-34AC-8442-B859-22EB2A8DD280}" type="slidenum">
              <a:rPr lang="it-IT" smtClean="0"/>
              <a:pPr/>
              <a:t>‹N›</a:t>
            </a:fld>
            <a:endParaRPr lang="it-IT"/>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3312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1195" y="1694885"/>
            <a:ext cx="7543800" cy="2815242"/>
          </a:xfrm>
        </p:spPr>
        <p:txBody>
          <a:bodyPr>
            <a:normAutofit/>
          </a:bodyPr>
          <a:lstStyle/>
          <a:p>
            <a:pPr algn="l"/>
            <a:r>
              <a:rPr lang="it-IT" sz="3600" dirty="0">
                <a:solidFill>
                  <a:schemeClr val="bg1"/>
                </a:solidFill>
              </a:rPr>
              <a:t>Modulo di </a:t>
            </a:r>
            <a:br>
              <a:rPr lang="it-IT" sz="2400" dirty="0">
                <a:solidFill>
                  <a:schemeClr val="bg1"/>
                </a:solidFill>
              </a:rPr>
            </a:br>
            <a:br>
              <a:rPr lang="it-IT" sz="2400" dirty="0">
                <a:solidFill>
                  <a:schemeClr val="bg1"/>
                </a:solidFill>
              </a:rPr>
            </a:br>
            <a:r>
              <a:rPr lang="it-IT" sz="3600" b="1" dirty="0">
                <a:solidFill>
                  <a:schemeClr val="bg1"/>
                </a:solidFill>
              </a:rPr>
              <a:t>Economia e Gestione delle imprese</a:t>
            </a:r>
            <a:br>
              <a:rPr lang="it-IT" sz="3600" b="1" dirty="0">
                <a:solidFill>
                  <a:schemeClr val="bg1"/>
                </a:solidFill>
              </a:rPr>
            </a:br>
            <a:br>
              <a:rPr lang="it-IT" dirty="0">
                <a:solidFill>
                  <a:schemeClr val="bg1"/>
                </a:solidFill>
              </a:rPr>
            </a:br>
            <a:r>
              <a:rPr lang="it-IT" sz="3200" b="1" dirty="0">
                <a:solidFill>
                  <a:schemeClr val="bg1"/>
                </a:solidFill>
              </a:rPr>
              <a:t>Lezione 7</a:t>
            </a:r>
            <a:br>
              <a:rPr lang="it-IT" dirty="0">
                <a:solidFill>
                  <a:schemeClr val="bg1"/>
                </a:solidFill>
              </a:rPr>
            </a:br>
            <a:r>
              <a:rPr lang="it-IT" i="1" dirty="0">
                <a:solidFill>
                  <a:schemeClr val="bg1"/>
                </a:solidFill>
              </a:rPr>
              <a:t>Lo sviluppo della tecnologia</a:t>
            </a:r>
          </a:p>
        </p:txBody>
      </p:sp>
      <p:pic>
        <p:nvPicPr>
          <p:cNvPr id="9" name="Immagine 8">
            <a:extLst>
              <a:ext uri="{FF2B5EF4-FFF2-40B4-BE49-F238E27FC236}">
                <a16:creationId xmlns:a16="http://schemas.microsoft.com/office/drawing/2014/main" id="{72982F9E-986C-424C-B582-37AFBB9641F0}"/>
              </a:ext>
            </a:extLst>
          </p:cNvPr>
          <p:cNvPicPr>
            <a:picLocks noChangeAspect="1"/>
          </p:cNvPicPr>
          <p:nvPr/>
        </p:nvPicPr>
        <p:blipFill>
          <a:blip r:embed="rId3"/>
          <a:stretch>
            <a:fillRect/>
          </a:stretch>
        </p:blipFill>
        <p:spPr>
          <a:xfrm>
            <a:off x="6410421" y="5397189"/>
            <a:ext cx="2605959" cy="743105"/>
          </a:xfrm>
          <a:prstGeom prst="rect">
            <a:avLst/>
          </a:prstGeom>
        </p:spPr>
      </p:pic>
    </p:spTree>
    <p:extLst>
      <p:ext uri="{BB962C8B-B14F-4D97-AF65-F5344CB8AC3E}">
        <p14:creationId xmlns:p14="http://schemas.microsoft.com/office/powerpoint/2010/main" val="1553228369"/>
      </p:ext>
    </p:extLst>
  </p:cSld>
  <p:clrMapOvr>
    <a:masterClrMapping/>
  </p:clrMapOvr>
  <p:transition advTm="1327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74E68C8-0FEE-F24F-9CEA-5BDBF67623BC}"/>
              </a:ext>
            </a:extLst>
          </p:cNvPr>
          <p:cNvSpPr>
            <a:spLocks noGrp="1"/>
          </p:cNvSpPr>
          <p:nvPr>
            <p:ph type="title"/>
          </p:nvPr>
        </p:nvSpPr>
        <p:spPr>
          <a:xfrm>
            <a:off x="768096" y="313910"/>
            <a:ext cx="7290054" cy="1499616"/>
          </a:xfrm>
        </p:spPr>
        <p:txBody>
          <a:bodyPr/>
          <a:lstStyle/>
          <a:p>
            <a:r>
              <a:rPr lang="it-IT" dirty="0"/>
              <a:t>Tipologie di innovazione</a:t>
            </a:r>
          </a:p>
        </p:txBody>
      </p:sp>
      <p:grpSp>
        <p:nvGrpSpPr>
          <p:cNvPr id="12" name="Gruppo 11">
            <a:extLst>
              <a:ext uri="{FF2B5EF4-FFF2-40B4-BE49-F238E27FC236}">
                <a16:creationId xmlns:a16="http://schemas.microsoft.com/office/drawing/2014/main" id="{BCC82B03-03F4-F54F-BB90-FDF2BF29E2C9}"/>
              </a:ext>
            </a:extLst>
          </p:cNvPr>
          <p:cNvGrpSpPr/>
          <p:nvPr/>
        </p:nvGrpSpPr>
        <p:grpSpPr>
          <a:xfrm>
            <a:off x="605904" y="1813526"/>
            <a:ext cx="8102161" cy="4801314"/>
            <a:chOff x="595272" y="1672809"/>
            <a:chExt cx="7133702" cy="4632726"/>
          </a:xfrm>
        </p:grpSpPr>
        <p:sp>
          <p:nvSpPr>
            <p:cNvPr id="6" name="Rettangolo con angoli arrotondati 5">
              <a:extLst>
                <a:ext uri="{FF2B5EF4-FFF2-40B4-BE49-F238E27FC236}">
                  <a16:creationId xmlns:a16="http://schemas.microsoft.com/office/drawing/2014/main" id="{1BBEE8FB-89A5-CA4F-AEB1-6ED4F0386E34}"/>
                </a:ext>
              </a:extLst>
            </p:cNvPr>
            <p:cNvSpPr/>
            <p:nvPr/>
          </p:nvSpPr>
          <p:spPr>
            <a:xfrm>
              <a:off x="669549" y="2799621"/>
              <a:ext cx="2632668" cy="556528"/>
            </a:xfrm>
            <a:prstGeom prst="roundRect">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5" name="CasellaDiTesto 4">
              <a:extLst>
                <a:ext uri="{FF2B5EF4-FFF2-40B4-BE49-F238E27FC236}">
                  <a16:creationId xmlns:a16="http://schemas.microsoft.com/office/drawing/2014/main" id="{DC82EB87-321B-344B-9094-710D1D17CFC2}"/>
                </a:ext>
              </a:extLst>
            </p:cNvPr>
            <p:cNvSpPr txBox="1"/>
            <p:nvPr/>
          </p:nvSpPr>
          <p:spPr>
            <a:xfrm>
              <a:off x="595272" y="1672809"/>
              <a:ext cx="7133702" cy="4632726"/>
            </a:xfrm>
            <a:prstGeom prst="rect">
              <a:avLst/>
            </a:prstGeom>
            <a:noFill/>
          </p:spPr>
          <p:txBody>
            <a:bodyPr wrap="square" rtlCol="0">
              <a:spAutoFit/>
            </a:bodyPr>
            <a:lstStyle/>
            <a:p>
              <a:r>
                <a:rPr lang="it-IT" dirty="0"/>
                <a:t>Classificazione di Freeman:</a:t>
              </a:r>
            </a:p>
            <a:p>
              <a:pPr marL="285750" indent="-285750">
                <a:buFont typeface="Wingdings" pitchFamily="2" charset="2"/>
                <a:buChar char="§"/>
              </a:pPr>
              <a:r>
                <a:rPr lang="it-IT" b="1" dirty="0"/>
                <a:t>Innovazioni maggiori</a:t>
              </a:r>
            </a:p>
            <a:p>
              <a:pPr marL="285750" indent="-285750">
                <a:buFont typeface="Wingdings" pitchFamily="2" charset="2"/>
                <a:buChar char="§"/>
              </a:pPr>
              <a:r>
                <a:rPr lang="it-IT" b="1" dirty="0"/>
                <a:t>Nuovi sistemi tecnologici</a:t>
              </a:r>
            </a:p>
            <a:p>
              <a:pPr marL="285750" indent="-285750">
                <a:buFont typeface="Wingdings" pitchFamily="2" charset="2"/>
                <a:buChar char="§"/>
              </a:pPr>
              <a:r>
                <a:rPr lang="it-IT" b="1" dirty="0"/>
                <a:t>Rivoluzioni tecnologiche</a:t>
              </a:r>
            </a:p>
            <a:p>
              <a:pPr marL="285750" indent="-285750">
                <a:buFont typeface="Wingdings" pitchFamily="2" charset="2"/>
                <a:buChar char="§"/>
              </a:pPr>
              <a:r>
                <a:rPr lang="it-IT" b="1" dirty="0">
                  <a:solidFill>
                    <a:srgbClr val="0C6778"/>
                  </a:solidFill>
                </a:rPr>
                <a:t>Innovazioni incrementali</a:t>
              </a:r>
            </a:p>
            <a:p>
              <a:pPr marL="285750" indent="-285750">
                <a:buFont typeface="Wingdings" pitchFamily="2" charset="2"/>
                <a:buChar char="§"/>
              </a:pPr>
              <a:r>
                <a:rPr lang="it-IT" b="1" dirty="0">
                  <a:solidFill>
                    <a:srgbClr val="0C6778"/>
                  </a:solidFill>
                </a:rPr>
                <a:t>Innovazioni radicali</a:t>
              </a:r>
            </a:p>
            <a:p>
              <a:endParaRPr lang="it-IT" dirty="0"/>
            </a:p>
            <a:p>
              <a:pPr algn="just"/>
              <a:r>
                <a:rPr lang="it-IT" b="1" u="sng" dirty="0">
                  <a:solidFill>
                    <a:srgbClr val="5766C5"/>
                  </a:solidFill>
                </a:rPr>
                <a:t>INNOVAZIONI RADICALI:</a:t>
              </a:r>
            </a:p>
            <a:p>
              <a:pPr algn="just"/>
              <a:r>
                <a:rPr lang="it-IT" dirty="0"/>
                <a:t>Costituiscono innovazioni volte a sostituire o a relegare tecnologie e filosofie esistenti ad un ruolo secondario, che si manifestano in modo discontinuo nel tempo. Creazione di nuovi business distruzione di quelli esistenti. </a:t>
              </a:r>
            </a:p>
            <a:p>
              <a:pPr algn="just"/>
              <a:endParaRPr lang="it-IT" dirty="0"/>
            </a:p>
            <a:p>
              <a:pPr algn="just"/>
              <a:r>
                <a:rPr lang="it-IT" b="1" u="sng" dirty="0">
                  <a:solidFill>
                    <a:srgbClr val="5766C5"/>
                  </a:solidFill>
                </a:rPr>
                <a:t>INNOVAZIONI INCREMENTALI:</a:t>
              </a:r>
              <a:r>
                <a:rPr lang="it-IT" b="1" dirty="0">
                  <a:solidFill>
                    <a:srgbClr val="5766C5"/>
                  </a:solidFill>
                </a:rPr>
                <a:t> </a:t>
              </a:r>
            </a:p>
            <a:p>
              <a:pPr algn="just"/>
              <a:r>
                <a:rPr lang="it-IT" dirty="0"/>
                <a:t>miglioramenti apportati al prodotto o ai processi, in genere stimolati dalla domanda, che si manifestano con una successione costante nel tempo </a:t>
              </a:r>
            </a:p>
            <a:p>
              <a:endParaRPr lang="it-IT" dirty="0"/>
            </a:p>
            <a:p>
              <a:r>
                <a:rPr lang="it-IT" dirty="0"/>
                <a:t>Complementarietà tra le due tipologie di innovazione </a:t>
              </a:r>
            </a:p>
          </p:txBody>
        </p:sp>
      </p:grpSp>
      <p:cxnSp>
        <p:nvCxnSpPr>
          <p:cNvPr id="8" name="Connettore 2 7">
            <a:extLst>
              <a:ext uri="{FF2B5EF4-FFF2-40B4-BE49-F238E27FC236}">
                <a16:creationId xmlns:a16="http://schemas.microsoft.com/office/drawing/2014/main" id="{92D542FE-3865-A64E-A64C-04DB68559B9C}"/>
              </a:ext>
            </a:extLst>
          </p:cNvPr>
          <p:cNvCxnSpPr>
            <a:cxnSpLocks/>
          </p:cNvCxnSpPr>
          <p:nvPr/>
        </p:nvCxnSpPr>
        <p:spPr>
          <a:xfrm>
            <a:off x="2020887" y="3558123"/>
            <a:ext cx="0" cy="248288"/>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pic>
        <p:nvPicPr>
          <p:cNvPr id="11" name="Immagine 10">
            <a:extLst>
              <a:ext uri="{FF2B5EF4-FFF2-40B4-BE49-F238E27FC236}">
                <a16:creationId xmlns:a16="http://schemas.microsoft.com/office/drawing/2014/main" id="{281DC1C7-05C1-F74C-98E9-158DB51F5D7C}"/>
              </a:ext>
            </a:extLst>
          </p:cNvPr>
          <p:cNvPicPr>
            <a:picLocks noChangeAspect="1"/>
          </p:cNvPicPr>
          <p:nvPr/>
        </p:nvPicPr>
        <p:blipFill>
          <a:blip r:embed="rId2"/>
          <a:stretch>
            <a:fillRect/>
          </a:stretch>
        </p:blipFill>
        <p:spPr>
          <a:xfrm>
            <a:off x="7094136" y="6187562"/>
            <a:ext cx="1730103" cy="493349"/>
          </a:xfrm>
          <a:prstGeom prst="rect">
            <a:avLst/>
          </a:prstGeom>
        </p:spPr>
      </p:pic>
    </p:spTree>
    <p:extLst>
      <p:ext uri="{BB962C8B-B14F-4D97-AF65-F5344CB8AC3E}">
        <p14:creationId xmlns:p14="http://schemas.microsoft.com/office/powerpoint/2010/main" val="424420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05452" y="761022"/>
            <a:ext cx="7620000" cy="1143000"/>
          </a:xfrm>
        </p:spPr>
        <p:txBody>
          <a:bodyPr>
            <a:noAutofit/>
          </a:bodyPr>
          <a:lstStyle/>
          <a:p>
            <a:r>
              <a:rPr lang="it-IT" dirty="0"/>
              <a:t>Tipologie di innovazione</a:t>
            </a:r>
            <a:br>
              <a:rPr lang="it-IT" dirty="0"/>
            </a:br>
            <a:endParaRPr lang="it-IT" dirty="0"/>
          </a:p>
        </p:txBody>
      </p:sp>
      <p:sp>
        <p:nvSpPr>
          <p:cNvPr id="11" name="Segnaposto contenuto 2"/>
          <p:cNvSpPr>
            <a:spLocks noGrp="1"/>
          </p:cNvSpPr>
          <p:nvPr>
            <p:ph idx="1"/>
          </p:nvPr>
        </p:nvSpPr>
        <p:spPr>
          <a:xfrm>
            <a:off x="512420" y="5788056"/>
            <a:ext cx="3284615" cy="443914"/>
          </a:xfrm>
        </p:spPr>
        <p:txBody>
          <a:bodyPr>
            <a:normAutofit/>
          </a:bodyPr>
          <a:lstStyle/>
          <a:p>
            <a:pPr marL="114300" indent="0">
              <a:buNone/>
            </a:pPr>
            <a:r>
              <a:rPr lang="it-IT" sz="1100" i="1" dirty="0"/>
              <a:t>Pisano, 2015</a:t>
            </a:r>
          </a:p>
          <a:p>
            <a:endParaRPr lang="it-IT" sz="1100" i="1" dirty="0"/>
          </a:p>
        </p:txBody>
      </p:sp>
      <p:graphicFrame>
        <p:nvGraphicFramePr>
          <p:cNvPr id="10" name="Oggetto 9"/>
          <p:cNvGraphicFramePr>
            <a:graphicFrameLocks noChangeAspect="1"/>
          </p:cNvGraphicFramePr>
          <p:nvPr>
            <p:extLst>
              <p:ext uri="{D42A27DB-BD31-4B8C-83A1-F6EECF244321}">
                <p14:modId xmlns:p14="http://schemas.microsoft.com/office/powerpoint/2010/main" val="1038700123"/>
              </p:ext>
            </p:extLst>
          </p:nvPr>
        </p:nvGraphicFramePr>
        <p:xfrm>
          <a:off x="556162" y="3136516"/>
          <a:ext cx="6777735" cy="3095454"/>
        </p:xfrm>
        <a:graphic>
          <a:graphicData uri="http://schemas.openxmlformats.org/presentationml/2006/ole">
            <mc:AlternateContent xmlns:mc="http://schemas.openxmlformats.org/markup-compatibility/2006">
              <mc:Choice xmlns:v="urn:schemas-microsoft-com:vml" Requires="v">
                <p:oleObj name="Picture" r:id="rId3" imgW="4498428" imgH="6841198" progId="Word.Picture.8">
                  <p:embed/>
                </p:oleObj>
              </mc:Choice>
              <mc:Fallback>
                <p:oleObj name="Picture" r:id="rId3" imgW="4498428" imgH="6841198" progId="Word.Picture.8">
                  <p:embed/>
                  <p:pic>
                    <p:nvPicPr>
                      <p:cNvPr id="0" name=""/>
                      <p:cNvPicPr>
                        <a:picLocks noChangeAspect="1" noChangeArrowheads="1"/>
                      </p:cNvPicPr>
                      <p:nvPr/>
                    </p:nvPicPr>
                    <p:blipFill>
                      <a:blip r:embed="rId4">
                        <a:grayscl/>
                        <a:extLst>
                          <a:ext uri="{28A0092B-C50C-407E-A947-70E740481C1C}">
                            <a14:useLocalDpi xmlns:a14="http://schemas.microsoft.com/office/drawing/2010/main" val="0"/>
                          </a:ext>
                        </a:extLst>
                      </a:blip>
                      <a:srcRect l="-481" t="9151" r="-1280" b="62465"/>
                      <a:stretch>
                        <a:fillRect/>
                      </a:stretch>
                    </p:blipFill>
                    <p:spPr bwMode="auto">
                      <a:xfrm>
                        <a:off x="556162" y="3136516"/>
                        <a:ext cx="6777735" cy="3095454"/>
                      </a:xfrm>
                      <a:prstGeom prst="rect">
                        <a:avLst/>
                      </a:prstGeom>
                      <a:noFill/>
                    </p:spPr>
                  </p:pic>
                </p:oleObj>
              </mc:Fallback>
            </mc:AlternateContent>
          </a:graphicData>
        </a:graphic>
      </p:graphicFrame>
      <p:pic>
        <p:nvPicPr>
          <p:cNvPr id="8" name="Immagine 7">
            <a:extLst>
              <a:ext uri="{FF2B5EF4-FFF2-40B4-BE49-F238E27FC236}">
                <a16:creationId xmlns:a16="http://schemas.microsoft.com/office/drawing/2014/main" id="{442DB90D-376F-F64D-8AC3-376A73E103A8}"/>
              </a:ext>
            </a:extLst>
          </p:cNvPr>
          <p:cNvPicPr>
            <a:picLocks noChangeAspect="1"/>
          </p:cNvPicPr>
          <p:nvPr/>
        </p:nvPicPr>
        <p:blipFill>
          <a:blip r:embed="rId5"/>
          <a:stretch>
            <a:fillRect/>
          </a:stretch>
        </p:blipFill>
        <p:spPr>
          <a:xfrm>
            <a:off x="7094136" y="6187562"/>
            <a:ext cx="1730103" cy="493349"/>
          </a:xfrm>
          <a:prstGeom prst="rect">
            <a:avLst/>
          </a:prstGeom>
        </p:spPr>
      </p:pic>
      <p:sp>
        <p:nvSpPr>
          <p:cNvPr id="2" name="CasellaDiTesto 1">
            <a:extLst>
              <a:ext uri="{FF2B5EF4-FFF2-40B4-BE49-F238E27FC236}">
                <a16:creationId xmlns:a16="http://schemas.microsoft.com/office/drawing/2014/main" id="{BC24BE53-CC49-0048-9209-49AA839C0C6E}"/>
              </a:ext>
            </a:extLst>
          </p:cNvPr>
          <p:cNvSpPr txBox="1"/>
          <p:nvPr/>
        </p:nvSpPr>
        <p:spPr>
          <a:xfrm>
            <a:off x="705452" y="1904022"/>
            <a:ext cx="7496112" cy="923330"/>
          </a:xfrm>
          <a:prstGeom prst="rect">
            <a:avLst/>
          </a:prstGeom>
          <a:noFill/>
        </p:spPr>
        <p:txBody>
          <a:bodyPr wrap="square" rtlCol="0">
            <a:spAutoFit/>
          </a:bodyPr>
          <a:lstStyle/>
          <a:p>
            <a:pPr algn="just"/>
            <a:r>
              <a:rPr lang="it-IT" dirty="0"/>
              <a:t>Pisano (2015) classifica le innovazioni in funzione dell’adattamento della nuova tecnologia rispetto alle competenze di mercato e tecnologiche già possedute dall’impresa: </a:t>
            </a:r>
          </a:p>
        </p:txBody>
      </p:sp>
    </p:spTree>
    <p:extLst>
      <p:ext uri="{BB962C8B-B14F-4D97-AF65-F5344CB8AC3E}">
        <p14:creationId xmlns:p14="http://schemas.microsoft.com/office/powerpoint/2010/main" val="3986787864"/>
      </p:ext>
    </p:extLst>
  </p:cSld>
  <p:clrMapOvr>
    <a:masterClrMapping/>
  </p:clrMapOvr>
  <p:transition advTm="29368"/>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12420" y="771654"/>
            <a:ext cx="7620000" cy="1143000"/>
          </a:xfrm>
        </p:spPr>
        <p:txBody>
          <a:bodyPr/>
          <a:lstStyle/>
          <a:p>
            <a:r>
              <a:rPr lang="it-IT" sz="3200" dirty="0"/>
              <a:t>Generazione dell’innovazione tecnologica</a:t>
            </a:r>
            <a:br>
              <a:rPr lang="it-IT" sz="3200" dirty="0"/>
            </a:br>
            <a:endParaRPr lang="it-IT" sz="3200" dirty="0"/>
          </a:p>
        </p:txBody>
      </p:sp>
      <p:sp>
        <p:nvSpPr>
          <p:cNvPr id="11" name="Segnaposto contenuto 2"/>
          <p:cNvSpPr>
            <a:spLocks noGrp="1"/>
          </p:cNvSpPr>
          <p:nvPr>
            <p:ph idx="1"/>
          </p:nvPr>
        </p:nvSpPr>
        <p:spPr>
          <a:xfrm>
            <a:off x="954176" y="6120547"/>
            <a:ext cx="3284615" cy="443914"/>
          </a:xfrm>
        </p:spPr>
        <p:txBody>
          <a:bodyPr>
            <a:normAutofit/>
          </a:bodyPr>
          <a:lstStyle/>
          <a:p>
            <a:pPr marL="114300" indent="0">
              <a:buNone/>
            </a:pPr>
            <a:r>
              <a:rPr lang="it-IT" sz="1200" i="1" dirty="0"/>
              <a:t> Pisano, 2015</a:t>
            </a:r>
          </a:p>
          <a:p>
            <a:endParaRPr lang="it-IT" sz="1200" i="1" dirty="0"/>
          </a:p>
        </p:txBody>
      </p:sp>
      <p:graphicFrame>
        <p:nvGraphicFramePr>
          <p:cNvPr id="3" name="Diagramma 2"/>
          <p:cNvGraphicFramePr/>
          <p:nvPr>
            <p:extLst>
              <p:ext uri="{D42A27DB-BD31-4B8C-83A1-F6EECF244321}">
                <p14:modId xmlns:p14="http://schemas.microsoft.com/office/powerpoint/2010/main" val="2950199925"/>
              </p:ext>
            </p:extLst>
          </p:nvPr>
        </p:nvGraphicFramePr>
        <p:xfrm>
          <a:off x="1316927" y="18249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Immagine 7">
            <a:extLst>
              <a:ext uri="{FF2B5EF4-FFF2-40B4-BE49-F238E27FC236}">
                <a16:creationId xmlns:a16="http://schemas.microsoft.com/office/drawing/2014/main" id="{8D3523AC-99CD-A34C-9B9B-8C1DDF682EBB}"/>
              </a:ext>
            </a:extLst>
          </p:cNvPr>
          <p:cNvPicPr>
            <a:picLocks noChangeAspect="1"/>
          </p:cNvPicPr>
          <p:nvPr/>
        </p:nvPicPr>
        <p:blipFill>
          <a:blip r:embed="rId8"/>
          <a:stretch>
            <a:fillRect/>
          </a:stretch>
        </p:blipFill>
        <p:spPr>
          <a:xfrm>
            <a:off x="6992409" y="6158554"/>
            <a:ext cx="1831830" cy="522357"/>
          </a:xfrm>
          <a:prstGeom prst="rect">
            <a:avLst/>
          </a:prstGeom>
        </p:spPr>
      </p:pic>
    </p:spTree>
    <p:extLst>
      <p:ext uri="{BB962C8B-B14F-4D97-AF65-F5344CB8AC3E}">
        <p14:creationId xmlns:p14="http://schemas.microsoft.com/office/powerpoint/2010/main" val="1921805827"/>
      </p:ext>
    </p:extLst>
  </p:cSld>
  <p:clrMapOvr>
    <a:masterClrMapping/>
  </p:clrMapOvr>
  <p:transition advTm="29368"/>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62000" y="751249"/>
            <a:ext cx="7620000" cy="1143000"/>
          </a:xfrm>
        </p:spPr>
        <p:txBody>
          <a:bodyPr>
            <a:normAutofit/>
          </a:bodyPr>
          <a:lstStyle/>
          <a:p>
            <a:r>
              <a:rPr lang="it-IT" dirty="0"/>
              <a:t>Un esempio</a:t>
            </a:r>
            <a:br>
              <a:rPr lang="it-IT" dirty="0"/>
            </a:br>
            <a:r>
              <a:rPr lang="it-IT" sz="3200" dirty="0"/>
              <a:t>fallimento nel processo Di diffusione</a:t>
            </a:r>
            <a:endParaRPr lang="it-IT" dirty="0"/>
          </a:p>
        </p:txBody>
      </p:sp>
      <p:sp>
        <p:nvSpPr>
          <p:cNvPr id="11" name="Segnaposto contenuto 2"/>
          <p:cNvSpPr>
            <a:spLocks noGrp="1"/>
          </p:cNvSpPr>
          <p:nvPr>
            <p:ph idx="1"/>
          </p:nvPr>
        </p:nvSpPr>
        <p:spPr>
          <a:xfrm>
            <a:off x="867690" y="5442275"/>
            <a:ext cx="3284615" cy="443914"/>
          </a:xfrm>
        </p:spPr>
        <p:txBody>
          <a:bodyPr>
            <a:normAutofit/>
          </a:bodyPr>
          <a:lstStyle/>
          <a:p>
            <a:pPr marL="114300" indent="0">
              <a:buNone/>
            </a:pPr>
            <a:r>
              <a:rPr lang="it-IT" sz="1200" i="1" dirty="0"/>
              <a:t>Parmentola, </a:t>
            </a:r>
            <a:r>
              <a:rPr lang="it-IT" sz="1200" i="1" dirty="0" err="1"/>
              <a:t>Simoni</a:t>
            </a:r>
            <a:r>
              <a:rPr lang="it-IT" sz="1200" i="1" dirty="0"/>
              <a:t>, Tutore 2018</a:t>
            </a:r>
          </a:p>
          <a:p>
            <a:endParaRPr lang="it-IT" sz="1200" i="1" dirty="0"/>
          </a:p>
        </p:txBody>
      </p:sp>
      <p:sp>
        <p:nvSpPr>
          <p:cNvPr id="7" name="Rettangolo 6"/>
          <p:cNvSpPr/>
          <p:nvPr/>
        </p:nvSpPr>
        <p:spPr>
          <a:xfrm rot="5400000">
            <a:off x="5753799" y="2913810"/>
            <a:ext cx="6205113" cy="369332"/>
          </a:xfrm>
          <a:prstGeom prst="rect">
            <a:avLst/>
          </a:prstGeom>
        </p:spPr>
        <p:txBody>
          <a:bodyPr wrap="square">
            <a:spAutoFit/>
          </a:bodyPr>
          <a:lstStyle/>
          <a:p>
            <a:r>
              <a:rPr lang="it-IT" dirty="0">
                <a:solidFill>
                  <a:schemeClr val="bg1"/>
                </a:solidFill>
                <a:latin typeface="Avenir Book"/>
                <a:cs typeface="Avenir Book"/>
              </a:rPr>
              <a:t>Progetto di Teledidattica - Dr.ssa Annarita Sorrentino</a:t>
            </a:r>
          </a:p>
        </p:txBody>
      </p:sp>
      <p:pic>
        <p:nvPicPr>
          <p:cNvPr id="8" name="Immagine 7" descr="IMMAGINE"/>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867690" y="2106481"/>
            <a:ext cx="4236293" cy="3238277"/>
          </a:xfrm>
          <a:prstGeom prst="rect">
            <a:avLst/>
          </a:prstGeom>
          <a:solidFill>
            <a:schemeClr val="bg1">
              <a:lumMod val="85000"/>
            </a:schemeClr>
          </a:solidFill>
          <a:ln>
            <a:noFill/>
          </a:ln>
        </p:spPr>
      </p:pic>
      <p:pic>
        <p:nvPicPr>
          <p:cNvPr id="9" name="Immagine 8" descr="WINDOWS"/>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rcRect l="7533" b="10654"/>
          <a:stretch>
            <a:fillRect/>
          </a:stretch>
        </p:blipFill>
        <p:spPr bwMode="auto">
          <a:xfrm>
            <a:off x="5166639" y="3009013"/>
            <a:ext cx="3657600" cy="2911407"/>
          </a:xfrm>
          <a:prstGeom prst="rect">
            <a:avLst/>
          </a:prstGeom>
          <a:solidFill>
            <a:schemeClr val="bg1">
              <a:lumMod val="85000"/>
            </a:schemeClr>
          </a:solidFill>
          <a:ln>
            <a:noFill/>
          </a:ln>
        </p:spPr>
      </p:pic>
      <p:pic>
        <p:nvPicPr>
          <p:cNvPr id="10" name="Immagine 9">
            <a:extLst>
              <a:ext uri="{FF2B5EF4-FFF2-40B4-BE49-F238E27FC236}">
                <a16:creationId xmlns:a16="http://schemas.microsoft.com/office/drawing/2014/main" id="{5A2DBA9F-29AC-2249-ABC2-A7D3E81A8681}"/>
              </a:ext>
            </a:extLst>
          </p:cNvPr>
          <p:cNvPicPr>
            <a:picLocks noChangeAspect="1"/>
          </p:cNvPicPr>
          <p:nvPr/>
        </p:nvPicPr>
        <p:blipFill>
          <a:blip r:embed="rId5"/>
          <a:stretch>
            <a:fillRect/>
          </a:stretch>
        </p:blipFill>
        <p:spPr>
          <a:xfrm>
            <a:off x="6864288" y="6122020"/>
            <a:ext cx="1959951" cy="558892"/>
          </a:xfrm>
          <a:prstGeom prst="rect">
            <a:avLst/>
          </a:prstGeom>
        </p:spPr>
      </p:pic>
    </p:spTree>
    <p:extLst>
      <p:ext uri="{BB962C8B-B14F-4D97-AF65-F5344CB8AC3E}">
        <p14:creationId xmlns:p14="http://schemas.microsoft.com/office/powerpoint/2010/main" val="862781271"/>
      </p:ext>
    </p:extLst>
  </p:cSld>
  <p:clrMapOvr>
    <a:masterClrMapping/>
  </p:clrMapOvr>
  <p:transition advTm="29368"/>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97086" y="939668"/>
            <a:ext cx="8159269" cy="1143000"/>
          </a:xfrm>
        </p:spPr>
        <p:txBody>
          <a:bodyPr>
            <a:normAutofit fontScale="90000"/>
          </a:bodyPr>
          <a:lstStyle/>
          <a:p>
            <a:r>
              <a:rPr lang="it-IT" sz="4900" dirty="0"/>
              <a:t>Le alternative di sviluppo delle tecnologie</a:t>
            </a:r>
            <a:br>
              <a:rPr lang="it-IT" dirty="0"/>
            </a:br>
            <a:r>
              <a:rPr lang="it-IT" sz="3600" dirty="0"/>
              <a:t>le risorse interne</a:t>
            </a:r>
            <a:endParaRPr lang="it-IT" dirty="0"/>
          </a:p>
        </p:txBody>
      </p:sp>
      <p:grpSp>
        <p:nvGrpSpPr>
          <p:cNvPr id="2" name="Gruppo 1">
            <a:extLst>
              <a:ext uri="{FF2B5EF4-FFF2-40B4-BE49-F238E27FC236}">
                <a16:creationId xmlns:a16="http://schemas.microsoft.com/office/drawing/2014/main" id="{F2E34128-01C7-9E4D-A991-32910EBD28EB}"/>
              </a:ext>
            </a:extLst>
          </p:cNvPr>
          <p:cNvGrpSpPr/>
          <p:nvPr/>
        </p:nvGrpSpPr>
        <p:grpSpPr>
          <a:xfrm>
            <a:off x="697086" y="2486836"/>
            <a:ext cx="1029120" cy="981937"/>
            <a:chOff x="2546321" y="2303827"/>
            <a:chExt cx="1029120" cy="981937"/>
          </a:xfrm>
        </p:grpSpPr>
        <p:sp>
          <p:nvSpPr>
            <p:cNvPr id="13" name="Ovale 12"/>
            <p:cNvSpPr/>
            <p:nvPr/>
          </p:nvSpPr>
          <p:spPr>
            <a:xfrm>
              <a:off x="2546321" y="2331439"/>
              <a:ext cx="1029120" cy="954325"/>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12" name="Corda 11"/>
            <p:cNvSpPr/>
            <p:nvPr/>
          </p:nvSpPr>
          <p:spPr>
            <a:xfrm>
              <a:off x="2573931" y="2303827"/>
              <a:ext cx="976077" cy="879547"/>
            </a:xfrm>
            <a:prstGeom prst="chord">
              <a:avLst>
                <a:gd name="adj1" fmla="val 1168272"/>
                <a:gd name="adj2" fmla="val 9631728"/>
              </a:avLst>
            </a:prstGeom>
            <a:gradFill>
              <a:gsLst>
                <a:gs pos="100000">
                  <a:schemeClr val="accent2">
                    <a:lumMod val="75000"/>
                  </a:schemeClr>
                </a:gs>
                <a:gs pos="100000">
                  <a:schemeClr val="accent1">
                    <a:hueOff val="0"/>
                    <a:satOff val="0"/>
                    <a:lumOff val="0"/>
                    <a:alphaOff val="0"/>
                    <a:tint val="90000"/>
                    <a:shade val="100000"/>
                    <a:satMod val="150000"/>
                    <a:lumMod val="100000"/>
                  </a:schemeClr>
                </a:gs>
              </a:gsLst>
            </a:gradFill>
            <a:ln>
              <a:no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14" name="Rettangolo 13"/>
          <p:cNvSpPr/>
          <p:nvPr/>
        </p:nvSpPr>
        <p:spPr>
          <a:xfrm>
            <a:off x="1868997" y="2698277"/>
            <a:ext cx="3317234" cy="7704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0" tIns="50800" rIns="50800" bIns="50800" numCol="1" spcCol="1270" anchor="b" anchorCtr="0">
            <a:noAutofit/>
          </a:bodyPr>
          <a:lstStyle/>
          <a:p>
            <a:pPr lvl="0" algn="l" defTabSz="889000">
              <a:lnSpc>
                <a:spcPct val="90000"/>
              </a:lnSpc>
              <a:spcBef>
                <a:spcPct val="0"/>
              </a:spcBef>
              <a:spcAft>
                <a:spcPct val="35000"/>
              </a:spcAft>
            </a:pPr>
            <a:r>
              <a:rPr lang="it-IT" sz="3200" kern="1200" dirty="0"/>
              <a:t>Sviluppo attraverso risorse interne</a:t>
            </a:r>
          </a:p>
        </p:txBody>
      </p:sp>
      <p:pic>
        <p:nvPicPr>
          <p:cNvPr id="8" name="Immagine 7">
            <a:extLst>
              <a:ext uri="{FF2B5EF4-FFF2-40B4-BE49-F238E27FC236}">
                <a16:creationId xmlns:a16="http://schemas.microsoft.com/office/drawing/2014/main" id="{62F3CC0F-A24F-8C46-A166-423D74CC9E93}"/>
              </a:ext>
            </a:extLst>
          </p:cNvPr>
          <p:cNvPicPr>
            <a:picLocks noChangeAspect="1"/>
          </p:cNvPicPr>
          <p:nvPr/>
        </p:nvPicPr>
        <p:blipFill>
          <a:blip r:embed="rId3"/>
          <a:stretch>
            <a:fillRect/>
          </a:stretch>
        </p:blipFill>
        <p:spPr>
          <a:xfrm>
            <a:off x="6864288" y="6122020"/>
            <a:ext cx="1959951" cy="558892"/>
          </a:xfrm>
          <a:prstGeom prst="rect">
            <a:avLst/>
          </a:prstGeom>
        </p:spPr>
      </p:pic>
      <p:sp>
        <p:nvSpPr>
          <p:cNvPr id="3" name="CasellaDiTesto 2">
            <a:extLst>
              <a:ext uri="{FF2B5EF4-FFF2-40B4-BE49-F238E27FC236}">
                <a16:creationId xmlns:a16="http://schemas.microsoft.com/office/drawing/2014/main" id="{67F6BD5D-B906-3C42-99BD-0C2DFF496CFE}"/>
              </a:ext>
            </a:extLst>
          </p:cNvPr>
          <p:cNvSpPr txBox="1"/>
          <p:nvPr/>
        </p:nvSpPr>
        <p:spPr>
          <a:xfrm>
            <a:off x="724696" y="3704387"/>
            <a:ext cx="7813248" cy="2585323"/>
          </a:xfrm>
          <a:prstGeom prst="rect">
            <a:avLst/>
          </a:prstGeom>
          <a:noFill/>
        </p:spPr>
        <p:txBody>
          <a:bodyPr wrap="square" rtlCol="0">
            <a:spAutoFit/>
          </a:bodyPr>
          <a:lstStyle/>
          <a:p>
            <a:pPr marL="342900" indent="-342900">
              <a:buFont typeface="+mj-lt"/>
              <a:buAutoNum type="arabicPeriod"/>
            </a:pPr>
            <a:r>
              <a:rPr lang="it-IT" b="1" dirty="0">
                <a:solidFill>
                  <a:srgbClr val="5766C5"/>
                </a:solidFill>
              </a:rPr>
              <a:t>PROCESSO DI TRASFERIMENTO DELLE CONOSCENZE TACITE </a:t>
            </a:r>
          </a:p>
          <a:p>
            <a:pPr marL="285750" indent="-285750">
              <a:buFont typeface="Arial" panose="020B0604020202020204" pitchFamily="34" charset="0"/>
              <a:buChar char="•"/>
            </a:pPr>
            <a:r>
              <a:rPr lang="it-IT" i="1" dirty="0"/>
              <a:t>Vantaggi</a:t>
            </a:r>
            <a:r>
              <a:rPr lang="it-IT" dirty="0"/>
              <a:t>: patrimonio esclusivo dell’azienda e difficili da imitare, basso costo</a:t>
            </a:r>
          </a:p>
          <a:p>
            <a:r>
              <a:rPr lang="it-IT" b="1" dirty="0">
                <a:solidFill>
                  <a:srgbClr val="5766C5"/>
                </a:solidFill>
              </a:rPr>
              <a:t>2.   REALIZZAZIONE DI UN REPARTO DI R&amp;S INTERNO </a:t>
            </a:r>
            <a:r>
              <a:rPr lang="it-IT" dirty="0"/>
              <a:t>(forma di creazione della conoscenza più sofisticata) </a:t>
            </a:r>
          </a:p>
          <a:p>
            <a:pPr marL="285750" indent="-285750">
              <a:buFont typeface="Arial" panose="020B0604020202020204" pitchFamily="34" charset="0"/>
              <a:buChar char="•"/>
            </a:pPr>
            <a:r>
              <a:rPr lang="it-IT" i="1" dirty="0"/>
              <a:t>Vantaggi</a:t>
            </a:r>
            <a:r>
              <a:rPr lang="it-IT" dirty="0"/>
              <a:t>: pieno controllo sull’innovazione e sulle sue evoluzioni, rendite temporanee, promozioni a livello governativo </a:t>
            </a:r>
          </a:p>
          <a:p>
            <a:pPr marL="285750" indent="-285750">
              <a:buFont typeface="Arial" panose="020B0604020202020204" pitchFamily="34" charset="0"/>
              <a:buChar char="•"/>
            </a:pPr>
            <a:r>
              <a:rPr lang="it-IT" i="1" dirty="0"/>
              <a:t>Svantaggi</a:t>
            </a:r>
            <a:r>
              <a:rPr lang="it-IT" dirty="0"/>
              <a:t>: elevati costi, processo rischioso, tempi lunghi di sviluppo delle innovazioni, disponibilità di risorse umane e tecnologiche adeguate </a:t>
            </a:r>
          </a:p>
          <a:p>
            <a:endParaRPr lang="it-IT" b="1" dirty="0"/>
          </a:p>
        </p:txBody>
      </p:sp>
    </p:spTree>
    <p:extLst>
      <p:ext uri="{BB962C8B-B14F-4D97-AF65-F5344CB8AC3E}">
        <p14:creationId xmlns:p14="http://schemas.microsoft.com/office/powerpoint/2010/main" val="3167120100"/>
      </p:ext>
    </p:extLst>
  </p:cSld>
  <p:clrMapOvr>
    <a:masterClrMapping/>
  </p:clrMapOvr>
  <p:transition advTm="29368"/>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62000" y="951190"/>
            <a:ext cx="8279022" cy="1143000"/>
          </a:xfrm>
        </p:spPr>
        <p:txBody>
          <a:bodyPr>
            <a:normAutofit fontScale="90000"/>
          </a:bodyPr>
          <a:lstStyle/>
          <a:p>
            <a:r>
              <a:rPr lang="it-IT" sz="4900" dirty="0"/>
              <a:t>Le alternative di sviluppo delle tecnologie</a:t>
            </a:r>
            <a:br>
              <a:rPr lang="it-IT" sz="3600" dirty="0"/>
            </a:br>
            <a:r>
              <a:rPr lang="it-IT" sz="3600" dirty="0"/>
              <a:t>le risorse esterne</a:t>
            </a:r>
          </a:p>
        </p:txBody>
      </p:sp>
      <p:sp>
        <p:nvSpPr>
          <p:cNvPr id="2" name="CasellaDiTesto 1"/>
          <p:cNvSpPr txBox="1"/>
          <p:nvPr/>
        </p:nvSpPr>
        <p:spPr>
          <a:xfrm>
            <a:off x="865719" y="3645619"/>
            <a:ext cx="7805969" cy="3139321"/>
          </a:xfrm>
          <a:prstGeom prst="rect">
            <a:avLst/>
          </a:prstGeom>
          <a:noFill/>
        </p:spPr>
        <p:txBody>
          <a:bodyPr wrap="square" rtlCol="0">
            <a:spAutoFit/>
          </a:bodyPr>
          <a:lstStyle/>
          <a:p>
            <a:r>
              <a:rPr lang="it-IT" b="1" dirty="0">
                <a:solidFill>
                  <a:srgbClr val="5766C5"/>
                </a:solidFill>
              </a:rPr>
              <a:t>1.  CONTRATTI DI LICENZA </a:t>
            </a:r>
          </a:p>
          <a:p>
            <a:pPr marL="285750" indent="-285750">
              <a:buFont typeface="Arial" panose="020B0604020202020204" pitchFamily="34" charset="0"/>
              <a:buChar char="•"/>
            </a:pPr>
            <a:r>
              <a:rPr lang="it-IT" i="1" dirty="0"/>
              <a:t>Vantaggi</a:t>
            </a:r>
            <a:r>
              <a:rPr lang="it-IT" dirty="0"/>
              <a:t>: possibilità di saltare la fase di sviluppo per passare subito all’implementazione, riduzione dei costi e loro diluizione nel tempo </a:t>
            </a:r>
          </a:p>
          <a:p>
            <a:pPr marL="285750" indent="-285750">
              <a:buFont typeface="Arial" panose="020B0604020202020204" pitchFamily="34" charset="0"/>
              <a:buChar char="•"/>
            </a:pPr>
            <a:r>
              <a:rPr lang="it-IT" i="1" dirty="0"/>
              <a:t>Svantaggi</a:t>
            </a:r>
            <a:r>
              <a:rPr lang="it-IT" dirty="0"/>
              <a:t>: nessun controllo del know-how dell’innovazione, rendita limitata nel tempo, contratti a volte non in esclusiva </a:t>
            </a:r>
          </a:p>
          <a:p>
            <a:r>
              <a:rPr lang="it-IT" b="1" dirty="0">
                <a:solidFill>
                  <a:srgbClr val="5766C5"/>
                </a:solidFill>
              </a:rPr>
              <a:t>2.  ACQUISTO DI TECNOLOGIE </a:t>
            </a:r>
          </a:p>
          <a:p>
            <a:pPr marL="285750" indent="-285750">
              <a:buFont typeface="Arial" panose="020B0604020202020204" pitchFamily="34" charset="0"/>
              <a:buChar char="•"/>
            </a:pPr>
            <a:r>
              <a:rPr lang="it-IT" i="1" dirty="0"/>
              <a:t>Vantaggi</a:t>
            </a:r>
            <a:r>
              <a:rPr lang="it-IT" dirty="0"/>
              <a:t>: forma più rapida per ottenere una tecnologia, basso rischio, supporto del fornitore nelle fasi di implementazione </a:t>
            </a:r>
          </a:p>
          <a:p>
            <a:pPr marL="285750" indent="-285750">
              <a:buFont typeface="Arial" panose="020B0604020202020204" pitchFamily="34" charset="0"/>
              <a:buChar char="•"/>
            </a:pPr>
            <a:r>
              <a:rPr lang="it-IT" i="1" dirty="0"/>
              <a:t>Svantaggi: </a:t>
            </a:r>
            <a:r>
              <a:rPr lang="it-IT" dirty="0"/>
              <a:t>nessun controllo delle conoscenze, né diritto di esclusiva sull’innovazione tecnologie non “core” </a:t>
            </a:r>
          </a:p>
          <a:p>
            <a:endParaRPr lang="it-IT" i="1" dirty="0"/>
          </a:p>
        </p:txBody>
      </p:sp>
      <p:grpSp>
        <p:nvGrpSpPr>
          <p:cNvPr id="3" name="Gruppo 2">
            <a:extLst>
              <a:ext uri="{FF2B5EF4-FFF2-40B4-BE49-F238E27FC236}">
                <a16:creationId xmlns:a16="http://schemas.microsoft.com/office/drawing/2014/main" id="{FA4F22AD-733D-BF4F-B154-5F7FBC125D01}"/>
              </a:ext>
            </a:extLst>
          </p:cNvPr>
          <p:cNvGrpSpPr/>
          <p:nvPr/>
        </p:nvGrpSpPr>
        <p:grpSpPr>
          <a:xfrm>
            <a:off x="762000" y="2513779"/>
            <a:ext cx="1035365" cy="993596"/>
            <a:chOff x="1283853" y="1808553"/>
            <a:chExt cx="1035365" cy="993596"/>
          </a:xfrm>
        </p:grpSpPr>
        <p:sp>
          <p:nvSpPr>
            <p:cNvPr id="13" name="Ovale 12"/>
            <p:cNvSpPr/>
            <p:nvPr/>
          </p:nvSpPr>
          <p:spPr>
            <a:xfrm>
              <a:off x="1283853" y="1808553"/>
              <a:ext cx="1035365" cy="993596"/>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Corda 11"/>
            <p:cNvSpPr/>
            <p:nvPr/>
          </p:nvSpPr>
          <p:spPr>
            <a:xfrm>
              <a:off x="1387572" y="1946797"/>
              <a:ext cx="828292" cy="794876"/>
            </a:xfrm>
            <a:prstGeom prst="chord">
              <a:avLst>
                <a:gd name="adj1" fmla="val 20431728"/>
                <a:gd name="adj2" fmla="val 11968272"/>
              </a:avLst>
            </a:prstGeom>
            <a:solidFill>
              <a:schemeClr val="accent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4" name="Rettangolo 13"/>
          <p:cNvSpPr/>
          <p:nvPr/>
        </p:nvSpPr>
        <p:spPr>
          <a:xfrm>
            <a:off x="1901084" y="2525958"/>
            <a:ext cx="3762233" cy="90304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0" tIns="50800" rIns="50800" bIns="50800" numCol="1" spcCol="1270" anchor="b" anchorCtr="0">
            <a:noAutofit/>
          </a:bodyPr>
          <a:lstStyle/>
          <a:p>
            <a:pPr lvl="0" algn="l" defTabSz="889000">
              <a:lnSpc>
                <a:spcPct val="90000"/>
              </a:lnSpc>
              <a:spcBef>
                <a:spcPct val="0"/>
              </a:spcBef>
              <a:spcAft>
                <a:spcPct val="35000"/>
              </a:spcAft>
            </a:pPr>
            <a:r>
              <a:rPr lang="it-IT" sz="3200" kern="1200" dirty="0"/>
              <a:t>Sviluppo attraverso risorse esterne</a:t>
            </a:r>
          </a:p>
        </p:txBody>
      </p:sp>
      <p:pic>
        <p:nvPicPr>
          <p:cNvPr id="9" name="Immagine 8">
            <a:extLst>
              <a:ext uri="{FF2B5EF4-FFF2-40B4-BE49-F238E27FC236}">
                <a16:creationId xmlns:a16="http://schemas.microsoft.com/office/drawing/2014/main" id="{92008EA0-C287-EC43-9223-B7098850C21C}"/>
              </a:ext>
            </a:extLst>
          </p:cNvPr>
          <p:cNvPicPr>
            <a:picLocks noChangeAspect="1"/>
          </p:cNvPicPr>
          <p:nvPr/>
        </p:nvPicPr>
        <p:blipFill>
          <a:blip r:embed="rId3"/>
          <a:stretch>
            <a:fillRect/>
          </a:stretch>
        </p:blipFill>
        <p:spPr>
          <a:xfrm>
            <a:off x="6864288" y="6122020"/>
            <a:ext cx="1959951" cy="558892"/>
          </a:xfrm>
          <a:prstGeom prst="rect">
            <a:avLst/>
          </a:prstGeom>
        </p:spPr>
      </p:pic>
    </p:spTree>
    <p:extLst>
      <p:ext uri="{BB962C8B-B14F-4D97-AF65-F5344CB8AC3E}">
        <p14:creationId xmlns:p14="http://schemas.microsoft.com/office/powerpoint/2010/main" val="3373073017"/>
      </p:ext>
    </p:extLst>
  </p:cSld>
  <p:clrMapOvr>
    <a:masterClrMapping/>
  </p:clrMapOvr>
  <p:transition advTm="29368"/>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62000" y="951190"/>
            <a:ext cx="8279022" cy="1143000"/>
          </a:xfrm>
        </p:spPr>
        <p:txBody>
          <a:bodyPr>
            <a:normAutofit fontScale="90000"/>
          </a:bodyPr>
          <a:lstStyle/>
          <a:p>
            <a:r>
              <a:rPr lang="it-IT" sz="4900" dirty="0"/>
              <a:t>Le alternative di sviluppo delle tecnologie</a:t>
            </a:r>
            <a:br>
              <a:rPr lang="it-IT" sz="3600" dirty="0"/>
            </a:br>
            <a:r>
              <a:rPr lang="it-IT" sz="3600" dirty="0"/>
              <a:t>le risorse esterne</a:t>
            </a:r>
          </a:p>
        </p:txBody>
      </p:sp>
      <p:grpSp>
        <p:nvGrpSpPr>
          <p:cNvPr id="3" name="Gruppo 2">
            <a:extLst>
              <a:ext uri="{FF2B5EF4-FFF2-40B4-BE49-F238E27FC236}">
                <a16:creationId xmlns:a16="http://schemas.microsoft.com/office/drawing/2014/main" id="{FA4F22AD-733D-BF4F-B154-5F7FBC125D01}"/>
              </a:ext>
            </a:extLst>
          </p:cNvPr>
          <p:cNvGrpSpPr/>
          <p:nvPr/>
        </p:nvGrpSpPr>
        <p:grpSpPr>
          <a:xfrm>
            <a:off x="762000" y="2513779"/>
            <a:ext cx="1035365" cy="993596"/>
            <a:chOff x="1283853" y="1808553"/>
            <a:chExt cx="1035365" cy="993596"/>
          </a:xfrm>
        </p:grpSpPr>
        <p:sp>
          <p:nvSpPr>
            <p:cNvPr id="13" name="Ovale 12"/>
            <p:cNvSpPr/>
            <p:nvPr/>
          </p:nvSpPr>
          <p:spPr>
            <a:xfrm>
              <a:off x="1283853" y="1808553"/>
              <a:ext cx="1035365" cy="993596"/>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Corda 11"/>
            <p:cNvSpPr/>
            <p:nvPr/>
          </p:nvSpPr>
          <p:spPr>
            <a:xfrm>
              <a:off x="1387572" y="1946797"/>
              <a:ext cx="828292" cy="794876"/>
            </a:xfrm>
            <a:prstGeom prst="chord">
              <a:avLst>
                <a:gd name="adj1" fmla="val 20431728"/>
                <a:gd name="adj2" fmla="val 11968272"/>
              </a:avLst>
            </a:prstGeom>
            <a:solidFill>
              <a:schemeClr val="accent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4" name="Rettangolo 13"/>
          <p:cNvSpPr/>
          <p:nvPr/>
        </p:nvSpPr>
        <p:spPr>
          <a:xfrm>
            <a:off x="1901084" y="2525958"/>
            <a:ext cx="3762233" cy="90304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0" tIns="50800" rIns="50800" bIns="50800" numCol="1" spcCol="1270" anchor="b" anchorCtr="0">
            <a:noAutofit/>
          </a:bodyPr>
          <a:lstStyle/>
          <a:p>
            <a:pPr lvl="0" algn="l" defTabSz="889000">
              <a:lnSpc>
                <a:spcPct val="90000"/>
              </a:lnSpc>
              <a:spcBef>
                <a:spcPct val="0"/>
              </a:spcBef>
              <a:spcAft>
                <a:spcPct val="35000"/>
              </a:spcAft>
            </a:pPr>
            <a:r>
              <a:rPr lang="it-IT" sz="3200" kern="1200" dirty="0"/>
              <a:t>Sviluppo attraverso risorse esterne</a:t>
            </a:r>
          </a:p>
        </p:txBody>
      </p:sp>
      <p:pic>
        <p:nvPicPr>
          <p:cNvPr id="9" name="Immagine 8">
            <a:extLst>
              <a:ext uri="{FF2B5EF4-FFF2-40B4-BE49-F238E27FC236}">
                <a16:creationId xmlns:a16="http://schemas.microsoft.com/office/drawing/2014/main" id="{92008EA0-C287-EC43-9223-B7098850C21C}"/>
              </a:ext>
            </a:extLst>
          </p:cNvPr>
          <p:cNvPicPr>
            <a:picLocks noChangeAspect="1"/>
          </p:cNvPicPr>
          <p:nvPr/>
        </p:nvPicPr>
        <p:blipFill>
          <a:blip r:embed="rId3"/>
          <a:stretch>
            <a:fillRect/>
          </a:stretch>
        </p:blipFill>
        <p:spPr>
          <a:xfrm>
            <a:off x="6864288" y="6122020"/>
            <a:ext cx="1959951" cy="558892"/>
          </a:xfrm>
          <a:prstGeom prst="rect">
            <a:avLst/>
          </a:prstGeom>
        </p:spPr>
      </p:pic>
      <p:sp>
        <p:nvSpPr>
          <p:cNvPr id="4" name="CasellaDiTesto 3">
            <a:extLst>
              <a:ext uri="{FF2B5EF4-FFF2-40B4-BE49-F238E27FC236}">
                <a16:creationId xmlns:a16="http://schemas.microsoft.com/office/drawing/2014/main" id="{A37415A3-4CCD-1946-938F-2CAA797FBEC0}"/>
              </a:ext>
            </a:extLst>
          </p:cNvPr>
          <p:cNvSpPr txBox="1"/>
          <p:nvPr/>
        </p:nvSpPr>
        <p:spPr>
          <a:xfrm>
            <a:off x="762000" y="3541591"/>
            <a:ext cx="7946175" cy="3139321"/>
          </a:xfrm>
          <a:prstGeom prst="rect">
            <a:avLst/>
          </a:prstGeom>
          <a:noFill/>
        </p:spPr>
        <p:txBody>
          <a:bodyPr wrap="square" rtlCol="0">
            <a:spAutoFit/>
          </a:bodyPr>
          <a:lstStyle/>
          <a:p>
            <a:r>
              <a:rPr lang="it-IT" b="1" dirty="0">
                <a:solidFill>
                  <a:srgbClr val="5766C5"/>
                </a:solidFill>
              </a:rPr>
              <a:t>1.  ACQUISTO DI AZIENDE CON TECNOLOGIE PROPRIE</a:t>
            </a:r>
          </a:p>
          <a:p>
            <a:pPr marL="285750" indent="-285750">
              <a:buFont typeface="Arial" panose="020B0604020202020204" pitchFamily="34" charset="0"/>
              <a:buChar char="•"/>
            </a:pPr>
            <a:r>
              <a:rPr lang="it-IT" i="1" dirty="0"/>
              <a:t>Vantaggi: </a:t>
            </a:r>
            <a:r>
              <a:rPr lang="it-IT" dirty="0"/>
              <a:t>acquisto di tecnologia e quota di mercato, rischio limitato </a:t>
            </a:r>
          </a:p>
          <a:p>
            <a:pPr marL="285750" indent="-285750">
              <a:buFont typeface="Arial" panose="020B0604020202020204" pitchFamily="34" charset="0"/>
              <a:buChar char="•"/>
            </a:pPr>
            <a:r>
              <a:rPr lang="it-IT" i="1" dirty="0"/>
              <a:t>Svantaggi</a:t>
            </a:r>
            <a:r>
              <a:rPr lang="it-IT" dirty="0"/>
              <a:t>: difficoltà di valutazione nel caso di imprese con tecnologie intangibili (accordi di pre-acquisizione), integrazione tra le diverse imprese </a:t>
            </a:r>
          </a:p>
          <a:p>
            <a:pPr marL="285750" indent="-285750">
              <a:buFont typeface="Arial" panose="020B0604020202020204" pitchFamily="34" charset="0"/>
              <a:buChar char="•"/>
            </a:pPr>
            <a:endParaRPr lang="it-IT" dirty="0"/>
          </a:p>
          <a:p>
            <a:r>
              <a:rPr lang="it-IT" b="1" dirty="0">
                <a:solidFill>
                  <a:srgbClr val="5766C5"/>
                </a:solidFill>
              </a:rPr>
              <a:t>2.  REVERSE ENGINEERING </a:t>
            </a:r>
            <a:r>
              <a:rPr lang="it-IT" dirty="0"/>
              <a:t>(e imitazione e ricerca)</a:t>
            </a:r>
          </a:p>
          <a:p>
            <a:pPr marL="285750" indent="-285750">
              <a:buFont typeface="Arial" panose="020B0604020202020204" pitchFamily="34" charset="0"/>
              <a:buChar char="•"/>
            </a:pPr>
            <a:r>
              <a:rPr lang="it-IT" i="1" dirty="0"/>
              <a:t>Vantaggi</a:t>
            </a:r>
            <a:r>
              <a:rPr lang="it-IT" dirty="0"/>
              <a:t>: processo poco rischioso, costi limitati, possibilità di migliorare i prodotti </a:t>
            </a:r>
          </a:p>
          <a:p>
            <a:pPr marL="285750" indent="-285750">
              <a:buFont typeface="Arial" panose="020B0604020202020204" pitchFamily="34" charset="0"/>
              <a:buChar char="•"/>
            </a:pPr>
            <a:r>
              <a:rPr lang="it-IT" i="1" dirty="0"/>
              <a:t>Svantaggi:</a:t>
            </a:r>
            <a:r>
              <a:rPr lang="it-IT" dirty="0"/>
              <a:t> scelta di essere “</a:t>
            </a:r>
            <a:r>
              <a:rPr lang="it-IT" dirty="0" err="1"/>
              <a:t>follower</a:t>
            </a:r>
            <a:r>
              <a:rPr lang="it-IT" dirty="0"/>
              <a:t>”, non sempre è possibile risalire con precisione alla tecnologia dell’impresa innovatrice, violazione di brevetti e possibili costi legali </a:t>
            </a:r>
          </a:p>
          <a:p>
            <a:endParaRPr lang="it-IT" dirty="0"/>
          </a:p>
        </p:txBody>
      </p:sp>
    </p:spTree>
    <p:extLst>
      <p:ext uri="{BB962C8B-B14F-4D97-AF65-F5344CB8AC3E}">
        <p14:creationId xmlns:p14="http://schemas.microsoft.com/office/powerpoint/2010/main" val="526489861"/>
      </p:ext>
    </p:extLst>
  </p:cSld>
  <p:clrMapOvr>
    <a:masterClrMapping/>
  </p:clrMapOvr>
  <p:transition advTm="29368"/>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97522" y="939664"/>
            <a:ext cx="7620000" cy="1143000"/>
          </a:xfrm>
        </p:spPr>
        <p:txBody>
          <a:bodyPr>
            <a:normAutofit fontScale="90000"/>
          </a:bodyPr>
          <a:lstStyle/>
          <a:p>
            <a:r>
              <a:rPr lang="it-IT" sz="4900" dirty="0"/>
              <a:t>Le alternative di sviluppo delle tecnologie</a:t>
            </a:r>
            <a:br>
              <a:rPr lang="it-IT" sz="1800" dirty="0"/>
            </a:br>
            <a:r>
              <a:rPr lang="it-IT" sz="3600" dirty="0"/>
              <a:t>combinazioni di sviluppo interno ed esterno</a:t>
            </a:r>
            <a:endParaRPr lang="it-IT" sz="3200" dirty="0"/>
          </a:p>
        </p:txBody>
      </p:sp>
      <p:grpSp>
        <p:nvGrpSpPr>
          <p:cNvPr id="2" name="Gruppo 1">
            <a:extLst>
              <a:ext uri="{FF2B5EF4-FFF2-40B4-BE49-F238E27FC236}">
                <a16:creationId xmlns:a16="http://schemas.microsoft.com/office/drawing/2014/main" id="{9D09BEC9-09D9-CD48-979D-776693EDB1B6}"/>
              </a:ext>
            </a:extLst>
          </p:cNvPr>
          <p:cNvGrpSpPr/>
          <p:nvPr/>
        </p:nvGrpSpPr>
        <p:grpSpPr>
          <a:xfrm>
            <a:off x="597522" y="2437712"/>
            <a:ext cx="972605" cy="891974"/>
            <a:chOff x="1788369" y="2443616"/>
            <a:chExt cx="972605" cy="891974"/>
          </a:xfrm>
        </p:grpSpPr>
        <p:sp>
          <p:nvSpPr>
            <p:cNvPr id="13" name="Ovale 12"/>
            <p:cNvSpPr/>
            <p:nvPr/>
          </p:nvSpPr>
          <p:spPr>
            <a:xfrm>
              <a:off x="1788369" y="2443616"/>
              <a:ext cx="972605" cy="891974"/>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Corda 9"/>
            <p:cNvSpPr/>
            <p:nvPr/>
          </p:nvSpPr>
          <p:spPr>
            <a:xfrm>
              <a:off x="1903630" y="2512644"/>
              <a:ext cx="748808" cy="743729"/>
            </a:xfrm>
            <a:prstGeom prst="chord">
              <a:avLst>
                <a:gd name="adj1" fmla="val 16200000"/>
                <a:gd name="adj2" fmla="val 16200000"/>
              </a:avLst>
            </a:prstGeom>
            <a:solidFill>
              <a:schemeClr val="accent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4" name="Rettangolo 13"/>
          <p:cNvSpPr/>
          <p:nvPr/>
        </p:nvSpPr>
        <p:spPr>
          <a:xfrm>
            <a:off x="2878216" y="3370346"/>
            <a:ext cx="4063357" cy="101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12" name="Immagine 11">
            <a:extLst>
              <a:ext uri="{FF2B5EF4-FFF2-40B4-BE49-F238E27FC236}">
                <a16:creationId xmlns:a16="http://schemas.microsoft.com/office/drawing/2014/main" id="{9FD4595D-A9D9-D646-91F7-CD3F859A0A22}"/>
              </a:ext>
            </a:extLst>
          </p:cNvPr>
          <p:cNvPicPr>
            <a:picLocks noChangeAspect="1"/>
          </p:cNvPicPr>
          <p:nvPr/>
        </p:nvPicPr>
        <p:blipFill>
          <a:blip r:embed="rId3"/>
          <a:stretch>
            <a:fillRect/>
          </a:stretch>
        </p:blipFill>
        <p:spPr>
          <a:xfrm>
            <a:off x="6864288" y="6122020"/>
            <a:ext cx="1959951" cy="558892"/>
          </a:xfrm>
          <a:prstGeom prst="rect">
            <a:avLst/>
          </a:prstGeom>
        </p:spPr>
      </p:pic>
      <p:sp>
        <p:nvSpPr>
          <p:cNvPr id="3" name="CasellaDiTesto 2">
            <a:extLst>
              <a:ext uri="{FF2B5EF4-FFF2-40B4-BE49-F238E27FC236}">
                <a16:creationId xmlns:a16="http://schemas.microsoft.com/office/drawing/2014/main" id="{4C83B1B5-D047-5843-85EB-9E606B072EE3}"/>
              </a:ext>
            </a:extLst>
          </p:cNvPr>
          <p:cNvSpPr txBox="1"/>
          <p:nvPr/>
        </p:nvSpPr>
        <p:spPr>
          <a:xfrm>
            <a:off x="1570127" y="2437712"/>
            <a:ext cx="4309678" cy="1569660"/>
          </a:xfrm>
          <a:prstGeom prst="rect">
            <a:avLst/>
          </a:prstGeom>
          <a:noFill/>
        </p:spPr>
        <p:txBody>
          <a:bodyPr wrap="square" rtlCol="0">
            <a:spAutoFit/>
          </a:bodyPr>
          <a:lstStyle/>
          <a:p>
            <a:r>
              <a:rPr lang="it-IT" sz="3200" dirty="0"/>
              <a:t>Sviluppo attraverso risorse interne ed esterne</a:t>
            </a:r>
          </a:p>
          <a:p>
            <a:endParaRPr lang="it-IT" sz="3200" dirty="0"/>
          </a:p>
        </p:txBody>
      </p:sp>
      <p:sp>
        <p:nvSpPr>
          <p:cNvPr id="5" name="CasellaDiTesto 4">
            <a:extLst>
              <a:ext uri="{FF2B5EF4-FFF2-40B4-BE49-F238E27FC236}">
                <a16:creationId xmlns:a16="http://schemas.microsoft.com/office/drawing/2014/main" id="{39C17AA6-621F-B842-A86D-C4B6EEF82576}"/>
              </a:ext>
            </a:extLst>
          </p:cNvPr>
          <p:cNvSpPr txBox="1"/>
          <p:nvPr/>
        </p:nvSpPr>
        <p:spPr>
          <a:xfrm>
            <a:off x="637571" y="3515988"/>
            <a:ext cx="8186668" cy="3139321"/>
          </a:xfrm>
          <a:prstGeom prst="rect">
            <a:avLst/>
          </a:prstGeom>
          <a:noFill/>
        </p:spPr>
        <p:txBody>
          <a:bodyPr wrap="square" rtlCol="0">
            <a:spAutoFit/>
          </a:bodyPr>
          <a:lstStyle/>
          <a:p>
            <a:r>
              <a:rPr lang="it-IT" b="1" dirty="0">
                <a:solidFill>
                  <a:srgbClr val="5766C5"/>
                </a:solidFill>
              </a:rPr>
              <a:t>1.  TRASFERIMENTO DI TECNOLOGIE </a:t>
            </a:r>
            <a:r>
              <a:rPr lang="it-IT" dirty="0"/>
              <a:t>(</a:t>
            </a:r>
            <a:r>
              <a:rPr lang="it-IT" dirty="0" err="1"/>
              <a:t>donor</a:t>
            </a:r>
            <a:r>
              <a:rPr lang="it-IT" dirty="0"/>
              <a:t> e </a:t>
            </a:r>
            <a:r>
              <a:rPr lang="it-IT" dirty="0" err="1"/>
              <a:t>receiver</a:t>
            </a:r>
            <a:r>
              <a:rPr lang="it-IT" dirty="0"/>
              <a:t>) </a:t>
            </a:r>
          </a:p>
          <a:p>
            <a:pPr marL="285750" indent="-285750">
              <a:buFont typeface="Arial" panose="020B0604020202020204" pitchFamily="34" charset="0"/>
              <a:buChar char="•"/>
            </a:pPr>
            <a:r>
              <a:rPr lang="it-IT" i="1" dirty="0"/>
              <a:t>Vantaggi</a:t>
            </a:r>
            <a:r>
              <a:rPr lang="it-IT" dirty="0"/>
              <a:t>: costi contenuti e time to market più breve </a:t>
            </a:r>
          </a:p>
          <a:p>
            <a:pPr marL="285750" indent="-285750">
              <a:buFont typeface="Arial" panose="020B0604020202020204" pitchFamily="34" charset="0"/>
              <a:buChar char="•"/>
            </a:pPr>
            <a:r>
              <a:rPr lang="it-IT" dirty="0"/>
              <a:t>Svantaggi: know-how difficile da accettare </a:t>
            </a:r>
          </a:p>
          <a:p>
            <a:r>
              <a:rPr lang="it-IT" dirty="0"/>
              <a:t>                             </a:t>
            </a:r>
            <a:r>
              <a:rPr lang="it-IT" dirty="0">
                <a:sym typeface="Wingdings" pitchFamily="2" charset="2"/>
              </a:rPr>
              <a:t> </a:t>
            </a:r>
            <a:r>
              <a:rPr lang="it-IT" dirty="0"/>
              <a:t>trasferimento di innovazioni di processo </a:t>
            </a:r>
          </a:p>
          <a:p>
            <a:r>
              <a:rPr lang="it-IT" b="1" dirty="0">
                <a:solidFill>
                  <a:srgbClr val="5766C5"/>
                </a:solidFill>
              </a:rPr>
              <a:t>2.  CONTRATTI ESTERNI DI RICERCA E SVILUPPO </a:t>
            </a:r>
            <a:r>
              <a:rPr lang="it-IT" dirty="0"/>
              <a:t>(centri di ricerca pubblici e privati, università, ecc.) </a:t>
            </a:r>
          </a:p>
          <a:p>
            <a:pPr marL="285750" indent="-285750">
              <a:buFont typeface="Arial" panose="020B0604020202020204" pitchFamily="34" charset="0"/>
              <a:buChar char="•"/>
            </a:pPr>
            <a:r>
              <a:rPr lang="it-IT" dirty="0"/>
              <a:t>Vantaggi: acquisizione di competenze di cui non si ha disponibilità, eliminazione di costi fissi </a:t>
            </a:r>
          </a:p>
          <a:p>
            <a:pPr marL="285750" indent="-285750">
              <a:buFont typeface="Arial" panose="020B0604020202020204" pitchFamily="34" charset="0"/>
              <a:buChar char="•"/>
            </a:pPr>
            <a:r>
              <a:rPr lang="it-IT" dirty="0"/>
              <a:t>Svantaggi: non pieno controllo della tecnologia, tempi e costi simili ad un reparto interno di R&amp;S, l’ente esterno può vendere ad altri soluzioni simili </a:t>
            </a:r>
          </a:p>
          <a:p>
            <a:endParaRPr lang="it-IT" dirty="0"/>
          </a:p>
        </p:txBody>
      </p:sp>
    </p:spTree>
    <p:extLst>
      <p:ext uri="{BB962C8B-B14F-4D97-AF65-F5344CB8AC3E}">
        <p14:creationId xmlns:p14="http://schemas.microsoft.com/office/powerpoint/2010/main" val="1336618308"/>
      </p:ext>
    </p:extLst>
  </p:cSld>
  <p:clrMapOvr>
    <a:masterClrMapping/>
  </p:clrMapOvr>
  <p:transition advTm="29368"/>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97522" y="939664"/>
            <a:ext cx="7620000" cy="1143000"/>
          </a:xfrm>
        </p:spPr>
        <p:txBody>
          <a:bodyPr>
            <a:normAutofit fontScale="90000"/>
          </a:bodyPr>
          <a:lstStyle/>
          <a:p>
            <a:r>
              <a:rPr lang="it-IT" sz="4900" dirty="0"/>
              <a:t>Le alternative di sviluppo delle tecnologie</a:t>
            </a:r>
            <a:br>
              <a:rPr lang="it-IT" sz="1800" dirty="0"/>
            </a:br>
            <a:r>
              <a:rPr lang="it-IT" sz="3600" dirty="0"/>
              <a:t>combinazioni di sviluppo interno ed esterno</a:t>
            </a:r>
            <a:endParaRPr lang="it-IT" sz="3200" dirty="0"/>
          </a:p>
        </p:txBody>
      </p:sp>
      <p:grpSp>
        <p:nvGrpSpPr>
          <p:cNvPr id="2" name="Gruppo 1">
            <a:extLst>
              <a:ext uri="{FF2B5EF4-FFF2-40B4-BE49-F238E27FC236}">
                <a16:creationId xmlns:a16="http://schemas.microsoft.com/office/drawing/2014/main" id="{9D09BEC9-09D9-CD48-979D-776693EDB1B6}"/>
              </a:ext>
            </a:extLst>
          </p:cNvPr>
          <p:cNvGrpSpPr/>
          <p:nvPr/>
        </p:nvGrpSpPr>
        <p:grpSpPr>
          <a:xfrm>
            <a:off x="597522" y="2437712"/>
            <a:ext cx="972605" cy="891974"/>
            <a:chOff x="1788369" y="2443616"/>
            <a:chExt cx="972605" cy="891974"/>
          </a:xfrm>
        </p:grpSpPr>
        <p:sp>
          <p:nvSpPr>
            <p:cNvPr id="13" name="Ovale 12"/>
            <p:cNvSpPr/>
            <p:nvPr/>
          </p:nvSpPr>
          <p:spPr>
            <a:xfrm>
              <a:off x="1788369" y="2443616"/>
              <a:ext cx="972605" cy="891974"/>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Corda 9"/>
            <p:cNvSpPr/>
            <p:nvPr/>
          </p:nvSpPr>
          <p:spPr>
            <a:xfrm>
              <a:off x="1903630" y="2512644"/>
              <a:ext cx="748808" cy="743729"/>
            </a:xfrm>
            <a:prstGeom prst="chord">
              <a:avLst>
                <a:gd name="adj1" fmla="val 16200000"/>
                <a:gd name="adj2" fmla="val 16200000"/>
              </a:avLst>
            </a:prstGeom>
            <a:solidFill>
              <a:schemeClr val="accent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4" name="Rettangolo 13"/>
          <p:cNvSpPr/>
          <p:nvPr/>
        </p:nvSpPr>
        <p:spPr>
          <a:xfrm>
            <a:off x="2878216" y="3370346"/>
            <a:ext cx="4063357" cy="101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12" name="Immagine 11">
            <a:extLst>
              <a:ext uri="{FF2B5EF4-FFF2-40B4-BE49-F238E27FC236}">
                <a16:creationId xmlns:a16="http://schemas.microsoft.com/office/drawing/2014/main" id="{9FD4595D-A9D9-D646-91F7-CD3F859A0A22}"/>
              </a:ext>
            </a:extLst>
          </p:cNvPr>
          <p:cNvPicPr>
            <a:picLocks noChangeAspect="1"/>
          </p:cNvPicPr>
          <p:nvPr/>
        </p:nvPicPr>
        <p:blipFill>
          <a:blip r:embed="rId3"/>
          <a:stretch>
            <a:fillRect/>
          </a:stretch>
        </p:blipFill>
        <p:spPr>
          <a:xfrm>
            <a:off x="6864288" y="6122020"/>
            <a:ext cx="1959951" cy="558892"/>
          </a:xfrm>
          <a:prstGeom prst="rect">
            <a:avLst/>
          </a:prstGeom>
        </p:spPr>
      </p:pic>
      <p:sp>
        <p:nvSpPr>
          <p:cNvPr id="3" name="CasellaDiTesto 2">
            <a:extLst>
              <a:ext uri="{FF2B5EF4-FFF2-40B4-BE49-F238E27FC236}">
                <a16:creationId xmlns:a16="http://schemas.microsoft.com/office/drawing/2014/main" id="{4C83B1B5-D047-5843-85EB-9E606B072EE3}"/>
              </a:ext>
            </a:extLst>
          </p:cNvPr>
          <p:cNvSpPr txBox="1"/>
          <p:nvPr/>
        </p:nvSpPr>
        <p:spPr>
          <a:xfrm>
            <a:off x="1570127" y="2437712"/>
            <a:ext cx="4309678" cy="1569660"/>
          </a:xfrm>
          <a:prstGeom prst="rect">
            <a:avLst/>
          </a:prstGeom>
          <a:noFill/>
        </p:spPr>
        <p:txBody>
          <a:bodyPr wrap="square" rtlCol="0">
            <a:spAutoFit/>
          </a:bodyPr>
          <a:lstStyle/>
          <a:p>
            <a:r>
              <a:rPr lang="it-IT" sz="3200" dirty="0"/>
              <a:t>Sviluppo attraverso risorse interne ed esterne</a:t>
            </a:r>
          </a:p>
          <a:p>
            <a:endParaRPr lang="it-IT" sz="3200" dirty="0"/>
          </a:p>
        </p:txBody>
      </p:sp>
      <p:sp>
        <p:nvSpPr>
          <p:cNvPr id="4" name="CasellaDiTesto 3">
            <a:extLst>
              <a:ext uri="{FF2B5EF4-FFF2-40B4-BE49-F238E27FC236}">
                <a16:creationId xmlns:a16="http://schemas.microsoft.com/office/drawing/2014/main" id="{D6DEA83A-19D7-3A48-9B3E-870B53058D4F}"/>
              </a:ext>
            </a:extLst>
          </p:cNvPr>
          <p:cNvSpPr txBox="1"/>
          <p:nvPr/>
        </p:nvSpPr>
        <p:spPr>
          <a:xfrm>
            <a:off x="712783" y="3574594"/>
            <a:ext cx="7857384" cy="3112187"/>
          </a:xfrm>
          <a:prstGeom prst="rect">
            <a:avLst/>
          </a:prstGeom>
          <a:noFill/>
        </p:spPr>
        <p:txBody>
          <a:bodyPr wrap="square" rtlCol="0">
            <a:spAutoFit/>
          </a:bodyPr>
          <a:lstStyle/>
          <a:p>
            <a:r>
              <a:rPr lang="it-IT" b="1" dirty="0">
                <a:solidFill>
                  <a:srgbClr val="5766C5"/>
                </a:solidFill>
              </a:rPr>
              <a:t>1.  CONTRATTI ESTERNI DI R&amp;S CON PARTNERSHIP </a:t>
            </a:r>
            <a:r>
              <a:rPr lang="it-IT" dirty="0"/>
              <a:t>(più concorrenti o più imprese operanti a diversi stadi della filiera produttiva) </a:t>
            </a:r>
          </a:p>
          <a:p>
            <a:pPr marL="285750" indent="-285750">
              <a:buFont typeface="Arial" panose="020B0604020202020204" pitchFamily="34" charset="0"/>
              <a:buChar char="•"/>
            </a:pPr>
            <a:r>
              <a:rPr lang="it-IT" i="1" dirty="0"/>
              <a:t> Vantaggi</a:t>
            </a:r>
            <a:r>
              <a:rPr lang="it-IT" dirty="0"/>
              <a:t>: ripartizione del rischio e riduzione dei costi di sviluppo, confronto che     genera apprendimento </a:t>
            </a:r>
          </a:p>
          <a:p>
            <a:pPr marL="285750" indent="-285750">
              <a:buFont typeface="Arial" panose="020B0604020202020204" pitchFamily="34" charset="0"/>
              <a:buChar char="•"/>
            </a:pPr>
            <a:r>
              <a:rPr lang="it-IT" i="1" dirty="0"/>
              <a:t>Svantaggi: </a:t>
            </a:r>
            <a:r>
              <a:rPr lang="it-IT" dirty="0"/>
              <a:t>condivisione dei risultati della ricerca, adattamento dei risultati all’impresa </a:t>
            </a:r>
          </a:p>
          <a:p>
            <a:r>
              <a:rPr lang="it-IT" b="1" dirty="0">
                <a:solidFill>
                  <a:srgbClr val="5766C5"/>
                </a:solidFill>
              </a:rPr>
              <a:t>2.  JOINT VENTURE E CONSORZI </a:t>
            </a:r>
            <a:r>
              <a:rPr lang="it-IT" dirty="0"/>
              <a:t>(imprese con risorse complementari o in grado di generare sinergie) </a:t>
            </a:r>
          </a:p>
          <a:p>
            <a:pPr marL="285750" indent="-285750">
              <a:buFont typeface="Arial" panose="020B0604020202020204" pitchFamily="34" charset="0"/>
              <a:buChar char="•"/>
            </a:pPr>
            <a:r>
              <a:rPr lang="it-IT" i="1" dirty="0"/>
              <a:t>Vantaggi</a:t>
            </a:r>
            <a:r>
              <a:rPr lang="it-IT" dirty="0"/>
              <a:t>: riduzione dei tempi e dei costi di accesso al mercato </a:t>
            </a:r>
          </a:p>
          <a:p>
            <a:pPr marL="285750" indent="-285750">
              <a:buFont typeface="Arial" panose="020B0604020202020204" pitchFamily="34" charset="0"/>
              <a:buChar char="•"/>
            </a:pPr>
            <a:r>
              <a:rPr lang="it-IT" i="1" dirty="0"/>
              <a:t>Svantaggi:</a:t>
            </a:r>
            <a:r>
              <a:rPr lang="it-IT" dirty="0"/>
              <a:t> condivisione degli obiettivi strategici </a:t>
            </a:r>
          </a:p>
          <a:p>
            <a:endParaRPr lang="it-IT" dirty="0"/>
          </a:p>
        </p:txBody>
      </p:sp>
    </p:spTree>
    <p:extLst>
      <p:ext uri="{BB962C8B-B14F-4D97-AF65-F5344CB8AC3E}">
        <p14:creationId xmlns:p14="http://schemas.microsoft.com/office/powerpoint/2010/main" val="1985684435"/>
      </p:ext>
    </p:extLst>
  </p:cSld>
  <p:clrMapOvr>
    <a:masterClrMapping/>
  </p:clrMapOvr>
  <p:transition advTm="29368"/>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44920" y="548640"/>
            <a:ext cx="7620000" cy="1143000"/>
          </a:xfrm>
        </p:spPr>
        <p:txBody>
          <a:bodyPr/>
          <a:lstStyle/>
          <a:p>
            <a:r>
              <a:rPr lang="it-IT" dirty="0"/>
              <a:t>Agenda</a:t>
            </a:r>
          </a:p>
        </p:txBody>
      </p:sp>
      <p:sp>
        <p:nvSpPr>
          <p:cNvPr id="3" name="Sottotitolo 2"/>
          <p:cNvSpPr>
            <a:spLocks noGrp="1"/>
          </p:cNvSpPr>
          <p:nvPr>
            <p:ph idx="1"/>
          </p:nvPr>
        </p:nvSpPr>
        <p:spPr>
          <a:xfrm>
            <a:off x="744920" y="1998921"/>
            <a:ext cx="7290055" cy="4023360"/>
          </a:xfrm>
        </p:spPr>
        <p:txBody>
          <a:bodyPr>
            <a:normAutofit/>
          </a:bodyPr>
          <a:lstStyle/>
          <a:p>
            <a:pPr>
              <a:buFont typeface="Arial" panose="020B0604020202020204" pitchFamily="34" charset="0"/>
              <a:buChar char="•"/>
            </a:pPr>
            <a:r>
              <a:rPr lang="it-IT" dirty="0"/>
              <a:t>Lo sviluppo della tecnologia</a:t>
            </a:r>
          </a:p>
          <a:p>
            <a:pPr>
              <a:buFont typeface="Arial" panose="020B0604020202020204" pitchFamily="34" charset="0"/>
              <a:buChar char="•"/>
            </a:pPr>
            <a:endParaRPr lang="it-IT" dirty="0"/>
          </a:p>
          <a:p>
            <a:pPr>
              <a:buFont typeface="Arial" panose="020B0604020202020204" pitchFamily="34" charset="0"/>
              <a:buChar char="•"/>
            </a:pPr>
            <a:r>
              <a:rPr lang="it-IT" i="1" dirty="0" err="1"/>
              <a:t>Closed</a:t>
            </a:r>
            <a:r>
              <a:rPr lang="it-IT" dirty="0"/>
              <a:t> vs </a:t>
            </a:r>
            <a:r>
              <a:rPr lang="it-IT" i="1" dirty="0"/>
              <a:t>open innovation</a:t>
            </a:r>
          </a:p>
          <a:p>
            <a:pPr>
              <a:buFont typeface="Arial" panose="020B0604020202020204" pitchFamily="34" charset="0"/>
              <a:buChar char="•"/>
            </a:pPr>
            <a:endParaRPr lang="it-IT" i="1" dirty="0"/>
          </a:p>
          <a:p>
            <a:pPr>
              <a:buFont typeface="Arial" panose="020B0604020202020204" pitchFamily="34" charset="0"/>
              <a:buChar char="•"/>
            </a:pPr>
            <a:r>
              <a:rPr lang="it-IT" dirty="0"/>
              <a:t>Tipologie di innovazione</a:t>
            </a:r>
          </a:p>
          <a:p>
            <a:pPr>
              <a:buFont typeface="Arial" panose="020B0604020202020204" pitchFamily="34" charset="0"/>
              <a:buChar char="•"/>
            </a:pPr>
            <a:endParaRPr lang="it-IT" dirty="0"/>
          </a:p>
          <a:p>
            <a:pPr>
              <a:buFont typeface="Arial" panose="020B0604020202020204" pitchFamily="34" charset="0"/>
              <a:buChar char="•"/>
            </a:pPr>
            <a:r>
              <a:rPr lang="it-IT" dirty="0"/>
              <a:t>Processo di generazione </a:t>
            </a:r>
          </a:p>
          <a:p>
            <a:pPr>
              <a:buFont typeface="Arial" panose="020B0604020202020204" pitchFamily="34" charset="0"/>
              <a:buChar char="•"/>
            </a:pPr>
            <a:endParaRPr lang="it-IT" dirty="0"/>
          </a:p>
          <a:p>
            <a:pPr>
              <a:buFont typeface="Arial" panose="020B0604020202020204" pitchFamily="34" charset="0"/>
              <a:buChar char="•"/>
            </a:pPr>
            <a:r>
              <a:rPr lang="it-IT" dirty="0"/>
              <a:t>Le alternative di sviluppo delle tecnologie</a:t>
            </a:r>
          </a:p>
        </p:txBody>
      </p:sp>
      <p:sp>
        <p:nvSpPr>
          <p:cNvPr id="7" name="Rettangolo 6"/>
          <p:cNvSpPr/>
          <p:nvPr/>
        </p:nvSpPr>
        <p:spPr>
          <a:xfrm rot="5400000">
            <a:off x="5753799" y="2913810"/>
            <a:ext cx="6205113" cy="369332"/>
          </a:xfrm>
          <a:prstGeom prst="rect">
            <a:avLst/>
          </a:prstGeom>
        </p:spPr>
        <p:txBody>
          <a:bodyPr wrap="square">
            <a:spAutoFit/>
          </a:bodyPr>
          <a:lstStyle/>
          <a:p>
            <a:r>
              <a:rPr lang="it-IT" dirty="0">
                <a:solidFill>
                  <a:schemeClr val="bg1"/>
                </a:solidFill>
                <a:latin typeface="Avenir Book"/>
                <a:cs typeface="Avenir Book"/>
              </a:rPr>
              <a:t>Progetto di Teledidattica - Dr.ssa Annarita Sorrentino</a:t>
            </a:r>
          </a:p>
        </p:txBody>
      </p:sp>
      <p:pic>
        <p:nvPicPr>
          <p:cNvPr id="9" name="Immagine 8">
            <a:extLst>
              <a:ext uri="{FF2B5EF4-FFF2-40B4-BE49-F238E27FC236}">
                <a16:creationId xmlns:a16="http://schemas.microsoft.com/office/drawing/2014/main" id="{B2DB8869-3331-2A41-811A-63C328C82323}"/>
              </a:ext>
            </a:extLst>
          </p:cNvPr>
          <p:cNvPicPr>
            <a:picLocks noChangeAspect="1"/>
          </p:cNvPicPr>
          <p:nvPr/>
        </p:nvPicPr>
        <p:blipFill>
          <a:blip r:embed="rId3"/>
          <a:stretch>
            <a:fillRect/>
          </a:stretch>
        </p:blipFill>
        <p:spPr>
          <a:xfrm>
            <a:off x="6864288" y="6122020"/>
            <a:ext cx="1959951" cy="558892"/>
          </a:xfrm>
          <a:prstGeom prst="rect">
            <a:avLst/>
          </a:prstGeom>
        </p:spPr>
      </p:pic>
    </p:spTree>
    <p:extLst>
      <p:ext uri="{BB962C8B-B14F-4D97-AF65-F5344CB8AC3E}">
        <p14:creationId xmlns:p14="http://schemas.microsoft.com/office/powerpoint/2010/main" val="3996502970"/>
      </p:ext>
    </p:extLst>
  </p:cSld>
  <p:clrMapOvr>
    <a:masterClrMapping/>
  </p:clrMapOvr>
  <p:transition advTm="29368"/>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FA7FB-7B0C-734B-BEBF-38538F19CA28}"/>
              </a:ext>
            </a:extLst>
          </p:cNvPr>
          <p:cNvSpPr>
            <a:spLocks noGrp="1"/>
          </p:cNvSpPr>
          <p:nvPr>
            <p:ph type="title"/>
          </p:nvPr>
        </p:nvSpPr>
        <p:spPr>
          <a:xfrm>
            <a:off x="507116" y="1530421"/>
            <a:ext cx="7886700" cy="994172"/>
          </a:xfrm>
        </p:spPr>
        <p:txBody>
          <a:bodyPr>
            <a:normAutofit/>
          </a:bodyPr>
          <a:lstStyle/>
          <a:p>
            <a:pPr>
              <a:defRPr/>
            </a:pPr>
            <a:r>
              <a:rPr lang="en-US" sz="2700" dirty="0">
                <a:latin typeface="+mn-lt"/>
                <a:cs typeface="Arial" panose="020B0604020202020204" pitchFamily="34" charset="0"/>
              </a:rPr>
              <a:t>Learning from Schumpeter (1947)</a:t>
            </a:r>
            <a:endParaRPr lang="it-IT" sz="2700" cap="none" dirty="0">
              <a:latin typeface="+mn-lt"/>
              <a:cs typeface="Arial" panose="020B0604020202020204" pitchFamily="34" charset="0"/>
            </a:endParaRPr>
          </a:p>
        </p:txBody>
      </p:sp>
      <p:sp>
        <p:nvSpPr>
          <p:cNvPr id="5" name="Segnaposto contenuto 4">
            <a:extLst>
              <a:ext uri="{FF2B5EF4-FFF2-40B4-BE49-F238E27FC236}">
                <a16:creationId xmlns:a16="http://schemas.microsoft.com/office/drawing/2014/main" id="{C5508209-4983-0845-99B7-ED266C2318B3}"/>
              </a:ext>
            </a:extLst>
          </p:cNvPr>
          <p:cNvSpPr>
            <a:spLocks noGrp="1"/>
          </p:cNvSpPr>
          <p:nvPr>
            <p:ph idx="1"/>
          </p:nvPr>
        </p:nvSpPr>
        <p:spPr>
          <a:xfrm>
            <a:off x="507116" y="2524593"/>
            <a:ext cx="7886700" cy="3263504"/>
          </a:xfrm>
        </p:spPr>
        <p:txBody>
          <a:bodyPr/>
          <a:lstStyle/>
          <a:p>
            <a:pPr algn="just">
              <a:spcBef>
                <a:spcPct val="0"/>
              </a:spcBef>
            </a:pPr>
            <a:r>
              <a:rPr lang="en-US" altLang="it-IT" dirty="0"/>
              <a:t>The introduction of innovative products or more efficient production processes are precisely the most used by firms to compete.</a:t>
            </a:r>
          </a:p>
          <a:p>
            <a:pPr algn="just">
              <a:spcBef>
                <a:spcPct val="0"/>
              </a:spcBef>
            </a:pPr>
            <a:endParaRPr lang="en-US" altLang="it-IT" dirty="0"/>
          </a:p>
          <a:p>
            <a:pPr algn="just">
              <a:spcBef>
                <a:spcPct val="0"/>
              </a:spcBef>
            </a:pPr>
            <a:r>
              <a:rPr lang="en-US" altLang="it-IT" dirty="0"/>
              <a:t>Customers cannot be reached only with lower prices but, above all, they must be reached with goods more attractive.</a:t>
            </a:r>
          </a:p>
          <a:p>
            <a:pPr algn="just">
              <a:spcBef>
                <a:spcPct val="0"/>
              </a:spcBef>
            </a:pPr>
            <a:endParaRPr lang="en-US" altLang="it-IT" dirty="0"/>
          </a:p>
          <a:p>
            <a:pPr algn="just">
              <a:spcBef>
                <a:spcPct val="0"/>
              </a:spcBef>
            </a:pPr>
            <a:r>
              <a:rPr lang="en-US" altLang="it-IT" dirty="0"/>
              <a:t>So, the traditional interpretation of the competition based only on the price doesn’t represent for Schumpeter a satisfactory description of what happens in the real world of business. In this world, entrepreneurs do not fight only with prices but also with other weapons such as innovation</a:t>
            </a:r>
          </a:p>
          <a:p>
            <a:endParaRPr lang="it-IT" dirty="0"/>
          </a:p>
        </p:txBody>
      </p:sp>
    </p:spTree>
    <p:extLst>
      <p:ext uri="{BB962C8B-B14F-4D97-AF65-F5344CB8AC3E}">
        <p14:creationId xmlns:p14="http://schemas.microsoft.com/office/powerpoint/2010/main" val="167105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FA7FB-7B0C-734B-BEBF-38538F19CA28}"/>
              </a:ext>
            </a:extLst>
          </p:cNvPr>
          <p:cNvSpPr>
            <a:spLocks noGrp="1"/>
          </p:cNvSpPr>
          <p:nvPr>
            <p:ph type="title"/>
          </p:nvPr>
        </p:nvSpPr>
        <p:spPr>
          <a:xfrm>
            <a:off x="507116" y="1530421"/>
            <a:ext cx="7886700" cy="994172"/>
          </a:xfrm>
        </p:spPr>
        <p:txBody>
          <a:bodyPr>
            <a:normAutofit/>
          </a:bodyPr>
          <a:lstStyle/>
          <a:p>
            <a:pPr>
              <a:defRPr/>
            </a:pPr>
            <a:r>
              <a:rPr lang="en-US" sz="2700" cap="none" dirty="0">
                <a:latin typeface="+mn-lt"/>
                <a:cs typeface="Arial" panose="020B0604020202020204" pitchFamily="34" charset="0"/>
              </a:rPr>
              <a:t>Economic evolution as the </a:t>
            </a:r>
            <a:br>
              <a:rPr lang="en-US" sz="2700" cap="none" dirty="0">
                <a:latin typeface="+mn-lt"/>
                <a:cs typeface="Arial" panose="020B0604020202020204" pitchFamily="34" charset="0"/>
              </a:rPr>
            </a:br>
            <a:r>
              <a:rPr lang="en-US" sz="2700" i="1" cap="none" dirty="0">
                <a:latin typeface="+mn-lt"/>
                <a:cs typeface="Arial" panose="020B0604020202020204" pitchFamily="34" charset="0"/>
              </a:rPr>
              <a:t>process of creative destruction</a:t>
            </a:r>
            <a:endParaRPr lang="it-IT" sz="2700" cap="none" dirty="0">
              <a:latin typeface="+mn-lt"/>
              <a:cs typeface="Arial" panose="020B0604020202020204" pitchFamily="34" charset="0"/>
            </a:endParaRPr>
          </a:p>
        </p:txBody>
      </p:sp>
      <p:graphicFrame>
        <p:nvGraphicFramePr>
          <p:cNvPr id="4" name="Segnaposto contenuto 3">
            <a:extLst>
              <a:ext uri="{FF2B5EF4-FFF2-40B4-BE49-F238E27FC236}">
                <a16:creationId xmlns:a16="http://schemas.microsoft.com/office/drawing/2014/main" id="{4AF405FD-989F-6F47-938E-C1C39E5EE2D4}"/>
              </a:ext>
            </a:extLst>
          </p:cNvPr>
          <p:cNvGraphicFramePr>
            <a:graphicFrameLocks noGrp="1"/>
          </p:cNvGraphicFramePr>
          <p:nvPr>
            <p:ph idx="1"/>
          </p:nvPr>
        </p:nvGraphicFramePr>
        <p:xfrm>
          <a:off x="1485900" y="2171701"/>
          <a:ext cx="6172200" cy="3280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allout 1 5">
            <a:extLst>
              <a:ext uri="{FF2B5EF4-FFF2-40B4-BE49-F238E27FC236}">
                <a16:creationId xmlns:a16="http://schemas.microsoft.com/office/drawing/2014/main" id="{BC6C7279-D899-5A4D-971B-CA5B678DDA01}"/>
              </a:ext>
            </a:extLst>
          </p:cNvPr>
          <p:cNvSpPr/>
          <p:nvPr/>
        </p:nvSpPr>
        <p:spPr>
          <a:xfrm>
            <a:off x="5321461" y="956359"/>
            <a:ext cx="3576578" cy="2430683"/>
          </a:xfrm>
          <a:prstGeom prst="borderCallout1">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it-IT" sz="1350" dirty="0"/>
              <a:t>In the real world, says Schumpeter, firms doesn’t always produce the same goods with techniques unchanged but sometimes they introduce new products, improve the quality of existing ones and adopt new production technologies as well as new models of work organization.</a:t>
            </a:r>
            <a:endParaRPr lang="it-IT" altLang="it-IT" sz="1350" dirty="0"/>
          </a:p>
        </p:txBody>
      </p:sp>
    </p:spTree>
    <p:extLst>
      <p:ext uri="{BB962C8B-B14F-4D97-AF65-F5344CB8AC3E}">
        <p14:creationId xmlns:p14="http://schemas.microsoft.com/office/powerpoint/2010/main" val="409638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FA7FB-7B0C-734B-BEBF-38538F19CA28}"/>
              </a:ext>
            </a:extLst>
          </p:cNvPr>
          <p:cNvSpPr>
            <a:spLocks noGrp="1"/>
          </p:cNvSpPr>
          <p:nvPr>
            <p:ph type="title"/>
          </p:nvPr>
        </p:nvSpPr>
        <p:spPr>
          <a:xfrm>
            <a:off x="507116" y="1530421"/>
            <a:ext cx="7886700" cy="994172"/>
          </a:xfrm>
        </p:spPr>
        <p:txBody>
          <a:bodyPr>
            <a:normAutofit/>
          </a:bodyPr>
          <a:lstStyle/>
          <a:p>
            <a:pPr>
              <a:defRPr/>
            </a:pPr>
            <a:r>
              <a:rPr lang="en-US" sz="2700" cap="none" dirty="0">
                <a:latin typeface="+mn-lt"/>
                <a:cs typeface="Arial" panose="020B0604020202020204" pitchFamily="34" charset="0"/>
              </a:rPr>
              <a:t>Economic evolution as the </a:t>
            </a:r>
            <a:br>
              <a:rPr lang="en-US" sz="2700" cap="none" dirty="0">
                <a:latin typeface="+mn-lt"/>
                <a:cs typeface="Arial" panose="020B0604020202020204" pitchFamily="34" charset="0"/>
              </a:rPr>
            </a:br>
            <a:r>
              <a:rPr lang="en-US" sz="2700" i="1" cap="none" dirty="0">
                <a:latin typeface="+mn-lt"/>
                <a:cs typeface="Arial" panose="020B0604020202020204" pitchFamily="34" charset="0"/>
              </a:rPr>
              <a:t>process of creative destruction</a:t>
            </a:r>
            <a:endParaRPr lang="it-IT" sz="2700" cap="none" dirty="0">
              <a:latin typeface="+mn-lt"/>
              <a:cs typeface="Arial" panose="020B0604020202020204" pitchFamily="34" charset="0"/>
            </a:endParaRPr>
          </a:p>
        </p:txBody>
      </p:sp>
      <p:graphicFrame>
        <p:nvGraphicFramePr>
          <p:cNvPr id="4" name="Segnaposto contenuto 3">
            <a:extLst>
              <a:ext uri="{FF2B5EF4-FFF2-40B4-BE49-F238E27FC236}">
                <a16:creationId xmlns:a16="http://schemas.microsoft.com/office/drawing/2014/main" id="{4AF405FD-989F-6F47-938E-C1C39E5EE2D4}"/>
              </a:ext>
            </a:extLst>
          </p:cNvPr>
          <p:cNvGraphicFramePr>
            <a:graphicFrameLocks noGrp="1"/>
          </p:cNvGraphicFramePr>
          <p:nvPr>
            <p:ph idx="1"/>
          </p:nvPr>
        </p:nvGraphicFramePr>
        <p:xfrm>
          <a:off x="157843" y="3001736"/>
          <a:ext cx="4033157" cy="2243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allout 1 5">
            <a:extLst>
              <a:ext uri="{FF2B5EF4-FFF2-40B4-BE49-F238E27FC236}">
                <a16:creationId xmlns:a16="http://schemas.microsoft.com/office/drawing/2014/main" id="{BC6C7279-D899-5A4D-971B-CA5B678DDA01}"/>
              </a:ext>
            </a:extLst>
          </p:cNvPr>
          <p:cNvSpPr/>
          <p:nvPr/>
        </p:nvSpPr>
        <p:spPr>
          <a:xfrm>
            <a:off x="2807688" y="2095542"/>
            <a:ext cx="2766625" cy="1637164"/>
          </a:xfrm>
          <a:prstGeom prst="borderCallout1">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it-IT" sz="1050" dirty="0"/>
              <a:t>In the real world, says Schumpeter, firms doesn’t always produce the same goods with techniques unchanged but sometimes they introduce new products, improve the quality of existing ones and adopt new production technologies as well as new models of work organization.</a:t>
            </a:r>
            <a:endParaRPr lang="it-IT" altLang="it-IT" sz="1050" dirty="0"/>
          </a:p>
        </p:txBody>
      </p:sp>
      <p:pic>
        <p:nvPicPr>
          <p:cNvPr id="5" name="Immagine 4" descr="Immagine che contiene screenshot&#10;&#10;Descrizione generata automaticamente">
            <a:extLst>
              <a:ext uri="{FF2B5EF4-FFF2-40B4-BE49-F238E27FC236}">
                <a16:creationId xmlns:a16="http://schemas.microsoft.com/office/drawing/2014/main" id="{52781275-DBB3-0F4B-B83A-A6BA89B6D0B4}"/>
              </a:ext>
            </a:extLst>
          </p:cNvPr>
          <p:cNvPicPr>
            <a:picLocks noChangeAspect="1"/>
          </p:cNvPicPr>
          <p:nvPr/>
        </p:nvPicPr>
        <p:blipFill>
          <a:blip r:embed="rId8"/>
          <a:stretch>
            <a:fillRect/>
          </a:stretch>
        </p:blipFill>
        <p:spPr>
          <a:xfrm>
            <a:off x="5510496" y="2052000"/>
            <a:ext cx="3521550" cy="3554694"/>
          </a:xfrm>
          <a:prstGeom prst="rect">
            <a:avLst/>
          </a:prstGeom>
        </p:spPr>
      </p:pic>
      <p:sp>
        <p:nvSpPr>
          <p:cNvPr id="7" name="CasellaDiTesto 6">
            <a:extLst>
              <a:ext uri="{FF2B5EF4-FFF2-40B4-BE49-F238E27FC236}">
                <a16:creationId xmlns:a16="http://schemas.microsoft.com/office/drawing/2014/main" id="{0961D9EE-6B1D-C343-AE95-F0FF9FD49E15}"/>
              </a:ext>
            </a:extLst>
          </p:cNvPr>
          <p:cNvSpPr txBox="1"/>
          <p:nvPr/>
        </p:nvSpPr>
        <p:spPr>
          <a:xfrm>
            <a:off x="5510496" y="5606694"/>
            <a:ext cx="1306768" cy="230832"/>
          </a:xfrm>
          <a:prstGeom prst="rect">
            <a:avLst/>
          </a:prstGeom>
          <a:noFill/>
        </p:spPr>
        <p:txBody>
          <a:bodyPr wrap="none" rtlCol="0">
            <a:spAutoFit/>
          </a:bodyPr>
          <a:lstStyle/>
          <a:p>
            <a:r>
              <a:rPr lang="it-IT" sz="900" dirty="0"/>
              <a:t>Pine and </a:t>
            </a:r>
            <a:r>
              <a:rPr lang="it-IT" sz="900" dirty="0" err="1"/>
              <a:t>Gilmore</a:t>
            </a:r>
            <a:r>
              <a:rPr lang="it-IT" sz="900" dirty="0"/>
              <a:t>, 1998</a:t>
            </a:r>
          </a:p>
        </p:txBody>
      </p:sp>
    </p:spTree>
    <p:extLst>
      <p:ext uri="{BB962C8B-B14F-4D97-AF65-F5344CB8AC3E}">
        <p14:creationId xmlns:p14="http://schemas.microsoft.com/office/powerpoint/2010/main" val="31275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69073" y="732896"/>
            <a:ext cx="7620000" cy="1143000"/>
          </a:xfrm>
        </p:spPr>
        <p:txBody>
          <a:bodyPr>
            <a:normAutofit fontScale="90000"/>
          </a:bodyPr>
          <a:lstStyle/>
          <a:p>
            <a:r>
              <a:rPr lang="it-IT" dirty="0"/>
              <a:t>Lo sviluppo della tecnologia come attività di supporto</a:t>
            </a:r>
          </a:p>
        </p:txBody>
      </p:sp>
      <p:sp>
        <p:nvSpPr>
          <p:cNvPr id="7" name="Rettangolo 6"/>
          <p:cNvSpPr/>
          <p:nvPr/>
        </p:nvSpPr>
        <p:spPr>
          <a:xfrm rot="5400000">
            <a:off x="5753799" y="2913810"/>
            <a:ext cx="6205113" cy="369332"/>
          </a:xfrm>
          <a:prstGeom prst="rect">
            <a:avLst/>
          </a:prstGeom>
        </p:spPr>
        <p:txBody>
          <a:bodyPr wrap="square">
            <a:spAutoFit/>
          </a:bodyPr>
          <a:lstStyle/>
          <a:p>
            <a:r>
              <a:rPr lang="it-IT" dirty="0">
                <a:solidFill>
                  <a:schemeClr val="bg1"/>
                </a:solidFill>
                <a:latin typeface="Avenir Book"/>
                <a:cs typeface="Avenir Book"/>
              </a:rPr>
              <a:t>Progetto di Teledidattica - Dr.ssa Annarita Sorrentino</a:t>
            </a:r>
          </a:p>
        </p:txBody>
      </p:sp>
      <p:pic>
        <p:nvPicPr>
          <p:cNvPr id="8" name="Immagine 7">
            <a:extLst>
              <a:ext uri="{FF2B5EF4-FFF2-40B4-BE49-F238E27FC236}">
                <a16:creationId xmlns:a16="http://schemas.microsoft.com/office/drawing/2014/main" id="{B1098A90-7909-C74A-AD6A-220340B35ECB}"/>
              </a:ext>
            </a:extLst>
          </p:cNvPr>
          <p:cNvPicPr>
            <a:picLocks noChangeAspect="1"/>
          </p:cNvPicPr>
          <p:nvPr/>
        </p:nvPicPr>
        <p:blipFill>
          <a:blip r:embed="rId3"/>
          <a:stretch>
            <a:fillRect/>
          </a:stretch>
        </p:blipFill>
        <p:spPr>
          <a:xfrm>
            <a:off x="7102270" y="6201033"/>
            <a:ext cx="1721969" cy="491030"/>
          </a:xfrm>
          <a:prstGeom prst="rect">
            <a:avLst/>
          </a:prstGeom>
        </p:spPr>
      </p:pic>
      <p:sp>
        <p:nvSpPr>
          <p:cNvPr id="3" name="CasellaDiTesto 2">
            <a:extLst>
              <a:ext uri="{FF2B5EF4-FFF2-40B4-BE49-F238E27FC236}">
                <a16:creationId xmlns:a16="http://schemas.microsoft.com/office/drawing/2014/main" id="{9E944500-919D-294D-A672-EB12FCA88AFD}"/>
              </a:ext>
            </a:extLst>
          </p:cNvPr>
          <p:cNvSpPr txBox="1"/>
          <p:nvPr/>
        </p:nvSpPr>
        <p:spPr>
          <a:xfrm>
            <a:off x="924448" y="2049864"/>
            <a:ext cx="7234814" cy="3785652"/>
          </a:xfrm>
          <a:prstGeom prst="rect">
            <a:avLst/>
          </a:prstGeom>
          <a:noFill/>
        </p:spPr>
        <p:txBody>
          <a:bodyPr wrap="square" rtlCol="0">
            <a:spAutoFit/>
          </a:bodyPr>
          <a:lstStyle/>
          <a:p>
            <a:pPr marL="285750" indent="-285750">
              <a:buFont typeface="Wingdings" pitchFamily="2" charset="2"/>
              <a:buChar char="v"/>
            </a:pPr>
            <a:r>
              <a:rPr lang="it-IT" sz="2000" dirty="0"/>
              <a:t>Insieme di attività finalizzate al miglioramento dei prodotti e dei processi: sviluppo del know-how, delle procedure informatiche, delle tecnologie di produzione, dei progetti e degli studi di fattibilità) </a:t>
            </a:r>
          </a:p>
          <a:p>
            <a:pPr marL="285750" indent="-285750">
              <a:buFont typeface="Wingdings" pitchFamily="2" charset="2"/>
              <a:buChar char="v"/>
            </a:pPr>
            <a:endParaRPr lang="it-IT" sz="2000" dirty="0"/>
          </a:p>
          <a:p>
            <a:pPr marL="285750" indent="-285750">
              <a:buFont typeface="Wingdings" pitchFamily="2" charset="2"/>
              <a:buChar char="v"/>
            </a:pPr>
            <a:r>
              <a:rPr lang="it-IT" sz="2000" dirty="0"/>
              <a:t>La tecnologia è diffusa in tutte le attività della catena del valore, ma risulta necessario individuare il “luogo” all’interno dell’azienda in cui la tecnologia viene generata. </a:t>
            </a:r>
          </a:p>
          <a:p>
            <a:pPr marL="285750" indent="-285750">
              <a:buFont typeface="Wingdings" pitchFamily="2" charset="2"/>
              <a:buChar char="v"/>
            </a:pPr>
            <a:endParaRPr lang="it-IT" sz="2000" dirty="0"/>
          </a:p>
          <a:p>
            <a:pPr marL="285750" indent="-285750">
              <a:buFont typeface="Wingdings" pitchFamily="2" charset="2"/>
              <a:buChar char="v"/>
            </a:pPr>
            <a:r>
              <a:rPr lang="it-IT" sz="2000" dirty="0"/>
              <a:t>La R&amp;S assume un ruolo primario: vive di innovazione e fa dell’innovazione il centro della propria attività. </a:t>
            </a:r>
          </a:p>
          <a:p>
            <a:endParaRPr lang="it-IT" sz="2000" dirty="0"/>
          </a:p>
        </p:txBody>
      </p:sp>
    </p:spTree>
    <p:extLst>
      <p:ext uri="{BB962C8B-B14F-4D97-AF65-F5344CB8AC3E}">
        <p14:creationId xmlns:p14="http://schemas.microsoft.com/office/powerpoint/2010/main" val="4143258319"/>
      </p:ext>
    </p:extLst>
  </p:cSld>
  <p:clrMapOvr>
    <a:masterClrMapping/>
  </p:clrMapOvr>
  <p:transition advTm="29368"/>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62000" y="771654"/>
            <a:ext cx="7620000" cy="1143000"/>
          </a:xfrm>
        </p:spPr>
        <p:txBody>
          <a:bodyPr>
            <a:noAutofit/>
          </a:bodyPr>
          <a:lstStyle/>
          <a:p>
            <a:r>
              <a:rPr lang="it-IT" i="1" dirty="0" err="1"/>
              <a:t>Closed</a:t>
            </a:r>
            <a:r>
              <a:rPr lang="it-IT" dirty="0"/>
              <a:t>  e </a:t>
            </a:r>
            <a:r>
              <a:rPr lang="it-IT" i="1" dirty="0"/>
              <a:t>Open</a:t>
            </a:r>
            <a:r>
              <a:rPr lang="it-IT" dirty="0"/>
              <a:t> </a:t>
            </a:r>
            <a:r>
              <a:rPr lang="it-IT" i="1" dirty="0"/>
              <a:t>Innovation</a:t>
            </a:r>
            <a:r>
              <a:rPr lang="it-IT" dirty="0"/>
              <a:t> </a:t>
            </a:r>
            <a:r>
              <a:rPr lang="it-IT" i="1" dirty="0"/>
              <a:t>Model</a:t>
            </a:r>
            <a:r>
              <a:rPr lang="it-IT" dirty="0"/>
              <a:t> a confronto</a:t>
            </a:r>
          </a:p>
        </p:txBody>
      </p:sp>
      <p:sp>
        <p:nvSpPr>
          <p:cNvPr id="9" name="Segnaposto contenuto 2"/>
          <p:cNvSpPr>
            <a:spLocks noGrp="1"/>
          </p:cNvSpPr>
          <p:nvPr>
            <p:ph idx="1"/>
          </p:nvPr>
        </p:nvSpPr>
        <p:spPr>
          <a:xfrm>
            <a:off x="1506775" y="6143317"/>
            <a:ext cx="3284615" cy="443914"/>
          </a:xfrm>
        </p:spPr>
        <p:txBody>
          <a:bodyPr>
            <a:normAutofit/>
          </a:bodyPr>
          <a:lstStyle/>
          <a:p>
            <a:pPr marL="114300" indent="0">
              <a:buNone/>
            </a:pPr>
            <a:r>
              <a:rPr lang="it-IT" sz="1100" i="1" dirty="0" err="1"/>
              <a:t>Chesbrough</a:t>
            </a:r>
            <a:r>
              <a:rPr lang="it-IT" sz="1100" i="1" dirty="0"/>
              <a:t>, 2003</a:t>
            </a:r>
          </a:p>
          <a:p>
            <a:endParaRPr lang="it-IT" sz="1100" i="1" dirty="0"/>
          </a:p>
        </p:txBody>
      </p:sp>
      <p:sp>
        <p:nvSpPr>
          <p:cNvPr id="7" name="Rettangolo 6"/>
          <p:cNvSpPr/>
          <p:nvPr/>
        </p:nvSpPr>
        <p:spPr>
          <a:xfrm rot="5400000">
            <a:off x="5753799" y="2913810"/>
            <a:ext cx="6205113" cy="369332"/>
          </a:xfrm>
          <a:prstGeom prst="rect">
            <a:avLst/>
          </a:prstGeom>
        </p:spPr>
        <p:txBody>
          <a:bodyPr wrap="square">
            <a:spAutoFit/>
          </a:bodyPr>
          <a:lstStyle/>
          <a:p>
            <a:r>
              <a:rPr lang="it-IT" dirty="0">
                <a:solidFill>
                  <a:schemeClr val="bg1"/>
                </a:solidFill>
                <a:latin typeface="Avenir Book"/>
                <a:cs typeface="Avenir Book"/>
              </a:rPr>
              <a:t>Progetto di Teledidattica - Dr.ssa Annarita Sorrentino</a:t>
            </a:r>
          </a:p>
        </p:txBody>
      </p:sp>
      <p:graphicFrame>
        <p:nvGraphicFramePr>
          <p:cNvPr id="8" name="Oggetto 7"/>
          <p:cNvGraphicFramePr>
            <a:graphicFrameLocks noChangeAspect="1"/>
          </p:cNvGraphicFramePr>
          <p:nvPr>
            <p:extLst>
              <p:ext uri="{D42A27DB-BD31-4B8C-83A1-F6EECF244321}">
                <p14:modId xmlns:p14="http://schemas.microsoft.com/office/powerpoint/2010/main" val="2111838748"/>
              </p:ext>
            </p:extLst>
          </p:nvPr>
        </p:nvGraphicFramePr>
        <p:xfrm>
          <a:off x="1407695" y="2864264"/>
          <a:ext cx="5903229" cy="3425401"/>
        </p:xfrm>
        <a:graphic>
          <a:graphicData uri="http://schemas.openxmlformats.org/presentationml/2006/ole">
            <mc:AlternateContent xmlns:mc="http://schemas.openxmlformats.org/markup-compatibility/2006">
              <mc:Choice xmlns:v="urn:schemas-microsoft-com:vml" Requires="v">
                <p:oleObj name="Picture" r:id="rId3" imgW="4498428" imgH="6841198" progId="Word.Picture.8">
                  <p:embed/>
                </p:oleObj>
              </mc:Choice>
              <mc:Fallback>
                <p:oleObj name="Picture" r:id="rId3" imgW="4498428" imgH="6841198" progId="Word.Picture.8">
                  <p:embed/>
                  <p:pic>
                    <p:nvPicPr>
                      <p:cNvPr id="0" name=""/>
                      <p:cNvPicPr>
                        <a:picLocks noChangeAspect="1" noChangeArrowheads="1"/>
                      </p:cNvPicPr>
                      <p:nvPr/>
                    </p:nvPicPr>
                    <p:blipFill>
                      <a:blip r:embed="rId4">
                        <a:grayscl/>
                        <a:extLst>
                          <a:ext uri="{28A0092B-C50C-407E-A947-70E740481C1C}">
                            <a14:useLocalDpi xmlns:a14="http://schemas.microsoft.com/office/drawing/2010/main" val="0"/>
                          </a:ext>
                        </a:extLst>
                      </a:blip>
                      <a:srcRect l="-481" t="3438" r="-1280" b="53683"/>
                      <a:stretch>
                        <a:fillRect/>
                      </a:stretch>
                    </p:blipFill>
                    <p:spPr bwMode="auto">
                      <a:xfrm>
                        <a:off x="1407695" y="2864264"/>
                        <a:ext cx="5903229" cy="3425401"/>
                      </a:xfrm>
                      <a:prstGeom prst="rect">
                        <a:avLst/>
                      </a:prstGeom>
                      <a:noFill/>
                    </p:spPr>
                  </p:pic>
                </p:oleObj>
              </mc:Fallback>
            </mc:AlternateContent>
          </a:graphicData>
        </a:graphic>
      </p:graphicFrame>
      <p:pic>
        <p:nvPicPr>
          <p:cNvPr id="10" name="Immagine 9">
            <a:extLst>
              <a:ext uri="{FF2B5EF4-FFF2-40B4-BE49-F238E27FC236}">
                <a16:creationId xmlns:a16="http://schemas.microsoft.com/office/drawing/2014/main" id="{E5E83844-9B77-BC40-B5B5-57CC756C2EEF}"/>
              </a:ext>
            </a:extLst>
          </p:cNvPr>
          <p:cNvPicPr>
            <a:picLocks noChangeAspect="1"/>
          </p:cNvPicPr>
          <p:nvPr/>
        </p:nvPicPr>
        <p:blipFill>
          <a:blip r:embed="rId5"/>
          <a:stretch>
            <a:fillRect/>
          </a:stretch>
        </p:blipFill>
        <p:spPr>
          <a:xfrm>
            <a:off x="7114233" y="6193292"/>
            <a:ext cx="1710006" cy="487619"/>
          </a:xfrm>
          <a:prstGeom prst="rect">
            <a:avLst/>
          </a:prstGeom>
        </p:spPr>
      </p:pic>
      <p:sp>
        <p:nvSpPr>
          <p:cNvPr id="2" name="CasellaDiTesto 1">
            <a:extLst>
              <a:ext uri="{FF2B5EF4-FFF2-40B4-BE49-F238E27FC236}">
                <a16:creationId xmlns:a16="http://schemas.microsoft.com/office/drawing/2014/main" id="{1BB8BF7D-B3A4-F343-BB60-14C988CF5777}"/>
              </a:ext>
            </a:extLst>
          </p:cNvPr>
          <p:cNvSpPr txBox="1"/>
          <p:nvPr/>
        </p:nvSpPr>
        <p:spPr>
          <a:xfrm>
            <a:off x="796687" y="2033267"/>
            <a:ext cx="7194620" cy="830997"/>
          </a:xfrm>
          <a:prstGeom prst="rect">
            <a:avLst/>
          </a:prstGeom>
          <a:noFill/>
        </p:spPr>
        <p:txBody>
          <a:bodyPr wrap="square" rtlCol="0">
            <a:spAutoFit/>
          </a:bodyPr>
          <a:lstStyle/>
          <a:p>
            <a:pPr algn="just"/>
            <a:r>
              <a:rPr lang="it-IT" sz="1600" dirty="0">
                <a:solidFill>
                  <a:srgbClr val="7030A0"/>
                </a:solidFill>
              </a:rPr>
              <a:t>OPEN INNOVATION</a:t>
            </a:r>
            <a:r>
              <a:rPr lang="it-IT" sz="1600" dirty="0"/>
              <a:t>: </a:t>
            </a:r>
            <a:r>
              <a:rPr lang="it-IT" sz="1600" dirty="0">
                <a:sym typeface="Wingdings" pitchFamily="2" charset="2"/>
              </a:rPr>
              <a:t> il valore non è più il risultato esclusivo di una trasformazione interna di input in output  ma si origina da una combinazione intelligente ed efficace di risorse interne ed esterne</a:t>
            </a:r>
            <a:endParaRPr lang="it-IT" sz="1600" dirty="0"/>
          </a:p>
        </p:txBody>
      </p:sp>
    </p:spTree>
    <p:extLst>
      <p:ext uri="{BB962C8B-B14F-4D97-AF65-F5344CB8AC3E}">
        <p14:creationId xmlns:p14="http://schemas.microsoft.com/office/powerpoint/2010/main" val="2537605239"/>
      </p:ext>
    </p:extLst>
  </p:cSld>
  <p:clrMapOvr>
    <a:masterClrMapping/>
  </p:clrMapOvr>
  <p:transition advTm="29368"/>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9DCB2372-C75F-CD47-B3C3-4120D3B22649}"/>
              </a:ext>
            </a:extLst>
          </p:cNvPr>
          <p:cNvSpPr>
            <a:spLocks noGrp="1"/>
          </p:cNvSpPr>
          <p:nvPr>
            <p:ph type="title"/>
          </p:nvPr>
        </p:nvSpPr>
        <p:spPr/>
        <p:txBody>
          <a:bodyPr>
            <a:noAutofit/>
          </a:bodyPr>
          <a:lstStyle/>
          <a:p>
            <a:r>
              <a:rPr lang="it-IT" i="1" dirty="0" err="1"/>
              <a:t>Closed</a:t>
            </a:r>
            <a:r>
              <a:rPr lang="it-IT" dirty="0"/>
              <a:t>  e </a:t>
            </a:r>
            <a:r>
              <a:rPr lang="it-IT" i="1" dirty="0"/>
              <a:t>Open</a:t>
            </a:r>
            <a:r>
              <a:rPr lang="it-IT" dirty="0"/>
              <a:t> </a:t>
            </a:r>
            <a:r>
              <a:rPr lang="it-IT" i="1" dirty="0"/>
              <a:t>Innovation</a:t>
            </a:r>
            <a:r>
              <a:rPr lang="it-IT" dirty="0"/>
              <a:t> </a:t>
            </a:r>
            <a:r>
              <a:rPr lang="it-IT" i="1" dirty="0"/>
              <a:t>Model</a:t>
            </a:r>
            <a:r>
              <a:rPr lang="it-IT" dirty="0"/>
              <a:t> a confronto</a:t>
            </a:r>
          </a:p>
        </p:txBody>
      </p:sp>
      <p:sp>
        <p:nvSpPr>
          <p:cNvPr id="6" name="CasellaDiTesto 5">
            <a:extLst>
              <a:ext uri="{FF2B5EF4-FFF2-40B4-BE49-F238E27FC236}">
                <a16:creationId xmlns:a16="http://schemas.microsoft.com/office/drawing/2014/main" id="{83010EE2-0B62-514E-B2DC-0BB5B01D0F9A}"/>
              </a:ext>
            </a:extLst>
          </p:cNvPr>
          <p:cNvSpPr txBox="1"/>
          <p:nvPr/>
        </p:nvSpPr>
        <p:spPr>
          <a:xfrm>
            <a:off x="768096" y="2084832"/>
            <a:ext cx="7612229" cy="646331"/>
          </a:xfrm>
          <a:prstGeom prst="rect">
            <a:avLst/>
          </a:prstGeom>
          <a:noFill/>
        </p:spPr>
        <p:txBody>
          <a:bodyPr wrap="square" rtlCol="0">
            <a:spAutoFit/>
          </a:bodyPr>
          <a:lstStyle/>
          <a:p>
            <a:r>
              <a:rPr lang="it-IT" dirty="0"/>
              <a:t>Tra Open e </a:t>
            </a:r>
            <a:r>
              <a:rPr lang="it-IT" dirty="0" err="1"/>
              <a:t>Closed</a:t>
            </a:r>
            <a:r>
              <a:rPr lang="it-IT" dirty="0"/>
              <a:t> Innovation Model esistono numerose sfumature intermedie che definiscono il grado di apertura dell’impresa.</a:t>
            </a:r>
          </a:p>
        </p:txBody>
      </p:sp>
      <p:sp>
        <p:nvSpPr>
          <p:cNvPr id="7" name="Freccia angolare in su 6">
            <a:extLst>
              <a:ext uri="{FF2B5EF4-FFF2-40B4-BE49-F238E27FC236}">
                <a16:creationId xmlns:a16="http://schemas.microsoft.com/office/drawing/2014/main" id="{7CCB218A-7EF7-A847-BBE4-748D2147C1AC}"/>
              </a:ext>
            </a:extLst>
          </p:cNvPr>
          <p:cNvSpPr/>
          <p:nvPr/>
        </p:nvSpPr>
        <p:spPr>
          <a:xfrm rot="5400000">
            <a:off x="4603243" y="2667432"/>
            <a:ext cx="490445" cy="617905"/>
          </a:xfrm>
          <a:prstGeom prst="bentUpArrow">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dirty="0"/>
          </a:p>
        </p:txBody>
      </p:sp>
      <p:sp>
        <p:nvSpPr>
          <p:cNvPr id="8" name="Freccia angolare in su 7">
            <a:extLst>
              <a:ext uri="{FF2B5EF4-FFF2-40B4-BE49-F238E27FC236}">
                <a16:creationId xmlns:a16="http://schemas.microsoft.com/office/drawing/2014/main" id="{4EC01F9D-6881-9C43-9D5A-2FEE8B0B9325}"/>
              </a:ext>
            </a:extLst>
          </p:cNvPr>
          <p:cNvSpPr/>
          <p:nvPr/>
        </p:nvSpPr>
        <p:spPr>
          <a:xfrm rot="16200000" flipH="1">
            <a:off x="3982588" y="2667432"/>
            <a:ext cx="490443" cy="617905"/>
          </a:xfrm>
          <a:prstGeom prst="bentUpArrow">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dirty="0"/>
          </a:p>
        </p:txBody>
      </p:sp>
      <p:grpSp>
        <p:nvGrpSpPr>
          <p:cNvPr id="15" name="Gruppo 14">
            <a:extLst>
              <a:ext uri="{FF2B5EF4-FFF2-40B4-BE49-F238E27FC236}">
                <a16:creationId xmlns:a16="http://schemas.microsoft.com/office/drawing/2014/main" id="{009EB916-7686-BE43-9667-6A3050502552}"/>
              </a:ext>
            </a:extLst>
          </p:cNvPr>
          <p:cNvGrpSpPr/>
          <p:nvPr/>
        </p:nvGrpSpPr>
        <p:grpSpPr>
          <a:xfrm>
            <a:off x="548681" y="2874977"/>
            <a:ext cx="3776907" cy="3559259"/>
            <a:chOff x="818008" y="3105377"/>
            <a:chExt cx="3776907" cy="3559259"/>
          </a:xfrm>
        </p:grpSpPr>
        <p:sp>
          <p:nvSpPr>
            <p:cNvPr id="9" name="Rettangolo con angoli arrotondati 8">
              <a:extLst>
                <a:ext uri="{FF2B5EF4-FFF2-40B4-BE49-F238E27FC236}">
                  <a16:creationId xmlns:a16="http://schemas.microsoft.com/office/drawing/2014/main" id="{584481A0-8196-A244-82A2-ACB8433C582C}"/>
                </a:ext>
              </a:extLst>
            </p:cNvPr>
            <p:cNvSpPr/>
            <p:nvPr/>
          </p:nvSpPr>
          <p:spPr>
            <a:xfrm>
              <a:off x="818008" y="3105377"/>
              <a:ext cx="3459855" cy="352775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6B8A6EE-2386-7443-AB10-EDED3D798E45}"/>
                </a:ext>
              </a:extLst>
            </p:cNvPr>
            <p:cNvSpPr txBox="1"/>
            <p:nvPr/>
          </p:nvSpPr>
          <p:spPr>
            <a:xfrm>
              <a:off x="861345" y="3198870"/>
              <a:ext cx="3733570" cy="3465766"/>
            </a:xfrm>
            <a:prstGeom prst="rect">
              <a:avLst/>
            </a:prstGeom>
            <a:noFill/>
          </p:spPr>
          <p:txBody>
            <a:bodyPr wrap="square" rtlCol="0">
              <a:spAutoFit/>
            </a:bodyPr>
            <a:lstStyle/>
            <a:p>
              <a:r>
                <a:rPr lang="it-IT" b="1" dirty="0"/>
                <a:t>PROCESSI:</a:t>
              </a:r>
            </a:p>
            <a:p>
              <a:pPr marL="285750" indent="-285750">
                <a:buFont typeface="Arial" panose="020B0604020202020204" pitchFamily="34" charset="0"/>
                <a:buChar char="•"/>
              </a:pPr>
              <a:r>
                <a:rPr lang="it-IT" dirty="0" err="1">
                  <a:solidFill>
                    <a:srgbClr val="DB5664"/>
                  </a:solidFill>
                </a:rPr>
                <a:t>Outside</a:t>
              </a:r>
              <a:r>
                <a:rPr lang="it-IT" dirty="0">
                  <a:solidFill>
                    <a:srgbClr val="DB5664"/>
                  </a:solidFill>
                </a:rPr>
                <a:t>-in </a:t>
              </a:r>
              <a:r>
                <a:rPr lang="it-IT" dirty="0" err="1">
                  <a:solidFill>
                    <a:srgbClr val="DB5664"/>
                  </a:solidFill>
                </a:rPr>
                <a:t>process</a:t>
              </a:r>
              <a:r>
                <a:rPr lang="it-IT" dirty="0">
                  <a:solidFill>
                    <a:srgbClr val="DB5664"/>
                  </a:solidFill>
                </a:rPr>
                <a:t>: </a:t>
              </a:r>
              <a:r>
                <a:rPr lang="it-IT" dirty="0"/>
                <a:t>l’impresa arricchisce il patrimonio con l’integrazione di conoscenze di fornitori, clienti e fonti esterne</a:t>
              </a:r>
            </a:p>
            <a:p>
              <a:pPr marL="285750" indent="-285750">
                <a:buFont typeface="Arial" panose="020B0604020202020204" pitchFamily="34" charset="0"/>
                <a:buChar char="•"/>
              </a:pPr>
              <a:r>
                <a:rPr lang="it-IT" dirty="0">
                  <a:solidFill>
                    <a:srgbClr val="DB5664"/>
                  </a:solidFill>
                </a:rPr>
                <a:t>Inside-out </a:t>
              </a:r>
              <a:r>
                <a:rPr lang="it-IT" dirty="0" err="1">
                  <a:solidFill>
                    <a:srgbClr val="DB5664"/>
                  </a:solidFill>
                </a:rPr>
                <a:t>process</a:t>
              </a:r>
              <a:r>
                <a:rPr lang="it-IT" dirty="0">
                  <a:solidFill>
                    <a:srgbClr val="DB5664"/>
                  </a:solidFill>
                </a:rPr>
                <a:t>: </a:t>
              </a:r>
              <a:r>
                <a:rPr lang="it-IT" dirty="0"/>
                <a:t>l’impresa può cedere la propria conoscenza attraverso licenze, vendita di tecnologie, ecc.</a:t>
              </a:r>
            </a:p>
            <a:p>
              <a:pPr marL="285750" indent="-285750">
                <a:buFont typeface="Arial" panose="020B0604020202020204" pitchFamily="34" charset="0"/>
                <a:buChar char="•"/>
              </a:pPr>
              <a:r>
                <a:rPr lang="it-IT" dirty="0" err="1">
                  <a:solidFill>
                    <a:srgbClr val="DB5664"/>
                  </a:solidFill>
                </a:rPr>
                <a:t>Coupled</a:t>
              </a:r>
              <a:r>
                <a:rPr lang="it-IT" dirty="0">
                  <a:solidFill>
                    <a:srgbClr val="DB5664"/>
                  </a:solidFill>
                </a:rPr>
                <a:t> </a:t>
              </a:r>
              <a:r>
                <a:rPr lang="it-IT" dirty="0" err="1">
                  <a:solidFill>
                    <a:srgbClr val="DB5664"/>
                  </a:solidFill>
                </a:rPr>
                <a:t>process</a:t>
              </a:r>
              <a:r>
                <a:rPr lang="it-IT" dirty="0">
                  <a:solidFill>
                    <a:srgbClr val="DB5664"/>
                  </a:solidFill>
                </a:rPr>
                <a:t>: </a:t>
              </a:r>
              <a:r>
                <a:rPr lang="it-IT" dirty="0"/>
                <a:t>cogenerazione dell’innovazione mediante alleanza, joint venture, ecc.</a:t>
              </a:r>
            </a:p>
          </p:txBody>
        </p:sp>
      </p:grpSp>
      <p:grpSp>
        <p:nvGrpSpPr>
          <p:cNvPr id="16" name="Gruppo 15">
            <a:extLst>
              <a:ext uri="{FF2B5EF4-FFF2-40B4-BE49-F238E27FC236}">
                <a16:creationId xmlns:a16="http://schemas.microsoft.com/office/drawing/2014/main" id="{A4064E57-1B01-7748-A8B6-A8BC68865179}"/>
              </a:ext>
            </a:extLst>
          </p:cNvPr>
          <p:cNvGrpSpPr/>
          <p:nvPr/>
        </p:nvGrpSpPr>
        <p:grpSpPr>
          <a:xfrm>
            <a:off x="5148917" y="2803927"/>
            <a:ext cx="3571337" cy="3559259"/>
            <a:chOff x="5120250" y="2816578"/>
            <a:chExt cx="3571337" cy="3559259"/>
          </a:xfrm>
        </p:grpSpPr>
        <p:sp>
          <p:nvSpPr>
            <p:cNvPr id="10" name="Rettangolo con angoli arrotondati 9">
              <a:extLst>
                <a:ext uri="{FF2B5EF4-FFF2-40B4-BE49-F238E27FC236}">
                  <a16:creationId xmlns:a16="http://schemas.microsoft.com/office/drawing/2014/main" id="{C9696D5C-8C2B-DC44-8825-49061C1A3A17}"/>
                </a:ext>
              </a:extLst>
            </p:cNvPr>
            <p:cNvSpPr/>
            <p:nvPr/>
          </p:nvSpPr>
          <p:spPr>
            <a:xfrm>
              <a:off x="5120250" y="2816578"/>
              <a:ext cx="3571337" cy="3559259"/>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CasellaDiTesto 13">
              <a:extLst>
                <a:ext uri="{FF2B5EF4-FFF2-40B4-BE49-F238E27FC236}">
                  <a16:creationId xmlns:a16="http://schemas.microsoft.com/office/drawing/2014/main" id="{84EDC160-6A22-0D48-916C-79F3A68C4622}"/>
                </a:ext>
              </a:extLst>
            </p:cNvPr>
            <p:cNvSpPr txBox="1"/>
            <p:nvPr/>
          </p:nvSpPr>
          <p:spPr>
            <a:xfrm>
              <a:off x="5418812" y="2848087"/>
              <a:ext cx="2592475" cy="3416320"/>
            </a:xfrm>
            <a:prstGeom prst="rect">
              <a:avLst/>
            </a:prstGeom>
            <a:noFill/>
          </p:spPr>
          <p:txBody>
            <a:bodyPr wrap="square" rtlCol="0">
              <a:spAutoFit/>
            </a:bodyPr>
            <a:lstStyle/>
            <a:p>
              <a:r>
                <a:rPr lang="it-IT" b="1" dirty="0"/>
                <a:t>ATTORI: </a:t>
              </a:r>
            </a:p>
            <a:p>
              <a:r>
                <a:rPr lang="it-IT" dirty="0"/>
                <a:t>L’impresa può scegliere di essere «open» con alcuni attori e «</a:t>
              </a:r>
              <a:r>
                <a:rPr lang="it-IT" dirty="0" err="1"/>
                <a:t>closed</a:t>
              </a:r>
              <a:r>
                <a:rPr lang="it-IT" dirty="0"/>
                <a:t>» con altri.</a:t>
              </a:r>
            </a:p>
            <a:p>
              <a:endParaRPr lang="it-IT" dirty="0"/>
            </a:p>
            <a:p>
              <a:r>
                <a:rPr lang="it-IT" dirty="0"/>
                <a:t>Vantaggi derivanti dalla collaborazione con:</a:t>
              </a:r>
            </a:p>
            <a:p>
              <a:pPr marL="285750" indent="-285750">
                <a:buFont typeface="Wingdings" pitchFamily="2" charset="2"/>
                <a:buChar char="ü"/>
              </a:pPr>
              <a:r>
                <a:rPr lang="it-IT" dirty="0"/>
                <a:t>Consumatori</a:t>
              </a:r>
            </a:p>
            <a:p>
              <a:pPr marL="285750" indent="-285750">
                <a:buFont typeface="Wingdings" pitchFamily="2" charset="2"/>
                <a:buChar char="ü"/>
              </a:pPr>
              <a:r>
                <a:rPr lang="it-IT" dirty="0"/>
                <a:t>Lead users</a:t>
              </a:r>
            </a:p>
            <a:p>
              <a:pPr marL="285750" indent="-285750">
                <a:buFont typeface="Wingdings" pitchFamily="2" charset="2"/>
                <a:buChar char="ü"/>
              </a:pPr>
              <a:r>
                <a:rPr lang="it-IT" dirty="0"/>
                <a:t>Università e centri di ricerca</a:t>
              </a:r>
            </a:p>
            <a:p>
              <a:pPr marL="285750" indent="-285750">
                <a:buFont typeface="Wingdings" pitchFamily="2" charset="2"/>
                <a:buChar char="ü"/>
              </a:pPr>
              <a:r>
                <a:rPr lang="it-IT" dirty="0"/>
                <a:t>Imprese di altri settori</a:t>
              </a:r>
            </a:p>
          </p:txBody>
        </p:sp>
      </p:grpSp>
      <p:pic>
        <p:nvPicPr>
          <p:cNvPr id="17" name="Immagine 16">
            <a:extLst>
              <a:ext uri="{FF2B5EF4-FFF2-40B4-BE49-F238E27FC236}">
                <a16:creationId xmlns:a16="http://schemas.microsoft.com/office/drawing/2014/main" id="{65D1F2E5-E1B0-714D-AE3F-CF7440CB7791}"/>
              </a:ext>
            </a:extLst>
          </p:cNvPr>
          <p:cNvPicPr>
            <a:picLocks noChangeAspect="1"/>
          </p:cNvPicPr>
          <p:nvPr/>
        </p:nvPicPr>
        <p:blipFill>
          <a:blip r:embed="rId2"/>
          <a:stretch>
            <a:fillRect/>
          </a:stretch>
        </p:blipFill>
        <p:spPr>
          <a:xfrm>
            <a:off x="7094136" y="6187562"/>
            <a:ext cx="1730103" cy="493349"/>
          </a:xfrm>
          <a:prstGeom prst="rect">
            <a:avLst/>
          </a:prstGeom>
        </p:spPr>
      </p:pic>
    </p:spTree>
    <p:extLst>
      <p:ext uri="{BB962C8B-B14F-4D97-AF65-F5344CB8AC3E}">
        <p14:creationId xmlns:p14="http://schemas.microsoft.com/office/powerpoint/2010/main" val="102095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D3DA1-6C9B-264F-B88C-9E51978C94ED}"/>
              </a:ext>
            </a:extLst>
          </p:cNvPr>
          <p:cNvSpPr>
            <a:spLocks noGrp="1"/>
          </p:cNvSpPr>
          <p:nvPr>
            <p:ph type="title"/>
          </p:nvPr>
        </p:nvSpPr>
        <p:spPr>
          <a:xfrm>
            <a:off x="768096" y="323959"/>
            <a:ext cx="7290054" cy="1499616"/>
          </a:xfrm>
        </p:spPr>
        <p:txBody>
          <a:bodyPr/>
          <a:lstStyle/>
          <a:p>
            <a:r>
              <a:rPr lang="it-IT" dirty="0"/>
              <a:t>Tipologie di innovazione</a:t>
            </a:r>
          </a:p>
        </p:txBody>
      </p:sp>
      <p:sp>
        <p:nvSpPr>
          <p:cNvPr id="4" name="CasellaDiTesto 3">
            <a:extLst>
              <a:ext uri="{FF2B5EF4-FFF2-40B4-BE49-F238E27FC236}">
                <a16:creationId xmlns:a16="http://schemas.microsoft.com/office/drawing/2014/main" id="{3FF8C798-822B-F84C-B752-901B9AAB801F}"/>
              </a:ext>
            </a:extLst>
          </p:cNvPr>
          <p:cNvSpPr txBox="1"/>
          <p:nvPr/>
        </p:nvSpPr>
        <p:spPr>
          <a:xfrm>
            <a:off x="768095" y="2059913"/>
            <a:ext cx="7712713" cy="4524315"/>
          </a:xfrm>
          <a:prstGeom prst="rect">
            <a:avLst/>
          </a:prstGeom>
          <a:noFill/>
        </p:spPr>
        <p:txBody>
          <a:bodyPr wrap="square" rtlCol="0">
            <a:spAutoFit/>
          </a:bodyPr>
          <a:lstStyle/>
          <a:p>
            <a:pPr marL="285750" indent="-285750" algn="just">
              <a:buFont typeface="Wingdings" pitchFamily="2" charset="2"/>
              <a:buChar char="Ø"/>
            </a:pPr>
            <a:r>
              <a:rPr lang="it-IT" b="1" dirty="0">
                <a:solidFill>
                  <a:srgbClr val="5766C5"/>
                </a:solidFill>
              </a:rPr>
              <a:t>INNOVAZIONE DI PROCESSO</a:t>
            </a:r>
            <a:r>
              <a:rPr lang="it-IT" dirty="0">
                <a:solidFill>
                  <a:srgbClr val="5766C5"/>
                </a:solidFill>
              </a:rPr>
              <a:t>: </a:t>
            </a:r>
            <a:r>
              <a:rPr lang="it-IT" dirty="0"/>
              <a:t>miglioramento dei processi produttivi, della gestione, della logistica, introduzione di sistemi informativi </a:t>
            </a:r>
          </a:p>
          <a:p>
            <a:pPr marL="285750" indent="-285750" algn="just">
              <a:buFont typeface="Wingdings" pitchFamily="2" charset="2"/>
              <a:buChar char="Ø"/>
            </a:pPr>
            <a:r>
              <a:rPr lang="it-IT" b="1" dirty="0">
                <a:solidFill>
                  <a:srgbClr val="5766C5"/>
                </a:solidFill>
              </a:rPr>
              <a:t>INNOVAZIONE DI PRODOTTO: </a:t>
            </a:r>
            <a:r>
              <a:rPr lang="it-IT" dirty="0"/>
              <a:t>lancio sul mercato di prodotti nuovi o incremento della gamma esistente </a:t>
            </a:r>
          </a:p>
          <a:p>
            <a:pPr marL="285750" indent="-285750" algn="just">
              <a:buFont typeface="Wingdings" pitchFamily="2" charset="2"/>
              <a:buChar char="Ø"/>
            </a:pPr>
            <a:endParaRPr lang="it-IT" dirty="0"/>
          </a:p>
          <a:p>
            <a:pPr algn="just"/>
            <a:r>
              <a:rPr lang="it-IT" dirty="0"/>
              <a:t>Interdipendenze tra le due tipologie, in cui si distingue:</a:t>
            </a:r>
          </a:p>
          <a:p>
            <a:pPr marL="285750" indent="-285750" algn="just">
              <a:buFont typeface="Arial" panose="020B0604020202020204" pitchFamily="34" charset="0"/>
              <a:buChar char="•"/>
            </a:pPr>
            <a:r>
              <a:rPr lang="it-IT" dirty="0"/>
              <a:t> un momento iniziale costituito da innovazioni di prodotto </a:t>
            </a:r>
          </a:p>
          <a:p>
            <a:pPr algn="just"/>
            <a:r>
              <a:rPr lang="it-IT" dirty="0"/>
              <a:t>     (</a:t>
            </a:r>
            <a:r>
              <a:rPr lang="it-IT" b="1" i="1" dirty="0"/>
              <a:t>performance </a:t>
            </a:r>
            <a:r>
              <a:rPr lang="it-IT" b="1" i="1" dirty="0" err="1"/>
              <a:t>maximizing</a:t>
            </a:r>
            <a:r>
              <a:rPr lang="it-IT" dirty="0"/>
              <a:t>)</a:t>
            </a:r>
          </a:p>
          <a:p>
            <a:pPr marL="285750" indent="-285750" algn="just">
              <a:buFont typeface="Arial" panose="020B0604020202020204" pitchFamily="34" charset="0"/>
              <a:buChar char="•"/>
            </a:pPr>
            <a:r>
              <a:rPr lang="it-IT" dirty="0"/>
              <a:t>Una seconda fase costituita da miglioramenti funzionali del prodotto </a:t>
            </a:r>
          </a:p>
          <a:p>
            <a:pPr algn="just"/>
            <a:r>
              <a:rPr lang="it-IT" dirty="0"/>
              <a:t>     (</a:t>
            </a:r>
            <a:r>
              <a:rPr lang="it-IT" b="1" i="1" dirty="0"/>
              <a:t>sales </a:t>
            </a:r>
            <a:r>
              <a:rPr lang="it-IT" b="1" i="1" dirty="0" err="1"/>
              <a:t>maximizing</a:t>
            </a:r>
            <a:r>
              <a:rPr lang="it-IT" b="1" i="1" dirty="0"/>
              <a:t>) </a:t>
            </a:r>
          </a:p>
          <a:p>
            <a:pPr marL="285750" indent="-285750" algn="just">
              <a:buFont typeface="Arial" panose="020B0604020202020204" pitchFamily="34" charset="0"/>
              <a:buChar char="•"/>
            </a:pPr>
            <a:r>
              <a:rPr lang="it-IT" dirty="0"/>
              <a:t>Ultima fase in cui si applicano le innovazioni di processo </a:t>
            </a:r>
          </a:p>
          <a:p>
            <a:pPr algn="just"/>
            <a:r>
              <a:rPr lang="it-IT" dirty="0"/>
              <a:t>     (</a:t>
            </a:r>
            <a:r>
              <a:rPr lang="it-IT" b="1" i="1" dirty="0" err="1"/>
              <a:t>cost</a:t>
            </a:r>
            <a:r>
              <a:rPr lang="it-IT" b="1" i="1" dirty="0"/>
              <a:t> </a:t>
            </a:r>
            <a:r>
              <a:rPr lang="it-IT" b="1" i="1" dirty="0" err="1"/>
              <a:t>minimizing</a:t>
            </a:r>
            <a:r>
              <a:rPr lang="it-IT" dirty="0"/>
              <a:t>)</a:t>
            </a:r>
          </a:p>
          <a:p>
            <a:pPr algn="just"/>
            <a:endParaRPr lang="it-IT" dirty="0"/>
          </a:p>
          <a:p>
            <a:pPr algn="just"/>
            <a:r>
              <a:rPr lang="it-IT" dirty="0"/>
              <a:t>         </a:t>
            </a:r>
          </a:p>
          <a:p>
            <a:pPr algn="just"/>
            <a:r>
              <a:rPr lang="it-IT" dirty="0"/>
              <a:t>Due aree applicative della R&amp;S </a:t>
            </a:r>
            <a:r>
              <a:rPr lang="it-IT" dirty="0">
                <a:sym typeface="Wingdings" pitchFamily="2" charset="2"/>
              </a:rPr>
              <a:t>  </a:t>
            </a:r>
            <a:r>
              <a:rPr lang="it-IT" dirty="0"/>
              <a:t>R&amp;S di prodotto e di processo </a:t>
            </a:r>
          </a:p>
          <a:p>
            <a:pPr algn="just"/>
            <a:endParaRPr lang="it-IT" dirty="0"/>
          </a:p>
        </p:txBody>
      </p:sp>
      <p:sp>
        <p:nvSpPr>
          <p:cNvPr id="5" name="Freccia giù 4">
            <a:extLst>
              <a:ext uri="{FF2B5EF4-FFF2-40B4-BE49-F238E27FC236}">
                <a16:creationId xmlns:a16="http://schemas.microsoft.com/office/drawing/2014/main" id="{ED5BE9F1-9ECC-5848-97B6-95E0879AD75C}"/>
              </a:ext>
            </a:extLst>
          </p:cNvPr>
          <p:cNvSpPr/>
          <p:nvPr/>
        </p:nvSpPr>
        <p:spPr>
          <a:xfrm>
            <a:off x="4205235" y="3044651"/>
            <a:ext cx="733530" cy="479808"/>
          </a:xfrm>
          <a:prstGeom prst="downArrow">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a:extLst>
              <a:ext uri="{FF2B5EF4-FFF2-40B4-BE49-F238E27FC236}">
                <a16:creationId xmlns:a16="http://schemas.microsoft.com/office/drawing/2014/main" id="{7D39C7A5-E2A7-D94E-BF29-8B7FA1546174}"/>
              </a:ext>
            </a:extLst>
          </p:cNvPr>
          <p:cNvPicPr>
            <a:picLocks noChangeAspect="1"/>
          </p:cNvPicPr>
          <p:nvPr/>
        </p:nvPicPr>
        <p:blipFill>
          <a:blip r:embed="rId2"/>
          <a:stretch>
            <a:fillRect/>
          </a:stretch>
        </p:blipFill>
        <p:spPr>
          <a:xfrm>
            <a:off x="7094136" y="6187562"/>
            <a:ext cx="1730103" cy="493349"/>
          </a:xfrm>
          <a:prstGeom prst="rect">
            <a:avLst/>
          </a:prstGeom>
        </p:spPr>
      </p:pic>
    </p:spTree>
    <p:extLst>
      <p:ext uri="{BB962C8B-B14F-4D97-AF65-F5344CB8AC3E}">
        <p14:creationId xmlns:p14="http://schemas.microsoft.com/office/powerpoint/2010/main" val="15713689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{0E8AD949-9F6C-AB40-835E-37A5E975B0BB}tf10001061</Template>
  <TotalTime>924</TotalTime>
  <Words>1343</Words>
  <Application>Microsoft Office PowerPoint</Application>
  <PresentationFormat>Presentazione su schermo (4:3)</PresentationFormat>
  <Paragraphs>150</Paragraphs>
  <Slides>18</Slides>
  <Notes>15</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7" baseType="lpstr">
      <vt:lpstr>Arial</vt:lpstr>
      <vt:lpstr>Avenir Book</vt:lpstr>
      <vt:lpstr>Calibri</vt:lpstr>
      <vt:lpstr>Tw Cen MT</vt:lpstr>
      <vt:lpstr>Tw Cen MT Condensed</vt:lpstr>
      <vt:lpstr>Wingdings</vt:lpstr>
      <vt:lpstr>Wingdings 3</vt:lpstr>
      <vt:lpstr>Integrale</vt:lpstr>
      <vt:lpstr>Picture</vt:lpstr>
      <vt:lpstr>Modulo di   Economia e Gestione delle imprese  Lezione 7 Lo sviluppo della tecnologia</vt:lpstr>
      <vt:lpstr>Agenda</vt:lpstr>
      <vt:lpstr>Learning from Schumpeter (1947)</vt:lpstr>
      <vt:lpstr>Economic evolution as the  process of creative destruction</vt:lpstr>
      <vt:lpstr>Economic evolution as the  process of creative destruction</vt:lpstr>
      <vt:lpstr>Lo sviluppo della tecnologia come attività di supporto</vt:lpstr>
      <vt:lpstr>Closed  e Open Innovation Model a confronto</vt:lpstr>
      <vt:lpstr>Closed  e Open Innovation Model a confronto</vt:lpstr>
      <vt:lpstr>Tipologie di innovazione</vt:lpstr>
      <vt:lpstr>Tipologie di innovazione</vt:lpstr>
      <vt:lpstr>Tipologie di innovazione </vt:lpstr>
      <vt:lpstr>Generazione dell’innovazione tecnologica </vt:lpstr>
      <vt:lpstr>Un esempio fallimento nel processo Di diffusione</vt:lpstr>
      <vt:lpstr>Le alternative di sviluppo delle tecnologie le risorse interne</vt:lpstr>
      <vt:lpstr>Le alternative di sviluppo delle tecnologie le risorse esterne</vt:lpstr>
      <vt:lpstr>Le alternative di sviluppo delle tecnologie le risorse esterne</vt:lpstr>
      <vt:lpstr>Le alternative di sviluppo delle tecnologie combinazioni di sviluppo interno ed esterno</vt:lpstr>
      <vt:lpstr>Le alternative di sviluppo delle tecnologie combinazioni di sviluppo interno ed esterno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Annarita Sorrentino</dc:creator>
  <cp:lastModifiedBy>Annarita Sorrentino</cp:lastModifiedBy>
  <cp:revision>167</cp:revision>
  <dcterms:created xsi:type="dcterms:W3CDTF">2018-11-12T13:23:52Z</dcterms:created>
  <dcterms:modified xsi:type="dcterms:W3CDTF">2021-04-22T07:43:02Z</dcterms:modified>
</cp:coreProperties>
</file>