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15"/>
  </p:notesMasterIdLst>
  <p:sldIdLst>
    <p:sldId id="256" r:id="rId2"/>
    <p:sldId id="264" r:id="rId3"/>
    <p:sldId id="265" r:id="rId4"/>
    <p:sldId id="266" r:id="rId5"/>
    <p:sldId id="273" r:id="rId6"/>
    <p:sldId id="268" r:id="rId7"/>
    <p:sldId id="274" r:id="rId8"/>
    <p:sldId id="269" r:id="rId9"/>
    <p:sldId id="270" r:id="rId10"/>
    <p:sldId id="277" r:id="rId11"/>
    <p:sldId id="276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1283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519C2F-2FE6-46CE-A9DC-68B5DA2B94DD}" v="62" dt="2019-09-22T15:21:46.8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51"/>
    <p:restoredTop sz="94225" autoAdjust="0"/>
  </p:normalViewPr>
  <p:slideViewPr>
    <p:cSldViewPr snapToGrid="0" snapToObjects="1">
      <p:cViewPr varScale="1">
        <p:scale>
          <a:sx n="107" d="100"/>
          <a:sy n="107" d="100"/>
        </p:scale>
        <p:origin x="1840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48519C2F-2FE6-46CE-A9DC-68B5DA2B94DD}"/>
    <pc:docChg chg="modSld">
      <pc:chgData name="" userId="" providerId="" clId="Web-{48519C2F-2FE6-46CE-A9DC-68B5DA2B94DD}" dt="2019-09-22T15:21:46.809" v="61" actId="20577"/>
      <pc:docMkLst>
        <pc:docMk/>
      </pc:docMkLst>
      <pc:sldChg chg="modSp">
        <pc:chgData name="" userId="" providerId="" clId="Web-{48519C2F-2FE6-46CE-A9DC-68B5DA2B94DD}" dt="2019-09-22T15:17:37.331" v="2" actId="20577"/>
        <pc:sldMkLst>
          <pc:docMk/>
          <pc:sldMk cId="1826049978" sldId="266"/>
        </pc:sldMkLst>
        <pc:spChg chg="mod">
          <ac:chgData name="" userId="" providerId="" clId="Web-{48519C2F-2FE6-46CE-A9DC-68B5DA2B94DD}" dt="2019-09-22T15:17:37.331" v="2" actId="20577"/>
          <ac:spMkLst>
            <pc:docMk/>
            <pc:sldMk cId="1826049978" sldId="266"/>
            <ac:spMk id="21" creationId="{B9E3CE35-ED97-1249-9AC5-8D5D79C74390}"/>
          </ac:spMkLst>
        </pc:spChg>
      </pc:sldChg>
      <pc:sldChg chg="modSp">
        <pc:chgData name="" userId="" providerId="" clId="Web-{48519C2F-2FE6-46CE-A9DC-68B5DA2B94DD}" dt="2019-09-22T15:19:32.812" v="26" actId="20577"/>
        <pc:sldMkLst>
          <pc:docMk/>
          <pc:sldMk cId="3755710755" sldId="268"/>
        </pc:sldMkLst>
        <pc:spChg chg="mod">
          <ac:chgData name="" userId="" providerId="" clId="Web-{48519C2F-2FE6-46CE-A9DC-68B5DA2B94DD}" dt="2019-09-22T15:19:32.812" v="26" actId="20577"/>
          <ac:spMkLst>
            <pc:docMk/>
            <pc:sldMk cId="3755710755" sldId="268"/>
            <ac:spMk id="2" creationId="{00000000-0000-0000-0000-000000000000}"/>
          </ac:spMkLst>
        </pc:spChg>
        <pc:cxnChg chg="mod">
          <ac:chgData name="" userId="" providerId="" clId="Web-{48519C2F-2FE6-46CE-A9DC-68B5DA2B94DD}" dt="2019-09-22T15:19:03.235" v="11" actId="1076"/>
          <ac:cxnSpMkLst>
            <pc:docMk/>
            <pc:sldMk cId="3755710755" sldId="268"/>
            <ac:cxnSpMk id="5" creationId="{162E24A9-719A-8D4A-8C42-FCD184E58059}"/>
          </ac:cxnSpMkLst>
        </pc:cxnChg>
      </pc:sldChg>
      <pc:sldChg chg="modSp">
        <pc:chgData name="" userId="" providerId="" clId="Web-{48519C2F-2FE6-46CE-A9DC-68B5DA2B94DD}" dt="2019-09-22T15:20:16.452" v="36" actId="20577"/>
        <pc:sldMkLst>
          <pc:docMk/>
          <pc:sldMk cId="3816169490" sldId="270"/>
        </pc:sldMkLst>
        <pc:spChg chg="mod">
          <ac:chgData name="" userId="" providerId="" clId="Web-{48519C2F-2FE6-46CE-A9DC-68B5DA2B94DD}" dt="2019-09-22T15:20:16.452" v="36" actId="20577"/>
          <ac:spMkLst>
            <pc:docMk/>
            <pc:sldMk cId="3816169490" sldId="270"/>
            <ac:spMk id="3" creationId="{00000000-0000-0000-0000-000000000000}"/>
          </ac:spMkLst>
        </pc:spChg>
      </pc:sldChg>
      <pc:sldChg chg="modSp">
        <pc:chgData name="" userId="" providerId="" clId="Web-{48519C2F-2FE6-46CE-A9DC-68B5DA2B94DD}" dt="2019-09-22T15:21:46.793" v="60" actId="20577"/>
        <pc:sldMkLst>
          <pc:docMk/>
          <pc:sldMk cId="3062629941" sldId="271"/>
        </pc:sldMkLst>
        <pc:spChg chg="mod">
          <ac:chgData name="" userId="" providerId="" clId="Web-{48519C2F-2FE6-46CE-A9DC-68B5DA2B94DD}" dt="2019-09-22T15:21:46.793" v="60" actId="20577"/>
          <ac:spMkLst>
            <pc:docMk/>
            <pc:sldMk cId="3062629941" sldId="271"/>
            <ac:spMk id="9" creationId="{F9E11469-32C2-C24F-9B31-087E01B57387}"/>
          </ac:spMkLst>
        </pc:spChg>
      </pc:sldChg>
      <pc:sldChg chg="modSp">
        <pc:chgData name="" userId="" providerId="" clId="Web-{48519C2F-2FE6-46CE-A9DC-68B5DA2B94DD}" dt="2019-09-22T15:21:39.809" v="58" actId="20577"/>
        <pc:sldMkLst>
          <pc:docMk/>
          <pc:sldMk cId="2347887008" sldId="272"/>
        </pc:sldMkLst>
        <pc:spChg chg="mod">
          <ac:chgData name="" userId="" providerId="" clId="Web-{48519C2F-2FE6-46CE-A9DC-68B5DA2B94DD}" dt="2019-09-22T15:21:39.809" v="58" actId="20577"/>
          <ac:spMkLst>
            <pc:docMk/>
            <pc:sldMk cId="2347887008" sldId="272"/>
            <ac:spMk id="3" creationId="{00000000-0000-0000-0000-000000000000}"/>
          </ac:spMkLst>
        </pc:spChg>
      </pc:sldChg>
      <pc:sldChg chg="modSp">
        <pc:chgData name="" userId="" providerId="" clId="Web-{48519C2F-2FE6-46CE-A9DC-68B5DA2B94DD}" dt="2019-09-22T15:19:03.157" v="9" actId="20577"/>
        <pc:sldMkLst>
          <pc:docMk/>
          <pc:sldMk cId="266105960" sldId="273"/>
        </pc:sldMkLst>
        <pc:spChg chg="mod">
          <ac:chgData name="" userId="" providerId="" clId="Web-{48519C2F-2FE6-46CE-A9DC-68B5DA2B94DD}" dt="2019-09-22T15:19:03.157" v="9" actId="20577"/>
          <ac:spMkLst>
            <pc:docMk/>
            <pc:sldMk cId="266105960" sldId="273"/>
            <ac:spMk id="8" creationId="{9F328616-E5EC-FE4F-AC87-F480E44084EA}"/>
          </ac:spMkLst>
        </pc:spChg>
      </pc:sldChg>
      <pc:sldChg chg="modSp">
        <pc:chgData name="" userId="" providerId="" clId="Web-{48519C2F-2FE6-46CE-A9DC-68B5DA2B94DD}" dt="2019-09-22T15:19:45.609" v="31" actId="20577"/>
        <pc:sldMkLst>
          <pc:docMk/>
          <pc:sldMk cId="2425240460" sldId="274"/>
        </pc:sldMkLst>
        <pc:spChg chg="mod">
          <ac:chgData name="" userId="" providerId="" clId="Web-{48519C2F-2FE6-46CE-A9DC-68B5DA2B94DD}" dt="2019-09-22T15:19:45.609" v="31" actId="20577"/>
          <ac:spMkLst>
            <pc:docMk/>
            <pc:sldMk cId="2425240460" sldId="274"/>
            <ac:spMk id="4" creationId="{F0EC3751-C9AE-2745-9C27-39731CD9FE85}"/>
          </ac:spMkLst>
        </pc:spChg>
      </pc:sldChg>
      <pc:sldChg chg="modSp">
        <pc:chgData name="" userId="" providerId="" clId="Web-{48519C2F-2FE6-46CE-A9DC-68B5DA2B94DD}" dt="2019-09-22T15:20:49.904" v="48" actId="20577"/>
        <pc:sldMkLst>
          <pc:docMk/>
          <pc:sldMk cId="209306746" sldId="276"/>
        </pc:sldMkLst>
        <pc:spChg chg="mod">
          <ac:chgData name="" userId="" providerId="" clId="Web-{48519C2F-2FE6-46CE-A9DC-68B5DA2B94DD}" dt="2019-09-22T15:20:44.295" v="45" actId="20577"/>
          <ac:spMkLst>
            <pc:docMk/>
            <pc:sldMk cId="209306746" sldId="276"/>
            <ac:spMk id="4" creationId="{4AF1E864-D5DC-DA47-876E-8C829874D02D}"/>
          </ac:spMkLst>
        </pc:spChg>
        <pc:spChg chg="mod">
          <ac:chgData name="" userId="" providerId="" clId="Web-{48519C2F-2FE6-46CE-A9DC-68B5DA2B94DD}" dt="2019-09-22T15:20:49.904" v="48" actId="20577"/>
          <ac:spMkLst>
            <pc:docMk/>
            <pc:sldMk cId="209306746" sldId="276"/>
            <ac:spMk id="14" creationId="{DD3C753B-549B-FE48-BCE3-B002FA2724A2}"/>
          </ac:spMkLst>
        </pc:spChg>
      </pc:sldChg>
      <pc:sldChg chg="modSp">
        <pc:chgData name="" userId="" providerId="" clId="Web-{48519C2F-2FE6-46CE-A9DC-68B5DA2B94DD}" dt="2019-09-22T15:20:35.514" v="42" actId="20577"/>
        <pc:sldMkLst>
          <pc:docMk/>
          <pc:sldMk cId="4088954466" sldId="277"/>
        </pc:sldMkLst>
        <pc:spChg chg="mod">
          <ac:chgData name="" userId="" providerId="" clId="Web-{48519C2F-2FE6-46CE-A9DC-68B5DA2B94DD}" dt="2019-09-22T15:20:28.405" v="39" actId="20577"/>
          <ac:spMkLst>
            <pc:docMk/>
            <pc:sldMk cId="4088954466" sldId="277"/>
            <ac:spMk id="4" creationId="{8CCF8A54-8495-7E44-AD4A-65BF10D0F519}"/>
          </ac:spMkLst>
        </pc:spChg>
        <pc:spChg chg="mod">
          <ac:chgData name="" userId="" providerId="" clId="Web-{48519C2F-2FE6-46CE-A9DC-68B5DA2B94DD}" dt="2019-09-22T15:20:35.514" v="42" actId="20577"/>
          <ac:spMkLst>
            <pc:docMk/>
            <pc:sldMk cId="4088954466" sldId="277"/>
            <ac:spMk id="38" creationId="{E75CDA0A-4993-2246-AF60-9B6CD49D4CC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C37E2-5BEC-8B46-9E6A-B9490D63AE77}" type="datetimeFigureOut">
              <a:rPr lang="it-IT" smtClean="0"/>
              <a:pPr/>
              <a:t>22/09/2019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EE86B-AD8F-C347-90F0-F989CA13CE6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3339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FFEBFFD-E261-C142-A7D2-ABE2607B5886}" type="datetimeFigureOut">
              <a:rPr lang="it-IT" smtClean="0"/>
              <a:pPr/>
              <a:t>22/09/2019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4492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22/09/2019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8552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22/09/2019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12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22/09/2019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6664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22/09/2019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5411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22/09/2019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7520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22/09/2019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1528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22/09/2019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7091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22/09/2019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6160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22/09/2019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3146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22/09/2019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8093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5FFEBFFD-E261-C142-A7D2-ABE2607B5886}" type="datetimeFigureOut">
              <a:rPr lang="it-IT" smtClean="0"/>
              <a:pPr/>
              <a:t>22/09/2019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4755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C0648FB-4388-443C-8D4E-4A9FF033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A8D762E-DA8D-419A-BA44-68B93D3D9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58321" y="1380809"/>
            <a:ext cx="7213600" cy="2960980"/>
          </a:xfrm>
        </p:spPr>
        <p:txBody>
          <a:bodyPr anchor="b">
            <a:normAutofit fontScale="90000"/>
          </a:bodyPr>
          <a:lstStyle/>
          <a:p>
            <a:pPr algn="l"/>
            <a:r>
              <a:rPr lang="it-IT">
                <a:solidFill>
                  <a:srgbClr val="FFFFFF"/>
                </a:solidFill>
              </a:rPr>
              <a:t>Modulo di </a:t>
            </a:r>
            <a:br>
              <a:rPr lang="it-IT">
                <a:solidFill>
                  <a:srgbClr val="FFFFFF"/>
                </a:solidFill>
              </a:rPr>
            </a:br>
            <a:br>
              <a:rPr lang="it-IT">
                <a:solidFill>
                  <a:srgbClr val="FFFFFF"/>
                </a:solidFill>
              </a:rPr>
            </a:br>
            <a:r>
              <a:rPr lang="it-IT" b="1">
                <a:solidFill>
                  <a:srgbClr val="FFFFFF"/>
                </a:solidFill>
              </a:rPr>
              <a:t>Economia e Gestione delle imprese</a:t>
            </a:r>
            <a:br>
              <a:rPr lang="it-IT" b="1">
                <a:solidFill>
                  <a:srgbClr val="FFFFFF"/>
                </a:solidFill>
              </a:rPr>
            </a:br>
            <a:br>
              <a:rPr lang="it-IT">
                <a:solidFill>
                  <a:srgbClr val="FFFFFF"/>
                </a:solidFill>
              </a:rPr>
            </a:br>
            <a:r>
              <a:rPr lang="it-IT" b="1">
                <a:solidFill>
                  <a:srgbClr val="FFFFFF"/>
                </a:solidFill>
              </a:rPr>
              <a:t>Lezione 6</a:t>
            </a:r>
            <a:br>
              <a:rPr lang="it-IT">
                <a:solidFill>
                  <a:srgbClr val="FFFFFF"/>
                </a:solidFill>
              </a:rPr>
            </a:br>
            <a:r>
              <a:rPr lang="it-IT" i="1">
                <a:solidFill>
                  <a:srgbClr val="FFFFFF"/>
                </a:solidFill>
              </a:rPr>
              <a:t>Approvvigionamento</a:t>
            </a:r>
            <a:endParaRPr lang="it-IT" i="1" dirty="0">
              <a:solidFill>
                <a:srgbClr val="FFFFFF"/>
              </a:solidFill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9648C7D3-E183-5E4D-8633-0DB3E8FE9B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1871" y="5355771"/>
            <a:ext cx="2869480" cy="818250"/>
          </a:xfrm>
          <a:prstGeom prst="rect">
            <a:avLst/>
          </a:prstGeom>
        </p:spPr>
      </p:pic>
      <p:cxnSp>
        <p:nvCxnSpPr>
          <p:cNvPr id="10" name="Connettore 1 9">
            <a:extLst>
              <a:ext uri="{FF2B5EF4-FFF2-40B4-BE49-F238E27FC236}">
                <a16:creationId xmlns:a16="http://schemas.microsoft.com/office/drawing/2014/main" id="{FE6E510F-B83F-4E4A-A302-094AC6E8ED54}"/>
              </a:ext>
            </a:extLst>
          </p:cNvPr>
          <p:cNvCxnSpPr/>
          <p:nvPr/>
        </p:nvCxnSpPr>
        <p:spPr>
          <a:xfrm>
            <a:off x="5617029" y="5177642"/>
            <a:ext cx="0" cy="1080654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3228369"/>
      </p:ext>
    </p:extLst>
  </p:cSld>
  <p:clrMapOvr>
    <a:masterClrMapping/>
  </p:clrMapOvr>
  <p:transition advTm="1574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D7C810-A162-8348-A6E1-82AE7D116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FASI EVOLUTIVE DELLA GESTIONE LOGISTICA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CF8A54-8495-7E44-AD4A-65BF10D0F519}"/>
              </a:ext>
            </a:extLst>
          </p:cNvPr>
          <p:cNvSpPr txBox="1"/>
          <p:nvPr/>
        </p:nvSpPr>
        <p:spPr>
          <a:xfrm>
            <a:off x="768096" y="2208810"/>
            <a:ext cx="5537701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it-IT" dirty="0"/>
              <a:t>STADIO 1: </a:t>
            </a:r>
            <a:r>
              <a:rPr lang="it-IT" dirty="0">
                <a:solidFill>
                  <a:srgbClr val="FFC000"/>
                </a:solidFill>
              </a:rPr>
              <a:t>ORGANIZZAZIONE TRADIZIONALE</a:t>
            </a:r>
          </a:p>
        </p:txBody>
      </p:sp>
      <p:grpSp>
        <p:nvGrpSpPr>
          <p:cNvPr id="5" name="Gruppo 4">
            <a:extLst>
              <a:ext uri="{FF2B5EF4-FFF2-40B4-BE49-F238E27FC236}">
                <a16:creationId xmlns:a16="http://schemas.microsoft.com/office/drawing/2014/main" id="{A1721700-9578-D749-8933-103377EF9C06}"/>
              </a:ext>
            </a:extLst>
          </p:cNvPr>
          <p:cNvGrpSpPr/>
          <p:nvPr/>
        </p:nvGrpSpPr>
        <p:grpSpPr>
          <a:xfrm>
            <a:off x="876095" y="2862039"/>
            <a:ext cx="7267225" cy="1263360"/>
            <a:chOff x="824140" y="4762831"/>
            <a:chExt cx="7267225" cy="1263360"/>
          </a:xfrm>
        </p:grpSpPr>
        <p:sp>
          <p:nvSpPr>
            <p:cNvPr id="6" name="Ovale 5">
              <a:extLst>
                <a:ext uri="{FF2B5EF4-FFF2-40B4-BE49-F238E27FC236}">
                  <a16:creationId xmlns:a16="http://schemas.microsoft.com/office/drawing/2014/main" id="{C40D4427-E21E-2B4D-A531-0712A76BE728}"/>
                </a:ext>
              </a:extLst>
            </p:cNvPr>
            <p:cNvSpPr/>
            <p:nvPr/>
          </p:nvSpPr>
          <p:spPr>
            <a:xfrm>
              <a:off x="3805099" y="4762831"/>
              <a:ext cx="1298431" cy="1263360"/>
            </a:xfrm>
            <a:prstGeom prst="ellipse">
              <a:avLst/>
            </a:prstGeom>
            <a:noFill/>
            <a:ln w="25400">
              <a:solidFill>
                <a:srgbClr val="1283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7" name="Ovale 6">
              <a:extLst>
                <a:ext uri="{FF2B5EF4-FFF2-40B4-BE49-F238E27FC236}">
                  <a16:creationId xmlns:a16="http://schemas.microsoft.com/office/drawing/2014/main" id="{DBDDA5DF-A849-584E-854C-BB768BD37C94}"/>
                </a:ext>
              </a:extLst>
            </p:cNvPr>
            <p:cNvSpPr/>
            <p:nvPr/>
          </p:nvSpPr>
          <p:spPr>
            <a:xfrm>
              <a:off x="832957" y="4762831"/>
              <a:ext cx="1294631" cy="1263360"/>
            </a:xfrm>
            <a:prstGeom prst="ellipse">
              <a:avLst/>
            </a:prstGeom>
            <a:noFill/>
            <a:ln w="25400">
              <a:solidFill>
                <a:srgbClr val="1283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8" name="Ovale 7">
              <a:extLst>
                <a:ext uri="{FF2B5EF4-FFF2-40B4-BE49-F238E27FC236}">
                  <a16:creationId xmlns:a16="http://schemas.microsoft.com/office/drawing/2014/main" id="{11734566-E577-F04A-9B81-623B7B6D69F4}"/>
                </a:ext>
              </a:extLst>
            </p:cNvPr>
            <p:cNvSpPr/>
            <p:nvPr/>
          </p:nvSpPr>
          <p:spPr>
            <a:xfrm>
              <a:off x="2319830" y="4762831"/>
              <a:ext cx="1298432" cy="1263360"/>
            </a:xfrm>
            <a:prstGeom prst="ellipse">
              <a:avLst/>
            </a:prstGeom>
            <a:noFill/>
            <a:ln w="25400">
              <a:solidFill>
                <a:srgbClr val="1283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335BF82B-ABC6-BD48-BE5E-87A6BF88E703}"/>
                </a:ext>
              </a:extLst>
            </p:cNvPr>
            <p:cNvSpPr txBox="1"/>
            <p:nvPr/>
          </p:nvSpPr>
          <p:spPr>
            <a:xfrm>
              <a:off x="2456657" y="5059550"/>
              <a:ext cx="12116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Controllo materiali</a:t>
              </a:r>
            </a:p>
          </p:txBody>
        </p:sp>
        <p:sp>
          <p:nvSpPr>
            <p:cNvPr id="10" name="CasellaDiTesto 9">
              <a:extLst>
                <a:ext uri="{FF2B5EF4-FFF2-40B4-BE49-F238E27FC236}">
                  <a16:creationId xmlns:a16="http://schemas.microsoft.com/office/drawing/2014/main" id="{73F3FB9C-BD16-584D-9099-77E37989FE1F}"/>
                </a:ext>
              </a:extLst>
            </p:cNvPr>
            <p:cNvSpPr txBox="1"/>
            <p:nvPr/>
          </p:nvSpPr>
          <p:spPr>
            <a:xfrm>
              <a:off x="6695621" y="5193430"/>
              <a:ext cx="13957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Distribuzione</a:t>
              </a:r>
            </a:p>
          </p:txBody>
        </p:sp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id="{EB315A62-3A53-AD45-88E5-A587FA1883EB}"/>
                </a:ext>
              </a:extLst>
            </p:cNvPr>
            <p:cNvSpPr txBox="1"/>
            <p:nvPr/>
          </p:nvSpPr>
          <p:spPr>
            <a:xfrm>
              <a:off x="824140" y="5244313"/>
              <a:ext cx="12116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/>
                <a:t>Acquisti</a:t>
              </a:r>
            </a:p>
          </p:txBody>
        </p:sp>
        <p:sp>
          <p:nvSpPr>
            <p:cNvPr id="12" name="Triangolo 11">
              <a:extLst>
                <a:ext uri="{FF2B5EF4-FFF2-40B4-BE49-F238E27FC236}">
                  <a16:creationId xmlns:a16="http://schemas.microsoft.com/office/drawing/2014/main" id="{99D2B279-D084-BF42-8773-E52374E0F3A6}"/>
                </a:ext>
              </a:extLst>
            </p:cNvPr>
            <p:cNvSpPr/>
            <p:nvPr/>
          </p:nvSpPr>
          <p:spPr>
            <a:xfrm>
              <a:off x="1909078" y="5586880"/>
              <a:ext cx="638733" cy="415719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Triangolo 12">
              <a:extLst>
                <a:ext uri="{FF2B5EF4-FFF2-40B4-BE49-F238E27FC236}">
                  <a16:creationId xmlns:a16="http://schemas.microsoft.com/office/drawing/2014/main" id="{AA413062-1F97-A44A-A855-802FF6AC3622}"/>
                </a:ext>
              </a:extLst>
            </p:cNvPr>
            <p:cNvSpPr/>
            <p:nvPr/>
          </p:nvSpPr>
          <p:spPr>
            <a:xfrm>
              <a:off x="3392314" y="5586881"/>
              <a:ext cx="638733" cy="415719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4" name="Ovale 13">
            <a:extLst>
              <a:ext uri="{FF2B5EF4-FFF2-40B4-BE49-F238E27FC236}">
                <a16:creationId xmlns:a16="http://schemas.microsoft.com/office/drawing/2014/main" id="{49104804-DB71-B54A-B9B7-F19AAF731855}"/>
              </a:ext>
            </a:extLst>
          </p:cNvPr>
          <p:cNvSpPr/>
          <p:nvPr/>
        </p:nvSpPr>
        <p:spPr>
          <a:xfrm>
            <a:off x="5294838" y="2862039"/>
            <a:ext cx="1298431" cy="1263360"/>
          </a:xfrm>
          <a:prstGeom prst="ellipse">
            <a:avLst/>
          </a:prstGeom>
          <a:noFill/>
          <a:ln w="25400">
            <a:solidFill>
              <a:srgbClr val="1283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" name="Ovale 14">
            <a:extLst>
              <a:ext uri="{FF2B5EF4-FFF2-40B4-BE49-F238E27FC236}">
                <a16:creationId xmlns:a16="http://schemas.microsoft.com/office/drawing/2014/main" id="{B9FCB538-4103-2C4F-A186-5486D588F1EA}"/>
              </a:ext>
            </a:extLst>
          </p:cNvPr>
          <p:cNvSpPr/>
          <p:nvPr/>
        </p:nvSpPr>
        <p:spPr>
          <a:xfrm>
            <a:off x="6719079" y="2846846"/>
            <a:ext cx="1298431" cy="1263360"/>
          </a:xfrm>
          <a:prstGeom prst="ellipse">
            <a:avLst/>
          </a:prstGeom>
          <a:noFill/>
          <a:ln w="25400">
            <a:solidFill>
              <a:srgbClr val="1283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" name="Triangolo 15">
            <a:extLst>
              <a:ext uri="{FF2B5EF4-FFF2-40B4-BE49-F238E27FC236}">
                <a16:creationId xmlns:a16="http://schemas.microsoft.com/office/drawing/2014/main" id="{EDB62DB7-EA1C-4443-8261-48CB53E79E0D}"/>
              </a:ext>
            </a:extLst>
          </p:cNvPr>
          <p:cNvSpPr/>
          <p:nvPr/>
        </p:nvSpPr>
        <p:spPr>
          <a:xfrm>
            <a:off x="6350829" y="3694487"/>
            <a:ext cx="638733" cy="415719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Triangolo 16">
            <a:extLst>
              <a:ext uri="{FF2B5EF4-FFF2-40B4-BE49-F238E27FC236}">
                <a16:creationId xmlns:a16="http://schemas.microsoft.com/office/drawing/2014/main" id="{0969CDAD-A278-5D43-9E08-24EE5CD22195}"/>
              </a:ext>
            </a:extLst>
          </p:cNvPr>
          <p:cNvSpPr/>
          <p:nvPr/>
        </p:nvSpPr>
        <p:spPr>
          <a:xfrm>
            <a:off x="4900302" y="3709680"/>
            <a:ext cx="638733" cy="415719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45138898-8900-F74D-944A-535E8934AB5C}"/>
              </a:ext>
            </a:extLst>
          </p:cNvPr>
          <p:cNvSpPr txBox="1"/>
          <p:nvPr/>
        </p:nvSpPr>
        <p:spPr>
          <a:xfrm>
            <a:off x="3907064" y="3284745"/>
            <a:ext cx="1211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Produzione 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EA6833EA-DFCA-8144-BF31-D1EA1D40FACF}"/>
              </a:ext>
            </a:extLst>
          </p:cNvPr>
          <p:cNvSpPr txBox="1"/>
          <p:nvPr/>
        </p:nvSpPr>
        <p:spPr>
          <a:xfrm>
            <a:off x="5444559" y="3284745"/>
            <a:ext cx="1211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Vendita </a:t>
            </a:r>
          </a:p>
        </p:txBody>
      </p:sp>
      <p:grpSp>
        <p:nvGrpSpPr>
          <p:cNvPr id="20" name="Gruppo 19">
            <a:extLst>
              <a:ext uri="{FF2B5EF4-FFF2-40B4-BE49-F238E27FC236}">
                <a16:creationId xmlns:a16="http://schemas.microsoft.com/office/drawing/2014/main" id="{5C0AC744-4CA1-E541-AFCB-B6DD7DA81487}"/>
              </a:ext>
            </a:extLst>
          </p:cNvPr>
          <p:cNvGrpSpPr/>
          <p:nvPr/>
        </p:nvGrpSpPr>
        <p:grpSpPr>
          <a:xfrm>
            <a:off x="2464618" y="5046558"/>
            <a:ext cx="4254461" cy="1288603"/>
            <a:chOff x="2419641" y="4725475"/>
            <a:chExt cx="4254461" cy="1288603"/>
          </a:xfrm>
        </p:grpSpPr>
        <p:sp>
          <p:nvSpPr>
            <p:cNvPr id="21" name="Ovale 20">
              <a:extLst>
                <a:ext uri="{FF2B5EF4-FFF2-40B4-BE49-F238E27FC236}">
                  <a16:creationId xmlns:a16="http://schemas.microsoft.com/office/drawing/2014/main" id="{B2911936-1A11-BA43-BFBF-ED2EEAA38100}"/>
                </a:ext>
              </a:extLst>
            </p:cNvPr>
            <p:cNvSpPr/>
            <p:nvPr/>
          </p:nvSpPr>
          <p:spPr>
            <a:xfrm>
              <a:off x="5261674" y="4725475"/>
              <a:ext cx="1322337" cy="1263360"/>
            </a:xfrm>
            <a:prstGeom prst="ellipse">
              <a:avLst/>
            </a:prstGeom>
            <a:noFill/>
            <a:ln w="25400">
              <a:solidFill>
                <a:srgbClr val="1283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2" name="Ovale 21">
              <a:extLst>
                <a:ext uri="{FF2B5EF4-FFF2-40B4-BE49-F238E27FC236}">
                  <a16:creationId xmlns:a16="http://schemas.microsoft.com/office/drawing/2014/main" id="{88F1ED80-011E-D645-A9ED-50A6E3740DC7}"/>
                </a:ext>
              </a:extLst>
            </p:cNvPr>
            <p:cNvSpPr/>
            <p:nvPr/>
          </p:nvSpPr>
          <p:spPr>
            <a:xfrm>
              <a:off x="2419641" y="4750718"/>
              <a:ext cx="1322335" cy="1263360"/>
            </a:xfrm>
            <a:prstGeom prst="ellipse">
              <a:avLst/>
            </a:prstGeom>
            <a:noFill/>
            <a:ln w="25400">
              <a:solidFill>
                <a:srgbClr val="1283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3" name="Ovale 22">
              <a:extLst>
                <a:ext uri="{FF2B5EF4-FFF2-40B4-BE49-F238E27FC236}">
                  <a16:creationId xmlns:a16="http://schemas.microsoft.com/office/drawing/2014/main" id="{C3696604-AA17-A540-89E3-4D1BC450A817}"/>
                </a:ext>
              </a:extLst>
            </p:cNvPr>
            <p:cNvSpPr/>
            <p:nvPr/>
          </p:nvSpPr>
          <p:spPr>
            <a:xfrm>
              <a:off x="3843665" y="4726830"/>
              <a:ext cx="1322336" cy="1263360"/>
            </a:xfrm>
            <a:prstGeom prst="ellipse">
              <a:avLst/>
            </a:prstGeom>
            <a:noFill/>
            <a:ln w="25400">
              <a:solidFill>
                <a:srgbClr val="1283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4" name="CasellaDiTesto 23">
              <a:extLst>
                <a:ext uri="{FF2B5EF4-FFF2-40B4-BE49-F238E27FC236}">
                  <a16:creationId xmlns:a16="http://schemas.microsoft.com/office/drawing/2014/main" id="{BCC1A0DD-6D8A-2B40-8718-E8F4E4A3D9F3}"/>
                </a:ext>
              </a:extLst>
            </p:cNvPr>
            <p:cNvSpPr txBox="1"/>
            <p:nvPr/>
          </p:nvSpPr>
          <p:spPr>
            <a:xfrm>
              <a:off x="2541959" y="5072280"/>
              <a:ext cx="12116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Gestione materiali</a:t>
              </a:r>
            </a:p>
          </p:txBody>
        </p:sp>
        <p:sp>
          <p:nvSpPr>
            <p:cNvPr id="25" name="CasellaDiTesto 24">
              <a:extLst>
                <a:ext uri="{FF2B5EF4-FFF2-40B4-BE49-F238E27FC236}">
                  <a16:creationId xmlns:a16="http://schemas.microsoft.com/office/drawing/2014/main" id="{39F3FD7B-9470-6744-BE5E-74126A05B6FF}"/>
                </a:ext>
              </a:extLst>
            </p:cNvPr>
            <p:cNvSpPr txBox="1"/>
            <p:nvPr/>
          </p:nvSpPr>
          <p:spPr>
            <a:xfrm>
              <a:off x="5278358" y="5175156"/>
              <a:ext cx="13957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Distribuzione</a:t>
              </a:r>
            </a:p>
          </p:txBody>
        </p:sp>
        <p:sp>
          <p:nvSpPr>
            <p:cNvPr id="26" name="CasellaDiTesto 25">
              <a:extLst>
                <a:ext uri="{FF2B5EF4-FFF2-40B4-BE49-F238E27FC236}">
                  <a16:creationId xmlns:a16="http://schemas.microsoft.com/office/drawing/2014/main" id="{D9B657E2-40D1-CA46-A21E-03E88121C377}"/>
                </a:ext>
              </a:extLst>
            </p:cNvPr>
            <p:cNvSpPr txBox="1"/>
            <p:nvPr/>
          </p:nvSpPr>
          <p:spPr>
            <a:xfrm>
              <a:off x="3837649" y="5030180"/>
              <a:ext cx="12116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/>
                <a:t>Gestione produzione</a:t>
              </a:r>
            </a:p>
          </p:txBody>
        </p:sp>
        <p:sp>
          <p:nvSpPr>
            <p:cNvPr id="27" name="Triangolo 26">
              <a:extLst>
                <a:ext uri="{FF2B5EF4-FFF2-40B4-BE49-F238E27FC236}">
                  <a16:creationId xmlns:a16="http://schemas.microsoft.com/office/drawing/2014/main" id="{359505E4-A3DB-7248-A23B-711F98CC8A19}"/>
                </a:ext>
              </a:extLst>
            </p:cNvPr>
            <p:cNvSpPr/>
            <p:nvPr/>
          </p:nvSpPr>
          <p:spPr>
            <a:xfrm>
              <a:off x="3487337" y="5573116"/>
              <a:ext cx="638733" cy="415719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8" name="Triangolo 27">
              <a:extLst>
                <a:ext uri="{FF2B5EF4-FFF2-40B4-BE49-F238E27FC236}">
                  <a16:creationId xmlns:a16="http://schemas.microsoft.com/office/drawing/2014/main" id="{42D6CC93-987D-3141-85B9-87ED1E1AF6C1}"/>
                </a:ext>
              </a:extLst>
            </p:cNvPr>
            <p:cNvSpPr/>
            <p:nvPr/>
          </p:nvSpPr>
          <p:spPr>
            <a:xfrm>
              <a:off x="4905952" y="5598359"/>
              <a:ext cx="638733" cy="415719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E75CDA0A-4993-2246-AF60-9B6CD49D4CC5}"/>
              </a:ext>
            </a:extLst>
          </p:cNvPr>
          <p:cNvSpPr txBox="1"/>
          <p:nvPr/>
        </p:nvSpPr>
        <p:spPr>
          <a:xfrm>
            <a:off x="848710" y="4523501"/>
            <a:ext cx="5537701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it-IT" dirty="0"/>
              <a:t>STADIO 2: </a:t>
            </a:r>
            <a:r>
              <a:rPr lang="it-IT" dirty="0">
                <a:solidFill>
                  <a:srgbClr val="FFC000"/>
                </a:solidFill>
              </a:rPr>
              <a:t>ORGANIZZAZIONE FUNZIONALE</a:t>
            </a:r>
          </a:p>
        </p:txBody>
      </p:sp>
      <p:sp>
        <p:nvSpPr>
          <p:cNvPr id="39" name="Triangolo 38">
            <a:extLst>
              <a:ext uri="{FF2B5EF4-FFF2-40B4-BE49-F238E27FC236}">
                <a16:creationId xmlns:a16="http://schemas.microsoft.com/office/drawing/2014/main" id="{5C012612-309A-6743-869D-D782E9557286}"/>
              </a:ext>
            </a:extLst>
          </p:cNvPr>
          <p:cNvSpPr/>
          <p:nvPr/>
        </p:nvSpPr>
        <p:spPr>
          <a:xfrm>
            <a:off x="2061176" y="5894198"/>
            <a:ext cx="638733" cy="415719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Triangolo 39">
            <a:extLst>
              <a:ext uri="{FF2B5EF4-FFF2-40B4-BE49-F238E27FC236}">
                <a16:creationId xmlns:a16="http://schemas.microsoft.com/office/drawing/2014/main" id="{5B805BC7-FC9C-7D41-99C9-46B03EFB74B6}"/>
              </a:ext>
            </a:extLst>
          </p:cNvPr>
          <p:cNvSpPr/>
          <p:nvPr/>
        </p:nvSpPr>
        <p:spPr>
          <a:xfrm>
            <a:off x="6399712" y="5879885"/>
            <a:ext cx="638733" cy="415719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8954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4AF1E864-D5DC-DA47-876E-8C829874D02D}"/>
              </a:ext>
            </a:extLst>
          </p:cNvPr>
          <p:cNvSpPr txBox="1"/>
          <p:nvPr/>
        </p:nvSpPr>
        <p:spPr>
          <a:xfrm>
            <a:off x="768096" y="2375065"/>
            <a:ext cx="6103917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it-IT" dirty="0"/>
              <a:t>STADIO 3: </a:t>
            </a:r>
            <a:r>
              <a:rPr lang="it-IT" dirty="0">
                <a:solidFill>
                  <a:srgbClr val="FFC000"/>
                </a:solidFill>
              </a:rPr>
              <a:t>INTEGRAZIONE INTERNA</a:t>
            </a:r>
          </a:p>
        </p:txBody>
      </p:sp>
      <p:grpSp>
        <p:nvGrpSpPr>
          <p:cNvPr id="5" name="Gruppo 4">
            <a:extLst>
              <a:ext uri="{FF2B5EF4-FFF2-40B4-BE49-F238E27FC236}">
                <a16:creationId xmlns:a16="http://schemas.microsoft.com/office/drawing/2014/main" id="{52FB7CEB-EA65-A44F-8B3E-37D43B2A1F2F}"/>
              </a:ext>
            </a:extLst>
          </p:cNvPr>
          <p:cNvGrpSpPr/>
          <p:nvPr/>
        </p:nvGrpSpPr>
        <p:grpSpPr>
          <a:xfrm>
            <a:off x="1866078" y="2791020"/>
            <a:ext cx="5294338" cy="1322584"/>
            <a:chOff x="1814123" y="4691812"/>
            <a:chExt cx="5294338" cy="1322584"/>
          </a:xfrm>
        </p:grpSpPr>
        <p:sp>
          <p:nvSpPr>
            <p:cNvPr id="6" name="Ovale 5">
              <a:extLst>
                <a:ext uri="{FF2B5EF4-FFF2-40B4-BE49-F238E27FC236}">
                  <a16:creationId xmlns:a16="http://schemas.microsoft.com/office/drawing/2014/main" id="{058738DD-8184-0D48-AD91-EF04A65469A4}"/>
                </a:ext>
              </a:extLst>
            </p:cNvPr>
            <p:cNvSpPr/>
            <p:nvPr/>
          </p:nvSpPr>
          <p:spPr>
            <a:xfrm>
              <a:off x="5083923" y="4691812"/>
              <a:ext cx="1636337" cy="1263360"/>
            </a:xfrm>
            <a:prstGeom prst="ellipse">
              <a:avLst/>
            </a:prstGeom>
            <a:noFill/>
            <a:ln w="25400">
              <a:solidFill>
                <a:srgbClr val="1283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7" name="Ovale 6">
              <a:extLst>
                <a:ext uri="{FF2B5EF4-FFF2-40B4-BE49-F238E27FC236}">
                  <a16:creationId xmlns:a16="http://schemas.microsoft.com/office/drawing/2014/main" id="{3651CD38-040A-0240-9250-C106A604CFB4}"/>
                </a:ext>
              </a:extLst>
            </p:cNvPr>
            <p:cNvSpPr/>
            <p:nvPr/>
          </p:nvSpPr>
          <p:spPr>
            <a:xfrm>
              <a:off x="2302905" y="4751036"/>
              <a:ext cx="1636337" cy="1263360"/>
            </a:xfrm>
            <a:prstGeom prst="ellipse">
              <a:avLst/>
            </a:prstGeom>
            <a:noFill/>
            <a:ln w="25400">
              <a:solidFill>
                <a:srgbClr val="1283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8" name="Ovale 7">
              <a:extLst>
                <a:ext uri="{FF2B5EF4-FFF2-40B4-BE49-F238E27FC236}">
                  <a16:creationId xmlns:a16="http://schemas.microsoft.com/office/drawing/2014/main" id="{B903DD95-AC24-774E-9A19-2E693CCE8594}"/>
                </a:ext>
              </a:extLst>
            </p:cNvPr>
            <p:cNvSpPr/>
            <p:nvPr/>
          </p:nvSpPr>
          <p:spPr>
            <a:xfrm>
              <a:off x="3701876" y="4715121"/>
              <a:ext cx="1636337" cy="1263360"/>
            </a:xfrm>
            <a:prstGeom prst="ellipse">
              <a:avLst/>
            </a:prstGeom>
            <a:noFill/>
            <a:ln w="25400">
              <a:solidFill>
                <a:srgbClr val="1283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AC7AC12D-F25A-BA41-B964-885A1E338B19}"/>
                </a:ext>
              </a:extLst>
            </p:cNvPr>
            <p:cNvSpPr txBox="1"/>
            <p:nvPr/>
          </p:nvSpPr>
          <p:spPr>
            <a:xfrm>
              <a:off x="2456657" y="5059550"/>
              <a:ext cx="12116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Gestione materiali</a:t>
              </a:r>
            </a:p>
          </p:txBody>
        </p:sp>
        <p:sp>
          <p:nvSpPr>
            <p:cNvPr id="10" name="CasellaDiTesto 9">
              <a:extLst>
                <a:ext uri="{FF2B5EF4-FFF2-40B4-BE49-F238E27FC236}">
                  <a16:creationId xmlns:a16="http://schemas.microsoft.com/office/drawing/2014/main" id="{2043B46B-8D56-9546-BCF3-22369657CF81}"/>
                </a:ext>
              </a:extLst>
            </p:cNvPr>
            <p:cNvSpPr txBox="1"/>
            <p:nvPr/>
          </p:nvSpPr>
          <p:spPr>
            <a:xfrm>
              <a:off x="5368693" y="5162135"/>
              <a:ext cx="13957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Distribuzione</a:t>
              </a:r>
            </a:p>
          </p:txBody>
        </p:sp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id="{0620708E-8EAB-4748-90E1-B43B2DC269A9}"/>
                </a:ext>
              </a:extLst>
            </p:cNvPr>
            <p:cNvSpPr txBox="1"/>
            <p:nvPr/>
          </p:nvSpPr>
          <p:spPr>
            <a:xfrm>
              <a:off x="3939243" y="5059549"/>
              <a:ext cx="12116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/>
                <a:t>Gestione produzione</a:t>
              </a:r>
            </a:p>
          </p:txBody>
        </p:sp>
        <p:sp>
          <p:nvSpPr>
            <p:cNvPr id="12" name="Triangolo 11">
              <a:extLst>
                <a:ext uri="{FF2B5EF4-FFF2-40B4-BE49-F238E27FC236}">
                  <a16:creationId xmlns:a16="http://schemas.microsoft.com/office/drawing/2014/main" id="{AB09D8B3-5401-BC47-9568-D0C86AE89FC8}"/>
                </a:ext>
              </a:extLst>
            </p:cNvPr>
            <p:cNvSpPr/>
            <p:nvPr/>
          </p:nvSpPr>
          <p:spPr>
            <a:xfrm>
              <a:off x="1814123" y="5562762"/>
              <a:ext cx="638733" cy="415719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Triangolo 12">
              <a:extLst>
                <a:ext uri="{FF2B5EF4-FFF2-40B4-BE49-F238E27FC236}">
                  <a16:creationId xmlns:a16="http://schemas.microsoft.com/office/drawing/2014/main" id="{F7C08B3E-8816-D14A-9FED-DBA70C8DFEE2}"/>
                </a:ext>
              </a:extLst>
            </p:cNvPr>
            <p:cNvSpPr/>
            <p:nvPr/>
          </p:nvSpPr>
          <p:spPr>
            <a:xfrm>
              <a:off x="6469728" y="5595279"/>
              <a:ext cx="638733" cy="415719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DD3C753B-549B-FE48-BCE3-B002FA2724A2}"/>
              </a:ext>
            </a:extLst>
          </p:cNvPr>
          <p:cNvSpPr txBox="1"/>
          <p:nvPr/>
        </p:nvSpPr>
        <p:spPr>
          <a:xfrm>
            <a:off x="768096" y="4502067"/>
            <a:ext cx="5189517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it-IT" dirty="0"/>
              <a:t>STADIO 4: </a:t>
            </a:r>
            <a:r>
              <a:rPr lang="it-IT" dirty="0">
                <a:solidFill>
                  <a:srgbClr val="FFC000"/>
                </a:solidFill>
              </a:rPr>
              <a:t>INTEGRAZIONE ESTERNA</a:t>
            </a:r>
          </a:p>
        </p:txBody>
      </p: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195107C4-2D66-F146-BBB3-6A64AC6E1262}"/>
              </a:ext>
            </a:extLst>
          </p:cNvPr>
          <p:cNvGrpSpPr/>
          <p:nvPr/>
        </p:nvGrpSpPr>
        <p:grpSpPr>
          <a:xfrm>
            <a:off x="2354859" y="5143071"/>
            <a:ext cx="4417355" cy="1322584"/>
            <a:chOff x="2302905" y="4691812"/>
            <a:chExt cx="4417355" cy="1322584"/>
          </a:xfrm>
        </p:grpSpPr>
        <p:sp>
          <p:nvSpPr>
            <p:cNvPr id="16" name="Ovale 15">
              <a:extLst>
                <a:ext uri="{FF2B5EF4-FFF2-40B4-BE49-F238E27FC236}">
                  <a16:creationId xmlns:a16="http://schemas.microsoft.com/office/drawing/2014/main" id="{B72324A3-FC7E-BA49-9107-3B3D3B22F501}"/>
                </a:ext>
              </a:extLst>
            </p:cNvPr>
            <p:cNvSpPr/>
            <p:nvPr/>
          </p:nvSpPr>
          <p:spPr>
            <a:xfrm>
              <a:off x="5083923" y="4691812"/>
              <a:ext cx="1636337" cy="1263360"/>
            </a:xfrm>
            <a:prstGeom prst="ellipse">
              <a:avLst/>
            </a:prstGeom>
            <a:noFill/>
            <a:ln w="25400">
              <a:solidFill>
                <a:srgbClr val="1283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7" name="Ovale 16">
              <a:extLst>
                <a:ext uri="{FF2B5EF4-FFF2-40B4-BE49-F238E27FC236}">
                  <a16:creationId xmlns:a16="http://schemas.microsoft.com/office/drawing/2014/main" id="{D3ACD2C3-6B5B-2443-AE7D-C5CA18BC9590}"/>
                </a:ext>
              </a:extLst>
            </p:cNvPr>
            <p:cNvSpPr/>
            <p:nvPr/>
          </p:nvSpPr>
          <p:spPr>
            <a:xfrm>
              <a:off x="2302905" y="4751036"/>
              <a:ext cx="1636337" cy="1263360"/>
            </a:xfrm>
            <a:prstGeom prst="ellipse">
              <a:avLst/>
            </a:prstGeom>
            <a:noFill/>
            <a:ln w="25400">
              <a:solidFill>
                <a:srgbClr val="1283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8" name="Ovale 17">
              <a:extLst>
                <a:ext uri="{FF2B5EF4-FFF2-40B4-BE49-F238E27FC236}">
                  <a16:creationId xmlns:a16="http://schemas.microsoft.com/office/drawing/2014/main" id="{A148CB7F-F0D8-E346-8F7C-BB722ECCF1D8}"/>
                </a:ext>
              </a:extLst>
            </p:cNvPr>
            <p:cNvSpPr/>
            <p:nvPr/>
          </p:nvSpPr>
          <p:spPr>
            <a:xfrm>
              <a:off x="3701876" y="4715121"/>
              <a:ext cx="1636337" cy="1263360"/>
            </a:xfrm>
            <a:prstGeom prst="ellipse">
              <a:avLst/>
            </a:prstGeom>
            <a:noFill/>
            <a:ln w="25400">
              <a:solidFill>
                <a:srgbClr val="1283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9" name="CasellaDiTesto 18">
              <a:extLst>
                <a:ext uri="{FF2B5EF4-FFF2-40B4-BE49-F238E27FC236}">
                  <a16:creationId xmlns:a16="http://schemas.microsoft.com/office/drawing/2014/main" id="{6C491E54-620B-8043-8028-81F68DE70F15}"/>
                </a:ext>
              </a:extLst>
            </p:cNvPr>
            <p:cNvSpPr txBox="1"/>
            <p:nvPr/>
          </p:nvSpPr>
          <p:spPr>
            <a:xfrm>
              <a:off x="2490260" y="5162135"/>
              <a:ext cx="12116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/>
                <a:t>Fornitori</a:t>
              </a:r>
            </a:p>
          </p:txBody>
        </p:sp>
        <p:sp>
          <p:nvSpPr>
            <p:cNvPr id="20" name="CasellaDiTesto 19">
              <a:extLst>
                <a:ext uri="{FF2B5EF4-FFF2-40B4-BE49-F238E27FC236}">
                  <a16:creationId xmlns:a16="http://schemas.microsoft.com/office/drawing/2014/main" id="{8F8A8089-F066-C94B-987A-C6C946F3C525}"/>
                </a:ext>
              </a:extLst>
            </p:cNvPr>
            <p:cNvSpPr txBox="1"/>
            <p:nvPr/>
          </p:nvSpPr>
          <p:spPr>
            <a:xfrm>
              <a:off x="5191491" y="5162135"/>
              <a:ext cx="13957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/>
                <a:t>Clienti</a:t>
              </a:r>
            </a:p>
          </p:txBody>
        </p:sp>
        <p:sp>
          <p:nvSpPr>
            <p:cNvPr id="21" name="CasellaDiTesto 20">
              <a:extLst>
                <a:ext uri="{FF2B5EF4-FFF2-40B4-BE49-F238E27FC236}">
                  <a16:creationId xmlns:a16="http://schemas.microsoft.com/office/drawing/2014/main" id="{24A1C80D-8C01-304D-942C-A75B1A0EEE26}"/>
                </a:ext>
              </a:extLst>
            </p:cNvPr>
            <p:cNvSpPr txBox="1"/>
            <p:nvPr/>
          </p:nvSpPr>
          <p:spPr>
            <a:xfrm>
              <a:off x="3889231" y="4920434"/>
              <a:ext cx="121161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/>
                <a:t>Supply Chain Interna</a:t>
              </a:r>
            </a:p>
          </p:txBody>
        </p:sp>
      </p:grpSp>
      <p:sp>
        <p:nvSpPr>
          <p:cNvPr id="24" name="Titolo 1">
            <a:extLst>
              <a:ext uri="{FF2B5EF4-FFF2-40B4-BE49-F238E27FC236}">
                <a16:creationId xmlns:a16="http://schemas.microsoft.com/office/drawing/2014/main" id="{8E4738C9-C6E3-DA4E-8C5F-169ECFC66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562332"/>
            <a:ext cx="7290054" cy="1499616"/>
          </a:xfrm>
        </p:spPr>
        <p:txBody>
          <a:bodyPr/>
          <a:lstStyle/>
          <a:p>
            <a:r>
              <a:rPr lang="it-IT" dirty="0"/>
              <a:t>LE FASI EVOLUTIVE DELLA GESTIONE LOGISTICA</a:t>
            </a:r>
          </a:p>
        </p:txBody>
      </p:sp>
      <p:pic>
        <p:nvPicPr>
          <p:cNvPr id="25" name="Immagine 24">
            <a:extLst>
              <a:ext uri="{FF2B5EF4-FFF2-40B4-BE49-F238E27FC236}">
                <a16:creationId xmlns:a16="http://schemas.microsoft.com/office/drawing/2014/main" id="{21FFEEB1-5086-5141-B915-6E0D8FF7AE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9367" y="6089531"/>
            <a:ext cx="2039917" cy="581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06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6220" y="323959"/>
            <a:ext cx="7290054" cy="1499616"/>
          </a:xfrm>
        </p:spPr>
        <p:txBody>
          <a:bodyPr/>
          <a:lstStyle/>
          <a:p>
            <a:r>
              <a:rPr lang="it-IT" dirty="0"/>
              <a:t>Supply </a:t>
            </a:r>
            <a:r>
              <a:rPr lang="it-IT" dirty="0" err="1"/>
              <a:t>chain</a:t>
            </a:r>
            <a:r>
              <a:rPr lang="it-IT" dirty="0"/>
              <a:t> management</a:t>
            </a:r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id="{ED219D26-90B2-ED47-AD58-EEC86EF6A36C}"/>
              </a:ext>
            </a:extLst>
          </p:cNvPr>
          <p:cNvGrpSpPr/>
          <p:nvPr/>
        </p:nvGrpSpPr>
        <p:grpSpPr>
          <a:xfrm>
            <a:off x="4801984" y="1840121"/>
            <a:ext cx="3994766" cy="3953890"/>
            <a:chOff x="2188885" y="1740365"/>
            <a:chExt cx="4269677" cy="4241671"/>
          </a:xfrm>
        </p:grpSpPr>
        <p:sp>
          <p:nvSpPr>
            <p:cNvPr id="5" name="Callout con freccia in giù 4"/>
            <p:cNvSpPr/>
            <p:nvPr/>
          </p:nvSpPr>
          <p:spPr>
            <a:xfrm>
              <a:off x="2351025" y="1740365"/>
              <a:ext cx="3945397" cy="1268119"/>
            </a:xfrm>
            <a:prstGeom prst="downArrowCallout">
              <a:avLst/>
            </a:prstGeom>
            <a:noFill/>
            <a:ln w="25400">
              <a:solidFill>
                <a:srgbClr val="7030A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solidFill>
                    <a:schemeClr val="tx1"/>
                  </a:solidFill>
                </a:rPr>
                <a:t>INTEGRAZIONE E COORDINAMENTO</a:t>
              </a:r>
            </a:p>
          </p:txBody>
        </p:sp>
        <p:sp>
          <p:nvSpPr>
            <p:cNvPr id="6" name="Rettangolo 5"/>
            <p:cNvSpPr/>
            <p:nvPr/>
          </p:nvSpPr>
          <p:spPr>
            <a:xfrm>
              <a:off x="2188885" y="3862943"/>
              <a:ext cx="4269677" cy="2119093"/>
            </a:xfrm>
            <a:prstGeom prst="rect">
              <a:avLst/>
            </a:prstGeom>
            <a:noFill/>
            <a:ln w="22225">
              <a:solidFill>
                <a:srgbClr val="12838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/>
                <a:buChar char="•"/>
              </a:pPr>
              <a:r>
                <a:rPr lang="it-IT" dirty="0">
                  <a:solidFill>
                    <a:schemeClr val="tx1"/>
                  </a:solidFill>
                </a:rPr>
                <a:t>Diminuzione dei costi di inventario</a:t>
              </a:r>
            </a:p>
            <a:p>
              <a:pPr marL="285750" indent="-285750">
                <a:buFont typeface="Arial"/>
                <a:buChar char="•"/>
              </a:pPr>
              <a:r>
                <a:rPr lang="it-IT" dirty="0">
                  <a:solidFill>
                    <a:schemeClr val="tx1"/>
                  </a:solidFill>
                </a:rPr>
                <a:t>Riduzione dei costi totali di produzione</a:t>
              </a:r>
            </a:p>
            <a:p>
              <a:pPr marL="285750" indent="-285750">
                <a:buFont typeface="Arial"/>
                <a:buChar char="•"/>
              </a:pPr>
              <a:r>
                <a:rPr lang="it-IT" dirty="0">
                  <a:solidFill>
                    <a:schemeClr val="tx1"/>
                  </a:solidFill>
                </a:rPr>
                <a:t>Efficienza degli investimenti</a:t>
              </a:r>
            </a:p>
            <a:p>
              <a:pPr marL="285750" indent="-285750">
                <a:buFont typeface="Arial"/>
                <a:buChar char="•"/>
              </a:pPr>
              <a:r>
                <a:rPr lang="it-IT" dirty="0">
                  <a:solidFill>
                    <a:schemeClr val="tx1"/>
                  </a:solidFill>
                </a:rPr>
                <a:t>Miglioramento della soddisfazione del cliente</a:t>
              </a:r>
            </a:p>
            <a:p>
              <a:pPr marL="285750" indent="-285750">
                <a:buFont typeface="Arial"/>
                <a:buChar char="•"/>
              </a:pPr>
              <a:r>
                <a:rPr lang="it-IT" dirty="0">
                  <a:solidFill>
                    <a:schemeClr val="tx1"/>
                  </a:solidFill>
                </a:rPr>
                <a:t>Ricerca di soluzioni innovative </a:t>
              </a:r>
            </a:p>
          </p:txBody>
        </p:sp>
        <p:sp>
          <p:nvSpPr>
            <p:cNvPr id="7" name="Ovale 6"/>
            <p:cNvSpPr/>
            <p:nvPr/>
          </p:nvSpPr>
          <p:spPr>
            <a:xfrm>
              <a:off x="3133454" y="3026235"/>
              <a:ext cx="2392806" cy="657831"/>
            </a:xfrm>
            <a:prstGeom prst="ellipse">
              <a:avLst/>
            </a:prstGeom>
            <a:noFill/>
            <a:ln w="28575">
              <a:solidFill>
                <a:schemeClr val="accent4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solidFill>
                    <a:schemeClr val="tx1"/>
                  </a:solidFill>
                </a:rPr>
                <a:t>CREAZIONE DI VALORE</a:t>
              </a:r>
            </a:p>
          </p:txBody>
        </p:sp>
      </p:grpSp>
      <p:pic>
        <p:nvPicPr>
          <p:cNvPr id="8" name="Immagine 7">
            <a:extLst>
              <a:ext uri="{FF2B5EF4-FFF2-40B4-BE49-F238E27FC236}">
                <a16:creationId xmlns:a16="http://schemas.microsoft.com/office/drawing/2014/main" id="{B1433A58-A2B7-B343-9B7A-EE82ED5C58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9367" y="6089531"/>
            <a:ext cx="2039917" cy="581695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F9E11469-32C2-C24F-9B31-087E01B57387}"/>
              </a:ext>
            </a:extLst>
          </p:cNvPr>
          <p:cNvSpPr txBox="1"/>
          <p:nvPr/>
        </p:nvSpPr>
        <p:spPr>
          <a:xfrm>
            <a:off x="601841" y="1997839"/>
            <a:ext cx="3530772" cy="369331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r>
              <a:rPr lang="it-IT" dirty="0"/>
              <a:t>Il nuovo approccio si fonda su:</a:t>
            </a:r>
            <a:endParaRPr lang="it-IT"/>
          </a:p>
          <a:p>
            <a:pPr algn="just"/>
            <a:endParaRPr lang="it-IT" b="1" dirty="0"/>
          </a:p>
          <a:p>
            <a:pPr algn="just"/>
            <a:r>
              <a:rPr lang="it-IT" b="1" dirty="0"/>
              <a:t>-COMPRENSIONE:</a:t>
            </a:r>
            <a:r>
              <a:rPr lang="it-IT" dirty="0"/>
              <a:t> </a:t>
            </a:r>
          </a:p>
          <a:p>
            <a:pPr algn="just"/>
            <a:r>
              <a:rPr lang="it-IT" dirty="0"/>
              <a:t>velocità con cui il sistema soddisfa le mutate esigenze del mercato, </a:t>
            </a:r>
          </a:p>
          <a:p>
            <a:pPr algn="just"/>
            <a:r>
              <a:rPr lang="it-IT" b="1" dirty="0"/>
              <a:t>-AGILITA’: </a:t>
            </a:r>
          </a:p>
          <a:p>
            <a:pPr algn="just"/>
            <a:r>
              <a:rPr lang="it-IT" dirty="0"/>
              <a:t>capacità del sistema di adattarsi alle circostanze esterne pur mantenendo costi e struttura del servizio ottimali; </a:t>
            </a:r>
          </a:p>
          <a:p>
            <a:pPr algn="just"/>
            <a:r>
              <a:rPr lang="it-IT" b="1" dirty="0"/>
              <a:t>-AFFIDABILITA’: </a:t>
            </a:r>
          </a:p>
          <a:p>
            <a:pPr algn="just"/>
            <a:r>
              <a:rPr lang="it-IT" dirty="0"/>
              <a:t>ottenimento del </a:t>
            </a:r>
            <a:r>
              <a:rPr lang="it-IT" dirty="0" err="1"/>
              <a:t>max</a:t>
            </a:r>
            <a:r>
              <a:rPr lang="it-IT" dirty="0"/>
              <a:t> output dal </a:t>
            </a:r>
            <a:r>
              <a:rPr lang="it-IT" dirty="0" err="1"/>
              <a:t>min</a:t>
            </a:r>
            <a:r>
              <a:rPr lang="it-IT" dirty="0"/>
              <a:t> input</a:t>
            </a:r>
          </a:p>
        </p:txBody>
      </p:sp>
      <p:sp>
        <p:nvSpPr>
          <p:cNvPr id="10" name="Parentesi graffa chiusa 9">
            <a:extLst>
              <a:ext uri="{FF2B5EF4-FFF2-40B4-BE49-F238E27FC236}">
                <a16:creationId xmlns:a16="http://schemas.microsoft.com/office/drawing/2014/main" id="{F111113D-D1F2-EC42-9FC4-211373098CA6}"/>
              </a:ext>
            </a:extLst>
          </p:cNvPr>
          <p:cNvSpPr/>
          <p:nvPr/>
        </p:nvSpPr>
        <p:spPr>
          <a:xfrm>
            <a:off x="4190317" y="2131908"/>
            <a:ext cx="229983" cy="3040083"/>
          </a:xfrm>
          <a:prstGeom prst="rightBrace">
            <a:avLst/>
          </a:prstGeom>
          <a:ln w="158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2629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61415" y="1879008"/>
            <a:ext cx="7824445" cy="4023360"/>
          </a:xfrm>
        </p:spPr>
        <p:txBody>
          <a:bodyPr vert="horz" lIns="45720" tIns="45720" rIns="45720" bIns="45720" rtlCol="0" anchor="t">
            <a:normAutofit/>
          </a:bodyPr>
          <a:lstStyle/>
          <a:p>
            <a:pPr marL="114300" indent="0" algn="just">
              <a:buNone/>
            </a:pPr>
            <a:r>
              <a:rPr lang="it-IT" dirty="0"/>
              <a:t>Nel tentativo di stabilire integrazione e coordinamento tra le fasi della SCM, possono esserci alcune </a:t>
            </a:r>
            <a:r>
              <a:rPr lang="it-IT" dirty="0">
                <a:solidFill>
                  <a:srgbClr val="800080"/>
                </a:solidFill>
              </a:rPr>
              <a:t>resistenze</a:t>
            </a:r>
            <a:r>
              <a:rPr lang="it-IT" dirty="0"/>
              <a:t>:</a:t>
            </a:r>
            <a:endParaRPr lang="it-IT"/>
          </a:p>
          <a:p>
            <a:pPr marL="114300" indent="0" algn="just">
              <a:buNone/>
            </a:pPr>
            <a:endParaRPr lang="it-IT" sz="1400" dirty="0"/>
          </a:p>
          <a:p>
            <a:pPr algn="just">
              <a:buFont typeface="Wingdings" pitchFamily="2" charset="2"/>
              <a:buChar char="v"/>
            </a:pPr>
            <a:r>
              <a:rPr lang="it-IT" dirty="0"/>
              <a:t>VENDERE IL SISTEMA I FORNITORI: difficoltà nell’automazione della SCM</a:t>
            </a:r>
          </a:p>
          <a:p>
            <a:pPr algn="just">
              <a:buFont typeface="Wingdings" pitchFamily="2" charset="2"/>
              <a:buChar char="v"/>
            </a:pPr>
            <a:r>
              <a:rPr lang="it-IT" dirty="0"/>
              <a:t>DIFFICOLTÀ DI MISURAZIONE DEL ROI: per cui è difficile ottenere una sponsorizzazione da parte della direzione</a:t>
            </a:r>
          </a:p>
          <a:p>
            <a:pPr algn="just">
              <a:buFont typeface="Wingdings" pitchFamily="2" charset="2"/>
              <a:buChar char="v"/>
            </a:pPr>
            <a:r>
              <a:rPr lang="it-IT" dirty="0"/>
              <a:t>COMPETITIVITÀ INTERNA: i progetti di SMC coinvolgono più dipartimenti che possono entrare in conflitto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48F6218F-764B-164C-9756-78422CBD01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9367" y="6089531"/>
            <a:ext cx="2039917" cy="581695"/>
          </a:xfrm>
          <a:prstGeom prst="rect">
            <a:avLst/>
          </a:prstGeom>
        </p:spPr>
      </p:pic>
      <p:sp>
        <p:nvSpPr>
          <p:cNvPr id="7" name="Titolo 1">
            <a:extLst>
              <a:ext uri="{FF2B5EF4-FFF2-40B4-BE49-F238E27FC236}">
                <a16:creationId xmlns:a16="http://schemas.microsoft.com/office/drawing/2014/main" id="{F3D46CE4-EAED-4A4A-B032-32D2BFFB4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379392"/>
            <a:ext cx="7290054" cy="1499616"/>
          </a:xfrm>
        </p:spPr>
        <p:txBody>
          <a:bodyPr/>
          <a:lstStyle/>
          <a:p>
            <a:r>
              <a:rPr lang="it-IT" dirty="0"/>
              <a:t>Supply </a:t>
            </a:r>
            <a:r>
              <a:rPr lang="it-IT" dirty="0" err="1"/>
              <a:t>chain</a:t>
            </a:r>
            <a:r>
              <a:rPr lang="it-IT" dirty="0"/>
              <a:t> management</a:t>
            </a:r>
          </a:p>
        </p:txBody>
      </p:sp>
    </p:spTree>
    <p:extLst>
      <p:ext uri="{BB962C8B-B14F-4D97-AF65-F5344CB8AC3E}">
        <p14:creationId xmlns:p14="http://schemas.microsoft.com/office/powerpoint/2010/main" val="2347887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Agenda</a:t>
            </a:r>
          </a:p>
        </p:txBody>
      </p:sp>
      <p:sp>
        <p:nvSpPr>
          <p:cNvPr id="3" name="Sottotitol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Le attività di approvvigionamento</a:t>
            </a:r>
          </a:p>
          <a:p>
            <a:pPr>
              <a:buFont typeface="Arial" panose="020B0604020202020204" pitchFamily="34" charset="0"/>
              <a:buChar char="•"/>
            </a:pP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La programmazione dell’approvvigionamento</a:t>
            </a:r>
          </a:p>
          <a:p>
            <a:pPr>
              <a:buFont typeface="Arial" panose="020B0604020202020204" pitchFamily="34" charset="0"/>
              <a:buChar char="•"/>
            </a:pP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La programmazione degli acquisti</a:t>
            </a:r>
          </a:p>
          <a:p>
            <a:pPr>
              <a:buFont typeface="Arial" panose="020B0604020202020204" pitchFamily="34" charset="0"/>
              <a:buChar char="•"/>
            </a:pP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Il sistema MRP</a:t>
            </a:r>
          </a:p>
          <a:p>
            <a:pPr>
              <a:buFont typeface="Arial" panose="020B0604020202020204" pitchFamily="34" charset="0"/>
              <a:buChar char="•"/>
            </a:pP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La gestione dei flussi: il </a:t>
            </a:r>
            <a:r>
              <a:rPr lang="it-IT" i="1" dirty="0"/>
              <a:t>Supply Chain Management</a:t>
            </a:r>
          </a:p>
          <a:p>
            <a:pPr marL="114300" indent="0">
              <a:buNone/>
            </a:pP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 rot="5400000">
            <a:off x="5753799" y="2913810"/>
            <a:ext cx="62051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bg1"/>
                </a:solidFill>
                <a:latin typeface="Avenir Book"/>
                <a:cs typeface="Avenir Book"/>
              </a:rPr>
              <a:t>Progetto di Teledidattica - Dr.ssa Annarita Sorrentino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2940F6F1-9D30-7745-BB5F-D2E79C293E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1105" y="6111353"/>
            <a:ext cx="2039917" cy="581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228369"/>
      </p:ext>
    </p:extLst>
  </p:cSld>
  <p:clrMapOvr>
    <a:masterClrMapping/>
  </p:clrMapOvr>
  <p:transition advTm="21038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768096" y="365387"/>
            <a:ext cx="7290054" cy="1499616"/>
          </a:xfrm>
        </p:spPr>
        <p:txBody>
          <a:bodyPr/>
          <a:lstStyle/>
          <a:p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Le attività di approvvigionamento 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768096" y="2153559"/>
            <a:ext cx="7782138" cy="4155801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/>
              <a:t>L’attività di approvvigionamento coinvolge l’impresa trasversalmente nelle sue attività di produzione, acquisto, stoccaggio e distribuzione fisica dei prodotti finiti.</a:t>
            </a:r>
          </a:p>
        </p:txBody>
      </p:sp>
      <p:sp>
        <p:nvSpPr>
          <p:cNvPr id="5" name="Freccia giù 4"/>
          <p:cNvSpPr/>
          <p:nvPr/>
        </p:nvSpPr>
        <p:spPr>
          <a:xfrm>
            <a:off x="4120738" y="2850387"/>
            <a:ext cx="637815" cy="453911"/>
          </a:xfrm>
          <a:prstGeom prst="downArrow">
            <a:avLst/>
          </a:prstGeom>
          <a:noFill/>
          <a:ln w="15875">
            <a:solidFill>
              <a:srgbClr val="12838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arrotondato 7"/>
          <p:cNvSpPr/>
          <p:nvPr/>
        </p:nvSpPr>
        <p:spPr>
          <a:xfrm>
            <a:off x="1589567" y="3377213"/>
            <a:ext cx="5700156" cy="676892"/>
          </a:xfrm>
          <a:prstGeom prst="roundRect">
            <a:avLst/>
          </a:prstGeom>
          <a:noFill/>
          <a:ln w="22225">
            <a:solidFill>
              <a:srgbClr val="12838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  <a:effectLst/>
              </a:rPr>
              <a:t>Quantificare e procurare i flussi di materie prime e di semilavorati da introdurre nel processo produttivo</a:t>
            </a: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9733AE17-507A-9A4C-8357-4819DAFA98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9367" y="6089531"/>
            <a:ext cx="2039917" cy="581695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5BE291DB-2C36-0845-9591-9FB3207DC3FB}"/>
              </a:ext>
            </a:extLst>
          </p:cNvPr>
          <p:cNvSpPr txBox="1"/>
          <p:nvPr/>
        </p:nvSpPr>
        <p:spPr>
          <a:xfrm>
            <a:off x="5452795" y="4149150"/>
            <a:ext cx="3097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-selezione dei fornitori </a:t>
            </a:r>
          </a:p>
          <a:p>
            <a:r>
              <a:rPr lang="it-IT" dirty="0"/>
              <a:t>-programmazione degli acquisti</a:t>
            </a:r>
          </a:p>
        </p:txBody>
      </p:sp>
      <p:sp>
        <p:nvSpPr>
          <p:cNvPr id="14" name="Freccia curva 13">
            <a:extLst>
              <a:ext uri="{FF2B5EF4-FFF2-40B4-BE49-F238E27FC236}">
                <a16:creationId xmlns:a16="http://schemas.microsoft.com/office/drawing/2014/main" id="{2FF0D6C2-455F-364D-8A4E-0492ED8D42EE}"/>
              </a:ext>
            </a:extLst>
          </p:cNvPr>
          <p:cNvSpPr/>
          <p:nvPr/>
        </p:nvSpPr>
        <p:spPr>
          <a:xfrm flipV="1">
            <a:off x="4611668" y="4149148"/>
            <a:ext cx="841127" cy="378804"/>
          </a:xfrm>
          <a:prstGeom prst="bentArrow">
            <a:avLst>
              <a:gd name="adj1" fmla="val 403"/>
              <a:gd name="adj2" fmla="val 22950"/>
              <a:gd name="adj3" fmla="val 15434"/>
              <a:gd name="adj4" fmla="val 43750"/>
            </a:avLst>
          </a:prstGeom>
          <a:noFill/>
          <a:ln>
            <a:solidFill>
              <a:srgbClr val="1283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A3431435-BD4D-1643-B270-564B21998C3F}"/>
              </a:ext>
            </a:extLst>
          </p:cNvPr>
          <p:cNvSpPr txBox="1"/>
          <p:nvPr/>
        </p:nvSpPr>
        <p:spPr>
          <a:xfrm>
            <a:off x="768096" y="4914351"/>
            <a:ext cx="77821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Tratta il problema della gestione dei flussi produttivi in un‘ottica </a:t>
            </a:r>
            <a:r>
              <a:rPr lang="it-IT" b="1" dirty="0"/>
              <a:t>integrata</a:t>
            </a:r>
            <a:r>
              <a:rPr lang="it-IT" dirty="0"/>
              <a:t> e non vettoriale </a:t>
            </a:r>
          </a:p>
          <a:p>
            <a:r>
              <a:rPr lang="it-IT" dirty="0"/>
              <a:t>Si distingue in 2 sub-attività:</a:t>
            </a:r>
          </a:p>
          <a:p>
            <a:pPr marL="285750" indent="-285750">
              <a:buFontTx/>
              <a:buChar char="-"/>
            </a:pPr>
            <a:r>
              <a:rPr lang="it-IT" dirty="0"/>
              <a:t>quantificazione e programmazione degli ordini;</a:t>
            </a:r>
          </a:p>
          <a:p>
            <a:r>
              <a:rPr lang="it-IT" dirty="0"/>
              <a:t>-   gestione dei flussi materiali (SCM)</a:t>
            </a:r>
          </a:p>
        </p:txBody>
      </p:sp>
    </p:spTree>
    <p:extLst>
      <p:ext uri="{BB962C8B-B14F-4D97-AF65-F5344CB8AC3E}">
        <p14:creationId xmlns:p14="http://schemas.microsoft.com/office/powerpoint/2010/main" val="3373333402"/>
      </p:ext>
    </p:extLst>
  </p:cSld>
  <p:clrMapOvr>
    <a:masterClrMapping/>
  </p:clrMapOvr>
  <p:transition advTm="21038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732470" y="323959"/>
            <a:ext cx="7290054" cy="1499616"/>
          </a:xfrm>
        </p:spPr>
        <p:txBody>
          <a:bodyPr/>
          <a:lstStyle/>
          <a:p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Le attività di approvvigionamento</a:t>
            </a:r>
          </a:p>
        </p:txBody>
      </p:sp>
      <p:sp>
        <p:nvSpPr>
          <p:cNvPr id="7" name="Rettangolo 6"/>
          <p:cNvSpPr/>
          <p:nvPr/>
        </p:nvSpPr>
        <p:spPr>
          <a:xfrm rot="5400000">
            <a:off x="5753799" y="2913810"/>
            <a:ext cx="62051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bg1"/>
                </a:solidFill>
                <a:latin typeface="Avenir Book"/>
                <a:cs typeface="Avenir Book"/>
              </a:rPr>
              <a:t>Progetto di Teledidattica - Dr.ssa Annarita Sorrentino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497D8C3B-24D3-034C-B9D9-B42A10EB4B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9367" y="6089531"/>
            <a:ext cx="2039917" cy="581695"/>
          </a:xfrm>
          <a:prstGeom prst="rect">
            <a:avLst/>
          </a:prstGeom>
        </p:spPr>
      </p:pic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B9E3CE35-ED97-1249-9AC5-8D5D79C74390}"/>
              </a:ext>
            </a:extLst>
          </p:cNvPr>
          <p:cNvSpPr txBox="1"/>
          <p:nvPr/>
        </p:nvSpPr>
        <p:spPr>
          <a:xfrm>
            <a:off x="732470" y="1997839"/>
            <a:ext cx="7172696" cy="31700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sz="2000" b="1" dirty="0">
                <a:solidFill>
                  <a:srgbClr val="7030A0"/>
                </a:solidFill>
              </a:rPr>
              <a:t>PROGRAMMAZIONE AGGREGATA</a:t>
            </a:r>
            <a:r>
              <a:rPr lang="it-IT" sz="2000" b="1" dirty="0"/>
              <a:t>:</a:t>
            </a:r>
          </a:p>
          <a:p>
            <a:pPr marL="342900" indent="-342900">
              <a:buFont typeface="+mj-lt"/>
              <a:buAutoNum type="arabicPeriod"/>
            </a:pPr>
            <a:endParaRPr lang="it-IT" sz="2000" dirty="0"/>
          </a:p>
          <a:p>
            <a:r>
              <a:rPr lang="it-IT" sz="2000" dirty="0"/>
              <a:t>definisce, per ciascuna linea o famiglia di prodotti, cosa si prevede di vendere, cosa dovranno produrre i singoli stabilimenti, quale dovrà essere il livello delle scorte di prodotto finito  </a:t>
            </a:r>
          </a:p>
          <a:p>
            <a:endParaRPr lang="it-IT" sz="2000" dirty="0"/>
          </a:p>
          <a:p>
            <a:pPr marL="342900" indent="-342900">
              <a:buAutoNum type="arabicPeriod" startAt="2"/>
            </a:pPr>
            <a:r>
              <a:rPr lang="it-IT" sz="2000" b="1" dirty="0">
                <a:solidFill>
                  <a:srgbClr val="7030A0"/>
                </a:solidFill>
              </a:rPr>
              <a:t>PROGRAMMAZIONE DI DETTAGLIO:</a:t>
            </a:r>
          </a:p>
          <a:p>
            <a:pPr marL="342900" indent="-342900">
              <a:buAutoNum type="arabicPeriod" startAt="2"/>
            </a:pPr>
            <a:endParaRPr lang="it-IT" sz="2000" dirty="0"/>
          </a:p>
          <a:p>
            <a:r>
              <a:rPr lang="it-IT" sz="2000" dirty="0"/>
              <a:t>disaggrega le previsioni di vendita, da famiglia di prodotto a singolo codice o articolo di prodotto finito</a:t>
            </a:r>
          </a:p>
        </p:txBody>
      </p:sp>
    </p:spTree>
    <p:extLst>
      <p:ext uri="{BB962C8B-B14F-4D97-AF65-F5344CB8AC3E}">
        <p14:creationId xmlns:p14="http://schemas.microsoft.com/office/powerpoint/2010/main" val="1826049978"/>
      </p:ext>
    </p:extLst>
  </p:cSld>
  <p:clrMapOvr>
    <a:masterClrMapping/>
  </p:clrMapOvr>
  <p:transition advTm="21038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9F328616-E5EC-FE4F-AC87-F480E44084EA}"/>
              </a:ext>
            </a:extLst>
          </p:cNvPr>
          <p:cNvSpPr txBox="1"/>
          <p:nvPr/>
        </p:nvSpPr>
        <p:spPr>
          <a:xfrm>
            <a:off x="768096" y="2187846"/>
            <a:ext cx="7290054" cy="28623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r>
              <a:rPr lang="it-IT" dirty="0"/>
              <a:t>Si concretizza in una serie di </a:t>
            </a:r>
            <a:r>
              <a:rPr lang="it-IT" b="1" dirty="0"/>
              <a:t>PIANI</a:t>
            </a:r>
            <a:r>
              <a:rPr lang="it-IT" dirty="0"/>
              <a:t> che definiscono:</a:t>
            </a:r>
          </a:p>
          <a:p>
            <a:pPr algn="just"/>
            <a:endParaRPr lang="it-IT" dirty="0"/>
          </a:p>
          <a:p>
            <a:pPr marL="285750" indent="-285750" algn="just">
              <a:buFont typeface="Wingdings" pitchFamily="2" charset="2"/>
              <a:buChar char="§"/>
            </a:pPr>
            <a:r>
              <a:rPr lang="it-IT" dirty="0"/>
              <a:t>le </a:t>
            </a:r>
            <a:r>
              <a:rPr lang="it-IT" dirty="0">
                <a:solidFill>
                  <a:srgbClr val="7030A0"/>
                </a:solidFill>
              </a:rPr>
              <a:t>quantità</a:t>
            </a:r>
            <a:r>
              <a:rPr lang="it-IT" dirty="0"/>
              <a:t> da produrre e da vendere per ciascuna famiglia di prodotto;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it-IT" dirty="0"/>
              <a:t>i livelli di </a:t>
            </a:r>
            <a:r>
              <a:rPr lang="it-IT" dirty="0">
                <a:solidFill>
                  <a:srgbClr val="7030A0"/>
                </a:solidFill>
              </a:rPr>
              <a:t>capacità produttiva</a:t>
            </a:r>
            <a:r>
              <a:rPr lang="it-IT" dirty="0"/>
              <a:t> richiesti;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it-IT" dirty="0"/>
              <a:t>gli </a:t>
            </a:r>
            <a:r>
              <a:rPr lang="it-IT" dirty="0">
                <a:solidFill>
                  <a:srgbClr val="7030A0"/>
                </a:solidFill>
              </a:rPr>
              <a:t>acquisti</a:t>
            </a:r>
            <a:r>
              <a:rPr lang="it-IT" dirty="0"/>
              <a:t> di materie prime e parti componenti da approvvigionare all’esterno dell’azienda;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it-IT" dirty="0"/>
              <a:t>le </a:t>
            </a:r>
            <a:r>
              <a:rPr lang="it-IT" dirty="0">
                <a:solidFill>
                  <a:srgbClr val="7030A0"/>
                </a:solidFill>
              </a:rPr>
              <a:t>azioni commerciali</a:t>
            </a:r>
            <a:r>
              <a:rPr lang="it-IT" dirty="0"/>
              <a:t> da mettere in atto per influenzare e correggere l’andamento della domanda;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it-IT" dirty="0"/>
              <a:t>l’andamento della </a:t>
            </a:r>
            <a:r>
              <a:rPr lang="it-IT" dirty="0">
                <a:solidFill>
                  <a:srgbClr val="7030A0"/>
                </a:solidFill>
              </a:rPr>
              <a:t>redditività economica</a:t>
            </a:r>
            <a:r>
              <a:rPr lang="it-IT" dirty="0"/>
              <a:t> dell’azienda sull’orizzonte temporale del programma aggregato.</a:t>
            </a:r>
          </a:p>
        </p:txBody>
      </p:sp>
      <p:sp>
        <p:nvSpPr>
          <p:cNvPr id="9" name="Titolo 5">
            <a:extLst>
              <a:ext uri="{FF2B5EF4-FFF2-40B4-BE49-F238E27FC236}">
                <a16:creationId xmlns:a16="http://schemas.microsoft.com/office/drawing/2014/main" id="{B48DA131-8D74-4240-A243-76F5C365A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Le attività di approvvigionamento</a:t>
            </a:r>
            <a:br>
              <a:rPr lang="it-IT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it-IT" sz="3200" dirty="0">
                <a:solidFill>
                  <a:schemeClr val="tx2">
                    <a:lumMod val="75000"/>
                  </a:schemeClr>
                </a:solidFill>
              </a:rPr>
              <a:t>la programmazione aggregata</a:t>
            </a: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0F0F5F30-D9D2-D748-B7F1-3EC5F6883E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9367" y="6089531"/>
            <a:ext cx="2039917" cy="581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05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768096" y="335049"/>
            <a:ext cx="7290054" cy="1499616"/>
          </a:xfrm>
        </p:spPr>
        <p:txBody>
          <a:bodyPr/>
          <a:lstStyle/>
          <a:p>
            <a:r>
              <a:rPr lang="it-IT" dirty="0"/>
              <a:t>La programmazione degli acquisti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97343" y="1980567"/>
            <a:ext cx="7607809" cy="4542384"/>
          </a:xfrm>
        </p:spPr>
        <p:txBody>
          <a:bodyPr vert="horz" lIns="45720" tIns="45720" rIns="45720" bIns="45720" rtlCol="0" anchor="t">
            <a:normAutofit/>
          </a:bodyPr>
          <a:lstStyle/>
          <a:p>
            <a:pPr algn="just"/>
            <a:r>
              <a:rPr lang="it-IT" sz="1800" dirty="0"/>
              <a:t>Tipologie di programmazione degli acquisti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it-IT" sz="1800" dirty="0">
                <a:solidFill>
                  <a:srgbClr val="7030A0"/>
                </a:solidFill>
              </a:rPr>
              <a:t>1</a:t>
            </a:r>
            <a:r>
              <a:rPr lang="it-IT" sz="1800" u="sng" dirty="0">
                <a:solidFill>
                  <a:srgbClr val="7030A0"/>
                </a:solidFill>
              </a:rPr>
              <a:t>.</a:t>
            </a:r>
            <a:r>
              <a:rPr lang="it-IT" sz="1800" b="1" u="sng" dirty="0">
                <a:solidFill>
                  <a:srgbClr val="7030A0"/>
                </a:solidFill>
              </a:rPr>
              <a:t> PROGRAMMAZIONE PER SCORTA </a:t>
            </a:r>
            <a:r>
              <a:rPr lang="it-IT" sz="1800" u="sng" dirty="0">
                <a:solidFill>
                  <a:srgbClr val="7030A0"/>
                </a:solidFill>
              </a:rPr>
              <a:t>: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it-IT" sz="1800" dirty="0"/>
              <a:t>- produzione finalizzata al reintegro di una scorta di componenti e prodotti finiti (per il magazzino)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it-IT" sz="1800" dirty="0"/>
              <a:t>- si adatta a sistemi produttivi a grandi o piccoli lotti 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it-IT" sz="1800" dirty="0"/>
              <a:t>- il tempo di evasione dell’ordine è condizionato dai tempi relativi alle attività di gestione dell’ordine, spedizione e consegna del prodotto.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it-IT" sz="1800" dirty="0"/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it-IT" sz="1800" dirty="0">
                <a:solidFill>
                  <a:srgbClr val="7030A0"/>
                </a:solidFill>
              </a:rPr>
              <a:t>2.</a:t>
            </a:r>
            <a:r>
              <a:rPr lang="it-IT" sz="1800" b="1" dirty="0">
                <a:solidFill>
                  <a:srgbClr val="7030A0"/>
                </a:solidFill>
              </a:rPr>
              <a:t> </a:t>
            </a:r>
            <a:r>
              <a:rPr lang="it-IT" sz="1800" b="1" u="sng" dirty="0">
                <a:solidFill>
                  <a:srgbClr val="7030A0"/>
                </a:solidFill>
              </a:rPr>
              <a:t>PROGRAMMAZIONE SU ORDINE: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it-IT" sz="1800" dirty="0"/>
              <a:t>- produzione di componenti e prodotti sulla base degli ordini dei clienti 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it-IT" sz="1800" dirty="0"/>
              <a:t>            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it-IT" sz="1800" dirty="0"/>
              <a:t>         </a:t>
            </a:r>
            <a:r>
              <a:rPr lang="it-IT" sz="2400" dirty="0"/>
              <a:t>     NO SCORTE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it-IT" sz="1800" dirty="0">
              <a:solidFill>
                <a:srgbClr val="7030A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 rot="5400000">
            <a:off x="5753799" y="2913810"/>
            <a:ext cx="62051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bg1"/>
                </a:solidFill>
                <a:latin typeface="Avenir Book"/>
                <a:cs typeface="Avenir Book"/>
              </a:rPr>
              <a:t>Progetto di Teledidattica - Dr.ssa Annarita Sorrentino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E4ECAAF4-4A1F-0245-BA99-C83603EDE1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9367" y="6089531"/>
            <a:ext cx="2039917" cy="581695"/>
          </a:xfrm>
          <a:prstGeom prst="rect">
            <a:avLst/>
          </a:prstGeom>
        </p:spPr>
      </p:pic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162E24A9-719A-8D4A-8C42-FCD184E58059}"/>
              </a:ext>
            </a:extLst>
          </p:cNvPr>
          <p:cNvCxnSpPr>
            <a:cxnSpLocks/>
          </p:cNvCxnSpPr>
          <p:nvPr/>
        </p:nvCxnSpPr>
        <p:spPr>
          <a:xfrm>
            <a:off x="1654342" y="5022741"/>
            <a:ext cx="83128" cy="308758"/>
          </a:xfrm>
          <a:prstGeom prst="straightConnector1">
            <a:avLst/>
          </a:prstGeom>
          <a:ln w="19050">
            <a:solidFill>
              <a:srgbClr val="12838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710755"/>
      </p:ext>
    </p:extLst>
  </p:cSld>
  <p:clrMapOvr>
    <a:masterClrMapping/>
  </p:clrMapOvr>
  <p:transition advTm="21038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F0EC3751-C9AE-2745-9C27-39731CD9FE85}"/>
              </a:ext>
            </a:extLst>
          </p:cNvPr>
          <p:cNvSpPr txBox="1"/>
          <p:nvPr/>
        </p:nvSpPr>
        <p:spPr>
          <a:xfrm>
            <a:off x="768096" y="2375065"/>
            <a:ext cx="7722761" cy="273921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it-IT" b="1" dirty="0">
                <a:solidFill>
                  <a:srgbClr val="7030A0"/>
                </a:solidFill>
              </a:rPr>
              <a:t>3. </a:t>
            </a:r>
            <a:r>
              <a:rPr lang="it-IT" b="1" u="sng" dirty="0">
                <a:solidFill>
                  <a:srgbClr val="7030A0"/>
                </a:solidFill>
              </a:rPr>
              <a:t>ASSEMBLAGGIO SU ORDINE: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it-IT" dirty="0"/>
              <a:t>- semilavorati e componenti prodotti per il magazzino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it-IT" dirty="0"/>
              <a:t>- l’assemblaggio del prodotto finito si realizza sulla base dell’ordine del cliente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VANTAGGI: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t-IT" dirty="0"/>
              <a:t>Riduce o annulla l’investimento in scorte di prodotti finiti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t-IT" dirty="0"/>
              <a:t>Riduce il tempo di consegna del prodotto al cliente in quanto esso sarà condizionato dal solo tempo necessario per effettuare le operazioni finali del ciclo di fabbricazione prodotto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AD82013-64DE-B449-B3EF-8D1BE039DB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9367" y="6089531"/>
            <a:ext cx="2039917" cy="581695"/>
          </a:xfrm>
          <a:prstGeom prst="rect">
            <a:avLst/>
          </a:prstGeom>
        </p:spPr>
      </p:pic>
      <p:sp>
        <p:nvSpPr>
          <p:cNvPr id="6" name="Titolo 5">
            <a:extLst>
              <a:ext uri="{FF2B5EF4-FFF2-40B4-BE49-F238E27FC236}">
                <a16:creationId xmlns:a16="http://schemas.microsoft.com/office/drawing/2014/main" id="{3143E0B9-6DBE-7944-B10F-3402BADA6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387822"/>
            <a:ext cx="7290054" cy="1499616"/>
          </a:xfrm>
        </p:spPr>
        <p:txBody>
          <a:bodyPr/>
          <a:lstStyle/>
          <a:p>
            <a:r>
              <a:rPr lang="it-IT" dirty="0"/>
              <a:t>La programmazione degli acquisti</a:t>
            </a:r>
          </a:p>
        </p:txBody>
      </p:sp>
    </p:spTree>
    <p:extLst>
      <p:ext uri="{BB962C8B-B14F-4D97-AF65-F5344CB8AC3E}">
        <p14:creationId xmlns:p14="http://schemas.microsoft.com/office/powerpoint/2010/main" val="2425240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768096" y="403142"/>
            <a:ext cx="7290054" cy="1499616"/>
          </a:xfrm>
        </p:spPr>
        <p:txBody>
          <a:bodyPr/>
          <a:lstStyle/>
          <a:p>
            <a:r>
              <a:rPr lang="it-IT" dirty="0"/>
              <a:t>Il sistema MRP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65018" y="1902758"/>
            <a:ext cx="7710886" cy="5234312"/>
          </a:xfrm>
        </p:spPr>
        <p:txBody>
          <a:bodyPr>
            <a:normAutofit/>
          </a:bodyPr>
          <a:lstStyle/>
          <a:p>
            <a:pPr algn="just"/>
            <a:r>
              <a:rPr lang="it-IT" sz="1800" dirty="0"/>
              <a:t>Il </a:t>
            </a:r>
            <a:r>
              <a:rPr lang="it-IT" sz="1800" b="1" i="1" dirty="0" err="1"/>
              <a:t>Material</a:t>
            </a:r>
            <a:r>
              <a:rPr lang="it-IT" sz="1800" b="1" i="1" dirty="0"/>
              <a:t> </a:t>
            </a:r>
            <a:r>
              <a:rPr lang="it-IT" sz="1800" b="1" i="1" dirty="0" err="1"/>
              <a:t>Requirement</a:t>
            </a:r>
            <a:r>
              <a:rPr lang="it-IT" sz="1800" b="1" i="1" dirty="0"/>
              <a:t> Planning </a:t>
            </a:r>
            <a:r>
              <a:rPr lang="it-IT" sz="1800" dirty="0"/>
              <a:t>è una tecnica informatica deterministica che consente di calcolare i fabbisogni netti di materiali e componenti necessari a soddisfare il piano principale di produzione.</a:t>
            </a:r>
          </a:p>
          <a:p>
            <a:pPr algn="just"/>
            <a:r>
              <a:rPr lang="it-IT" sz="1800" dirty="0"/>
              <a:t>È un processo di tipo </a:t>
            </a:r>
            <a:r>
              <a:rPr lang="it-IT" sz="1800" i="1" dirty="0" err="1"/>
              <a:t>push</a:t>
            </a:r>
            <a:r>
              <a:rPr lang="it-IT" sz="1800" dirty="0"/>
              <a:t> in quanto spinge i centri di impiego di produrre le parti richieste, che a loro volta si spostano a valle</a:t>
            </a:r>
          </a:p>
          <a:p>
            <a:pPr algn="just"/>
            <a:r>
              <a:rPr lang="it-IT" sz="1800" b="1" dirty="0"/>
              <a:t>FUNZIONI: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it-IT" sz="1800" dirty="0"/>
              <a:t>Pianificare gli ordini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it-IT" sz="1800" dirty="0"/>
              <a:t>Ordinare la parte giusta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it-IT" sz="1800" dirty="0"/>
              <a:t>Ordinare la quantità giusta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it-IT" sz="1800" dirty="0"/>
              <a:t>Ordinare al tempo giusto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it-IT" sz="1800" dirty="0"/>
              <a:t>Pianificare le priorità la data di scadenza valida a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it-IT" sz="1800" dirty="0"/>
              <a:t>Ordinare con la giusta data la scadenza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it-IT" sz="1800" dirty="0"/>
              <a:t>Mantenere la data di scadenza valida attraverso le successive pianificazioni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it-IT" sz="1800" dirty="0"/>
              <a:t>Pianificare la capacità produttiva necessaria</a:t>
            </a:r>
          </a:p>
          <a:p>
            <a:pPr marL="114300" indent="0" algn="just">
              <a:buNone/>
            </a:pPr>
            <a:endParaRPr lang="it-IT" sz="1800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1467B7-9FAD-7742-9765-5A552FE5DB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9367" y="6089531"/>
            <a:ext cx="2039917" cy="581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865121"/>
      </p:ext>
    </p:extLst>
  </p:cSld>
  <p:clrMapOvr>
    <a:masterClrMapping/>
  </p:clrMapOvr>
  <p:transition advTm="21038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8096" y="391267"/>
            <a:ext cx="7290054" cy="1499616"/>
          </a:xfrm>
        </p:spPr>
        <p:txBody>
          <a:bodyPr/>
          <a:lstStyle/>
          <a:p>
            <a:r>
              <a:rPr lang="it-IT" dirty="0"/>
              <a:t>La gestione del flussi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218" y="1913660"/>
            <a:ext cx="7798512" cy="4757565"/>
          </a:xfrm>
        </p:spPr>
        <p:txBody>
          <a:bodyPr vert="horz" lIns="45720" tIns="45720" rIns="45720" bIns="45720" rtlCol="0" anchor="t">
            <a:normAutofit/>
          </a:bodyPr>
          <a:lstStyle/>
          <a:p>
            <a:r>
              <a:rPr lang="it-IT" dirty="0"/>
              <a:t>Nelle imprese moderne, l’attività di approvvigionamento è diventata una funzione integrata che include l’attività di logistica, produzione e marketing, configurandosi come una filosofia manageriale, </a:t>
            </a:r>
            <a:r>
              <a:rPr lang="it-IT" i="1" dirty="0"/>
              <a:t>Supply Chain management</a:t>
            </a:r>
            <a:r>
              <a:rPr lang="it-IT" dirty="0"/>
              <a:t>, indirizzato a guidare tutti gli attori coinvolti nella ricerca di soluzioni innovative finalizzate a creare valore per i clienti.</a:t>
            </a:r>
          </a:p>
          <a:p>
            <a:endParaRPr lang="it-IT" dirty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it-IT" b="1" u="sng" dirty="0"/>
              <a:t>GESTIONE LOGISTICA TRADIZIONALE:</a:t>
            </a:r>
            <a:endParaRPr lang="it-IT" b="1" u="sng" dirty="0">
              <a:sym typeface="Wingdings" pitchFamily="2" charset="2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it-IT" dirty="0">
                <a:sym typeface="Wingdings" pitchFamily="2" charset="2"/>
              </a:rPr>
              <a:t> </a:t>
            </a:r>
            <a:r>
              <a:rPr lang="it-IT" dirty="0"/>
              <a:t>ottimizzazione dei flussi all'interno dell'impresa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it-IT" dirty="0"/>
          </a:p>
          <a:p>
            <a:pPr algn="ctr"/>
            <a:r>
              <a:rPr lang="it-IT" b="1" u="sng" dirty="0"/>
              <a:t>SUPPLY CHAIN MANAGEMENT</a:t>
            </a:r>
            <a:r>
              <a:rPr lang="it-IT" b="1" dirty="0"/>
              <a:t>: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dirty="0"/>
              <a:t>-gestione delle relazioni con sub-fornitori, fornitori, intermediari, distributori e cliente 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dirty="0"/>
              <a:t>- gestione delle materie prime/semilavorati/prodotti finiti e dei flussi di informazioni ed economici</a:t>
            </a:r>
          </a:p>
          <a:p>
            <a:pPr marL="114300" indent="0">
              <a:buNone/>
            </a:pPr>
            <a:endParaRPr lang="it-IT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F7081DDE-FA05-764F-893D-B44A1F2851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9367" y="6089531"/>
            <a:ext cx="2039917" cy="581695"/>
          </a:xfrm>
          <a:prstGeom prst="rect">
            <a:avLst/>
          </a:prstGeom>
        </p:spPr>
      </p:pic>
      <p:sp>
        <p:nvSpPr>
          <p:cNvPr id="9" name="Freccia giù 8">
            <a:extLst>
              <a:ext uri="{FF2B5EF4-FFF2-40B4-BE49-F238E27FC236}">
                <a16:creationId xmlns:a16="http://schemas.microsoft.com/office/drawing/2014/main" id="{92BF4B60-72E3-444A-96DF-95BB5FB6A28C}"/>
              </a:ext>
            </a:extLst>
          </p:cNvPr>
          <p:cNvSpPr/>
          <p:nvPr/>
        </p:nvSpPr>
        <p:spPr>
          <a:xfrm>
            <a:off x="4049486" y="4358244"/>
            <a:ext cx="724394" cy="368135"/>
          </a:xfrm>
          <a:prstGeom prst="downArrow">
            <a:avLst/>
          </a:prstGeom>
          <a:noFill/>
          <a:ln w="38100">
            <a:solidFill>
              <a:srgbClr val="1283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6169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Integrale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517</Words>
  <Application>Microsoft Office PowerPoint</Application>
  <PresentationFormat>Presentazione su schermo (4:3)</PresentationFormat>
  <Paragraphs>121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Integrale</vt:lpstr>
      <vt:lpstr>Modulo di   Economia e Gestione delle imprese  Lezione 6 Approvvigionamento</vt:lpstr>
      <vt:lpstr>Agenda</vt:lpstr>
      <vt:lpstr>Le attività di approvvigionamento </vt:lpstr>
      <vt:lpstr>Le attività di approvvigionamento</vt:lpstr>
      <vt:lpstr>Le attività di approvvigionamento la programmazione aggregata</vt:lpstr>
      <vt:lpstr>La programmazione degli acquisti</vt:lpstr>
      <vt:lpstr>La programmazione degli acquisti</vt:lpstr>
      <vt:lpstr>Il sistema MRP</vt:lpstr>
      <vt:lpstr>La gestione del flussi</vt:lpstr>
      <vt:lpstr>LE FASI EVOLUTIVE DELLA GESTIONE LOGISTICA</vt:lpstr>
      <vt:lpstr>LE FASI EVOLUTIVE DELLA GESTIONE LOGISTICA</vt:lpstr>
      <vt:lpstr>Supply chain management</vt:lpstr>
      <vt:lpstr>Supply chain management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Modulo di   Economia e Gestione delle imprese  Lezione 13 Approvvigionamento</dc:title>
  <dc:creator>annamaria sabetta</dc:creator>
  <cp:lastModifiedBy>annamaria sabetta</cp:lastModifiedBy>
  <cp:revision>36</cp:revision>
  <dcterms:created xsi:type="dcterms:W3CDTF">2019-09-20T10:49:21Z</dcterms:created>
  <dcterms:modified xsi:type="dcterms:W3CDTF">2019-09-22T15:22:18Z</dcterms:modified>
</cp:coreProperties>
</file>