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58"/>
  </p:notesMasterIdLst>
  <p:sldIdLst>
    <p:sldId id="256" r:id="rId2"/>
    <p:sldId id="257" r:id="rId3"/>
    <p:sldId id="258" r:id="rId4"/>
    <p:sldId id="281" r:id="rId5"/>
    <p:sldId id="346" r:id="rId6"/>
    <p:sldId id="270" r:id="rId7"/>
    <p:sldId id="285" r:id="rId8"/>
    <p:sldId id="286" r:id="rId9"/>
    <p:sldId id="287" r:id="rId10"/>
    <p:sldId id="288" r:id="rId11"/>
    <p:sldId id="268" r:id="rId12"/>
    <p:sldId id="284" r:id="rId13"/>
    <p:sldId id="269" r:id="rId14"/>
    <p:sldId id="282" r:id="rId15"/>
    <p:sldId id="341" r:id="rId16"/>
    <p:sldId id="264" r:id="rId17"/>
    <p:sldId id="297" r:id="rId18"/>
    <p:sldId id="300" r:id="rId19"/>
    <p:sldId id="299" r:id="rId20"/>
    <p:sldId id="298" r:id="rId21"/>
    <p:sldId id="301" r:id="rId22"/>
    <p:sldId id="266" r:id="rId23"/>
    <p:sldId id="303" r:id="rId24"/>
    <p:sldId id="302" r:id="rId25"/>
    <p:sldId id="296" r:id="rId26"/>
    <p:sldId id="304" r:id="rId27"/>
    <p:sldId id="316" r:id="rId28"/>
    <p:sldId id="340" r:id="rId29"/>
    <p:sldId id="319" r:id="rId30"/>
    <p:sldId id="318" r:id="rId31"/>
    <p:sldId id="283" r:id="rId32"/>
    <p:sldId id="330" r:id="rId33"/>
    <p:sldId id="291" r:id="rId34"/>
    <p:sldId id="342" r:id="rId35"/>
    <p:sldId id="292" r:id="rId36"/>
    <p:sldId id="271" r:id="rId37"/>
    <p:sldId id="293" r:id="rId38"/>
    <p:sldId id="343" r:id="rId39"/>
    <p:sldId id="344" r:id="rId40"/>
    <p:sldId id="345" r:id="rId41"/>
    <p:sldId id="272" r:id="rId42"/>
    <p:sldId id="351" r:id="rId43"/>
    <p:sldId id="273" r:id="rId44"/>
    <p:sldId id="350" r:id="rId45"/>
    <p:sldId id="279" r:id="rId46"/>
    <p:sldId id="274" r:id="rId47"/>
    <p:sldId id="352" r:id="rId48"/>
    <p:sldId id="348" r:id="rId49"/>
    <p:sldId id="275" r:id="rId50"/>
    <p:sldId id="347" r:id="rId51"/>
    <p:sldId id="278" r:id="rId52"/>
    <p:sldId id="289" r:id="rId53"/>
    <p:sldId id="276" r:id="rId54"/>
    <p:sldId id="353" r:id="rId55"/>
    <p:sldId id="280" r:id="rId56"/>
    <p:sldId id="277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8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8"/>
    <p:restoredTop sz="95226" autoAdjust="0"/>
  </p:normalViewPr>
  <p:slideViewPr>
    <p:cSldViewPr snapToGrid="0" snapToObjects="1">
      <p:cViewPr varScale="1">
        <p:scale>
          <a:sx n="110" d="100"/>
          <a:sy n="110" d="100"/>
        </p:scale>
        <p:origin x="17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8896C-AE3B-D442-A2EF-A26C5B486CA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98CC-FC54-DB4D-9072-6BBBE6CEF7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01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Nespresso</a:t>
            </a:r>
            <a:r>
              <a:rPr lang="it-IT" dirty="0"/>
              <a:t> video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8DA5-2919-4500-9EC8-2B757BAFD366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91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1E16395-3E31-45C1-870C-6CD5F841A7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/>
              <a:t>Prof. J.J. Lambin</a:t>
            </a:r>
          </a:p>
        </p:txBody>
      </p:sp>
      <p:sp>
        <p:nvSpPr>
          <p:cNvPr id="21507" name="Rectangle 7">
            <a:extLst>
              <a:ext uri="{FF2B5EF4-FFF2-40B4-BE49-F238E27FC236}">
                <a16:creationId xmlns:a16="http://schemas.microsoft.com/office/drawing/2014/main" id="{12CA32C7-80EB-4813-B4D0-5F2527D54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AAC3F0-A897-4D95-9905-90FA8377B2C2}" type="slidenum">
              <a:rPr lang="en-US" altLang="it-IT"/>
              <a:pPr eaLnBrk="1" hangingPunct="1"/>
              <a:t>38</a:t>
            </a:fld>
            <a:endParaRPr lang="en-US" altLang="it-IT"/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B52F7D76-CF7D-42CB-879A-CA11998E58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863BFAF3-2CF6-4F5E-8967-34D994AF1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AC7FCCF-4E86-46EF-AD20-7C62CC6D6C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/>
              <a:t>Prof. J.J. Lambin</a:t>
            </a:r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id="{FCA30379-9322-4967-A327-A98DA8D9A3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42A698-4BE9-41EA-A680-58D2EEFF688C}" type="slidenum">
              <a:rPr lang="en-US" altLang="it-IT"/>
              <a:pPr eaLnBrk="1" hangingPunct="1"/>
              <a:t>39</a:t>
            </a:fld>
            <a:endParaRPr lang="en-US" altLang="it-IT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83E92014-246A-4D8C-ADB5-BDD8EF9002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AAD611BA-E182-4D77-966B-2508196E6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10DE6FC-494B-4C41-BF69-6B4EEC1D5D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/>
              <a:t>Prof. J.J. Lambin</a:t>
            </a:r>
          </a:p>
        </p:txBody>
      </p:sp>
      <p:sp>
        <p:nvSpPr>
          <p:cNvPr id="23555" name="Rectangle 7">
            <a:extLst>
              <a:ext uri="{FF2B5EF4-FFF2-40B4-BE49-F238E27FC236}">
                <a16:creationId xmlns:a16="http://schemas.microsoft.com/office/drawing/2014/main" id="{5D0AF949-05D5-43F1-817E-99C5DBEFF5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120242-8CF4-4970-B786-459769115F1A}" type="slidenum">
              <a:rPr lang="en-US" altLang="it-IT"/>
              <a:pPr eaLnBrk="1" hangingPunct="1"/>
              <a:t>40</a:t>
            </a:fld>
            <a:endParaRPr lang="en-US" altLang="it-IT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54B43A5A-B0BB-458A-A64A-293462BA37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BCB5DBF0-C213-4E8A-9BD5-42CCCFB92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2D9C232-EC06-4453-B349-684306DA29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425"/>
              </a:lnSpc>
              <a:spcBef>
                <a:spcPts val="525"/>
              </a:spcBef>
              <a:spcAft>
                <a:spcPts val="438"/>
              </a:spcAft>
              <a:buClr>
                <a:srgbClr val="00DFCA"/>
              </a:buClr>
              <a:buFont typeface="Arial" panose="020B0604020202020204" pitchFamily="34" charset="0"/>
              <a:buNone/>
            </a:pPr>
            <a:fld id="{B8AF1D98-CDCC-4B17-AD56-30F0D8E35ED2}" type="slidenum">
              <a:rPr lang="it-IT" altLang="it-IT"/>
              <a:pPr algn="ctr">
                <a:lnSpc>
                  <a:spcPts val="2425"/>
                </a:lnSpc>
                <a:spcBef>
                  <a:spcPts val="525"/>
                </a:spcBef>
                <a:spcAft>
                  <a:spcPts val="438"/>
                </a:spcAft>
                <a:buClr>
                  <a:srgbClr val="00DFCA"/>
                </a:buClr>
                <a:buFont typeface="Arial" panose="020B0604020202020204" pitchFamily="34" charset="0"/>
                <a:buNone/>
              </a:pPr>
              <a:t>45</a:t>
            </a:fld>
            <a:endParaRPr lang="it-IT" altLang="it-IT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856C741-0586-47E1-9F27-49F2F19038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9F6D973-1545-48F5-B786-B69789A39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BEBFD1CE-AA04-4B2A-B253-F2461382C6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EFAC0F91-5F34-4DA0-A654-9A37030AA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9A4AE9B-7B38-433C-A030-03FDECCB05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9B5838-87DF-474A-8287-5DC2EAF1DCEC}" type="slidenum">
              <a:rPr lang="it-IT" altLang="it-IT"/>
              <a:pPr eaLnBrk="1" hangingPunct="1"/>
              <a:t>52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08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45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19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55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66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00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11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23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16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91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05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FFEBFFD-E261-C142-A7D2-ABE2607B5886}" type="datetimeFigureOut">
              <a:rPr lang="it-IT" smtClean="0"/>
              <a:pPr/>
              <a:t>28/04/2021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36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www.google.it/url?sa=i&amp;rct=j&amp;q=&amp;esrc=s&amp;frm=1&amp;source=images&amp;cd=&amp;cad=rja&amp;docid=si7fLgUUknH7ZM&amp;tbnid=7MTmO9XQKIH2rM:&amp;ved=0CAUQjRw&amp;url=http://www.andreapernici.com/alcuni-fantastici-loghi-italiani-con-messaggio-nascosto/&amp;ei=wyKKUfKcAseLOJvAgbgI&amp;bvm=bv.46226182,d.ZGU&amp;psig=AFQjCNE0_onkhJGDknXGCFMgl7-2Fh1hvA&amp;ust=1368093757447272" TargetMode="External"/><Relationship Id="rId7" Type="http://schemas.openxmlformats.org/officeDocument/2006/relationships/hyperlink" Target="http://www.google.it/url?sa=i&amp;rct=j&amp;q=&amp;esrc=s&amp;frm=1&amp;source=images&amp;cd=&amp;cad=rja&amp;docid=rFwUvQr-qhwZAM&amp;tbnid=2n6JHeyBrQoT6M:&amp;ved=0CAUQjRw&amp;url=http://www.n3wgeneration.com/catalog/product_info.php?products_id%3D7956&amp;ei=GCWKUefkK8PsPLWJgLAM&amp;bvm=bv.46226182,d.ZGU&amp;psig=AFQjCNEOIX7rLYlPGtEm14nkPgK2cj27Vw&amp;ust=136809435623430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www.google.it/url?sa=i&amp;rct=j&amp;q=&amp;esrc=s&amp;frm=1&amp;source=images&amp;cd=&amp;cad=rja&amp;docid=QAwIrzSP4-CezM&amp;tbnid=_Hcgy8p-jcqaCM:&amp;ved=0CAUQjRw&amp;url=http://www.ilgioiellocastiello.it/product_info.php?products_id%3D10158&amp;ei=DyOKUcq2GcjcPYCcgBA&amp;bvm=bv.46226182,d.ZGU&amp;psig=AFQjCNHIBuwCOaKyIFDuNRdBI7uYXnGhDA&amp;ust=1368093828599781" TargetMode="External"/><Relationship Id="rId4" Type="http://schemas.openxmlformats.org/officeDocument/2006/relationships/image" Target="../media/image2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ler.it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rmedisaturnia.it/it" TargetMode="External"/><Relationship Id="rId4" Type="http://schemas.openxmlformats.org/officeDocument/2006/relationships/hyperlink" Target="http://www.granarolo.it/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95424" y="1020727"/>
            <a:ext cx="7325832" cy="3332934"/>
          </a:xfrm>
        </p:spPr>
        <p:txBody>
          <a:bodyPr>
            <a:normAutofit/>
          </a:bodyPr>
          <a:lstStyle/>
          <a:p>
            <a:pPr algn="l"/>
            <a:r>
              <a:rPr lang="it-IT" sz="3600" dirty="0">
                <a:solidFill>
                  <a:srgbClr val="FFFFFF"/>
                </a:solidFill>
              </a:rPr>
              <a:t>Modulo di</a:t>
            </a:r>
            <a:br>
              <a:rPr lang="it-IT" sz="3600" dirty="0">
                <a:solidFill>
                  <a:srgbClr val="FFFFFF"/>
                </a:solidFill>
              </a:rPr>
            </a:br>
            <a:r>
              <a:rPr lang="it-IT" sz="3600" dirty="0">
                <a:solidFill>
                  <a:srgbClr val="FFFFFF"/>
                </a:solidFill>
              </a:rPr>
              <a:t> </a:t>
            </a:r>
            <a:br>
              <a:rPr lang="it-IT" sz="3600" dirty="0">
                <a:solidFill>
                  <a:srgbClr val="FFFFFF"/>
                </a:solidFill>
              </a:rPr>
            </a:br>
            <a:r>
              <a:rPr lang="it-IT" sz="3600" b="1" dirty="0">
                <a:solidFill>
                  <a:srgbClr val="FFFFFF"/>
                </a:solidFill>
              </a:rPr>
              <a:t>Economia e Gestione delle imprese</a:t>
            </a:r>
            <a:br>
              <a:rPr lang="it-IT" sz="3600" b="1" dirty="0">
                <a:solidFill>
                  <a:srgbClr val="FFFFFF"/>
                </a:solidFill>
              </a:rPr>
            </a:br>
            <a:r>
              <a:rPr lang="it-IT" sz="3600" dirty="0">
                <a:solidFill>
                  <a:srgbClr val="FFFFFF"/>
                </a:solidFill>
              </a:rPr>
              <a:t/>
            </a:r>
            <a:br>
              <a:rPr lang="it-IT" sz="3600" dirty="0">
                <a:solidFill>
                  <a:srgbClr val="FFFFFF"/>
                </a:solidFill>
              </a:rPr>
            </a:br>
            <a:r>
              <a:rPr lang="it-IT" sz="3600" b="1">
                <a:solidFill>
                  <a:srgbClr val="FFFFFF"/>
                </a:solidFill>
              </a:rPr>
              <a:t>Lezione 5</a:t>
            </a:r>
            <a:r>
              <a:rPr lang="it-IT" sz="3600" dirty="0">
                <a:solidFill>
                  <a:srgbClr val="FFFFFF"/>
                </a:solidFill>
              </a:rPr>
              <a:t/>
            </a:r>
            <a:br>
              <a:rPr lang="it-IT" sz="3600" dirty="0">
                <a:solidFill>
                  <a:srgbClr val="FFFFFF"/>
                </a:solidFill>
              </a:rPr>
            </a:br>
            <a:r>
              <a:rPr lang="it-IT" sz="3600" dirty="0">
                <a:solidFill>
                  <a:srgbClr val="FFFFFF"/>
                </a:solidFill>
              </a:rPr>
              <a:t>Il</a:t>
            </a:r>
            <a:r>
              <a:rPr lang="it-IT" sz="3600" i="1" dirty="0">
                <a:solidFill>
                  <a:srgbClr val="FFFFFF"/>
                </a:solidFill>
              </a:rPr>
              <a:t> marketing, </a:t>
            </a:r>
            <a:r>
              <a:rPr lang="it-IT" sz="3600" dirty="0">
                <a:solidFill>
                  <a:srgbClr val="FFFFFF"/>
                </a:solidFill>
              </a:rPr>
              <a:t>la commercializzazione e i servizi post-vendita</a:t>
            </a:r>
            <a:endParaRPr lang="it-IT" sz="3600" i="1" dirty="0">
              <a:solidFill>
                <a:srgbClr val="FFFFFF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F37F9CB-0CC3-314E-84A2-98D58BE6F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5319160"/>
            <a:ext cx="2614014" cy="74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28369"/>
      </p:ext>
    </p:extLst>
  </p:cSld>
  <p:clrMapOvr>
    <a:masterClrMapping/>
  </p:clrMapOvr>
  <p:transition advTm="2031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45">
            <a:extLst>
              <a:ext uri="{FF2B5EF4-FFF2-40B4-BE49-F238E27FC236}">
                <a16:creationId xmlns:a16="http://schemas.microsoft.com/office/drawing/2014/main" id="{2AC6ECCD-6444-40A4-9CDE-EA0849CEE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6250"/>
            <a:ext cx="834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Modello di analisi</a:t>
            </a:r>
          </a:p>
        </p:txBody>
      </p:sp>
      <p:sp>
        <p:nvSpPr>
          <p:cNvPr id="42" name="Rettangolo arrotondato 2">
            <a:extLst>
              <a:ext uri="{FF2B5EF4-FFF2-40B4-BE49-F238E27FC236}">
                <a16:creationId xmlns:a16="http://schemas.microsoft.com/office/drawing/2014/main" id="{3C88E828-6475-49CA-B491-F3420B2D7BCB}"/>
              </a:ext>
            </a:extLst>
          </p:cNvPr>
          <p:cNvSpPr/>
          <p:nvPr/>
        </p:nvSpPr>
        <p:spPr>
          <a:xfrm>
            <a:off x="6661150" y="2347913"/>
            <a:ext cx="1368425" cy="316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b="1" dirty="0"/>
              <a:t>Valore</a:t>
            </a:r>
          </a:p>
          <a:p>
            <a:pPr algn="ctr">
              <a:defRPr/>
            </a:pPr>
            <a:r>
              <a:rPr lang="it-IT" sz="2000" b="1" dirty="0"/>
              <a:t>netto percepito dal cliente</a:t>
            </a:r>
          </a:p>
        </p:txBody>
      </p:sp>
      <p:sp>
        <p:nvSpPr>
          <p:cNvPr id="43" name="Rettangolo arrotondato 6">
            <a:extLst>
              <a:ext uri="{FF2B5EF4-FFF2-40B4-BE49-F238E27FC236}">
                <a16:creationId xmlns:a16="http://schemas.microsoft.com/office/drawing/2014/main" id="{49350C78-89C2-4C32-BC90-C6B7B2FC0FDC}"/>
              </a:ext>
            </a:extLst>
          </p:cNvPr>
          <p:cNvSpPr/>
          <p:nvPr/>
        </p:nvSpPr>
        <p:spPr>
          <a:xfrm>
            <a:off x="4213225" y="2420938"/>
            <a:ext cx="1582738" cy="9350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/>
              <a:t>Benefici totali per il cliente</a:t>
            </a:r>
          </a:p>
        </p:txBody>
      </p:sp>
      <p:sp>
        <p:nvSpPr>
          <p:cNvPr id="44" name="Rettangolo arrotondato 7">
            <a:extLst>
              <a:ext uri="{FF2B5EF4-FFF2-40B4-BE49-F238E27FC236}">
                <a16:creationId xmlns:a16="http://schemas.microsoft.com/office/drawing/2014/main" id="{F70EA5FC-148C-45E3-92F5-58F28D600909}"/>
              </a:ext>
            </a:extLst>
          </p:cNvPr>
          <p:cNvSpPr/>
          <p:nvPr/>
        </p:nvSpPr>
        <p:spPr>
          <a:xfrm>
            <a:off x="4213225" y="4437063"/>
            <a:ext cx="1582738" cy="9350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/>
              <a:t>Costi totali per il cliente</a:t>
            </a:r>
          </a:p>
        </p:txBody>
      </p:sp>
      <p:cxnSp>
        <p:nvCxnSpPr>
          <p:cNvPr id="45" name="Connettore 4 9">
            <a:extLst>
              <a:ext uri="{FF2B5EF4-FFF2-40B4-BE49-F238E27FC236}">
                <a16:creationId xmlns:a16="http://schemas.microsoft.com/office/drawing/2014/main" id="{45F8A9EE-2B08-44A4-8D9A-F839FBB5375C}"/>
              </a:ext>
            </a:extLst>
          </p:cNvPr>
          <p:cNvCxnSpPr>
            <a:stCxn id="43" idx="3"/>
            <a:endCxn id="42" idx="1"/>
          </p:cNvCxnSpPr>
          <p:nvPr/>
        </p:nvCxnSpPr>
        <p:spPr>
          <a:xfrm>
            <a:off x="5795963" y="2889250"/>
            <a:ext cx="865187" cy="104298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4 11">
            <a:extLst>
              <a:ext uri="{FF2B5EF4-FFF2-40B4-BE49-F238E27FC236}">
                <a16:creationId xmlns:a16="http://schemas.microsoft.com/office/drawing/2014/main" id="{255D8107-5ED9-42E9-81ED-B2C6E9121508}"/>
              </a:ext>
            </a:extLst>
          </p:cNvPr>
          <p:cNvCxnSpPr>
            <a:stCxn id="44" idx="3"/>
            <a:endCxn id="42" idx="1"/>
          </p:cNvCxnSpPr>
          <p:nvPr/>
        </p:nvCxnSpPr>
        <p:spPr>
          <a:xfrm flipV="1">
            <a:off x="5795963" y="3932238"/>
            <a:ext cx="865187" cy="97313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e 12">
            <a:extLst>
              <a:ext uri="{FF2B5EF4-FFF2-40B4-BE49-F238E27FC236}">
                <a16:creationId xmlns:a16="http://schemas.microsoft.com/office/drawing/2014/main" id="{99D75AD4-BCF4-4CCC-8C7E-82A8C8F68AF1}"/>
              </a:ext>
            </a:extLst>
          </p:cNvPr>
          <p:cNvSpPr/>
          <p:nvPr/>
        </p:nvSpPr>
        <p:spPr>
          <a:xfrm>
            <a:off x="1763713" y="1989138"/>
            <a:ext cx="1800225" cy="57467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dirty="0"/>
              <a:t>Benefici</a:t>
            </a:r>
          </a:p>
          <a:p>
            <a:pPr algn="ctr">
              <a:defRPr/>
            </a:pPr>
            <a:r>
              <a:rPr lang="it-IT" sz="1600" dirty="0"/>
              <a:t>Funzionali</a:t>
            </a:r>
          </a:p>
        </p:txBody>
      </p:sp>
      <p:sp>
        <p:nvSpPr>
          <p:cNvPr id="48" name="Ovale 13">
            <a:extLst>
              <a:ext uri="{FF2B5EF4-FFF2-40B4-BE49-F238E27FC236}">
                <a16:creationId xmlns:a16="http://schemas.microsoft.com/office/drawing/2014/main" id="{AD8EF6EB-D3AF-484A-AEF1-CF9611B8E5D8}"/>
              </a:ext>
            </a:extLst>
          </p:cNvPr>
          <p:cNvSpPr/>
          <p:nvPr/>
        </p:nvSpPr>
        <p:spPr>
          <a:xfrm>
            <a:off x="1763713" y="2563813"/>
            <a:ext cx="1800225" cy="57626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dirty="0"/>
              <a:t>Benefici</a:t>
            </a:r>
          </a:p>
          <a:p>
            <a:pPr algn="ctr">
              <a:defRPr/>
            </a:pPr>
            <a:r>
              <a:rPr lang="it-IT" sz="1600" dirty="0"/>
              <a:t>Emozionali</a:t>
            </a:r>
          </a:p>
        </p:txBody>
      </p:sp>
      <p:sp>
        <p:nvSpPr>
          <p:cNvPr id="49" name="Ovale 14">
            <a:extLst>
              <a:ext uri="{FF2B5EF4-FFF2-40B4-BE49-F238E27FC236}">
                <a16:creationId xmlns:a16="http://schemas.microsoft.com/office/drawing/2014/main" id="{27004777-E787-4B54-AE29-196893174ECD}"/>
              </a:ext>
            </a:extLst>
          </p:cNvPr>
          <p:cNvSpPr/>
          <p:nvPr/>
        </p:nvSpPr>
        <p:spPr>
          <a:xfrm>
            <a:off x="1763713" y="3140075"/>
            <a:ext cx="1800225" cy="57626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dirty="0"/>
              <a:t>Benefici</a:t>
            </a:r>
          </a:p>
          <a:p>
            <a:pPr algn="ctr">
              <a:defRPr/>
            </a:pPr>
            <a:r>
              <a:rPr lang="it-IT" sz="1600" dirty="0"/>
              <a:t>Relazionali</a:t>
            </a:r>
          </a:p>
        </p:txBody>
      </p:sp>
      <p:sp>
        <p:nvSpPr>
          <p:cNvPr id="50" name="Parentesi graffa chiusa 15">
            <a:extLst>
              <a:ext uri="{FF2B5EF4-FFF2-40B4-BE49-F238E27FC236}">
                <a16:creationId xmlns:a16="http://schemas.microsoft.com/office/drawing/2014/main" id="{04D43391-1F22-4A64-A6D9-809CEF45A38D}"/>
              </a:ext>
            </a:extLst>
          </p:cNvPr>
          <p:cNvSpPr/>
          <p:nvPr/>
        </p:nvSpPr>
        <p:spPr>
          <a:xfrm>
            <a:off x="3636963" y="1989138"/>
            <a:ext cx="431800" cy="180022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1" name="Ovale 16">
            <a:extLst>
              <a:ext uri="{FF2B5EF4-FFF2-40B4-BE49-F238E27FC236}">
                <a16:creationId xmlns:a16="http://schemas.microsoft.com/office/drawing/2014/main" id="{DB3216BB-9C3F-4509-BEDB-63451F5B977D}"/>
              </a:ext>
            </a:extLst>
          </p:cNvPr>
          <p:cNvSpPr/>
          <p:nvPr/>
        </p:nvSpPr>
        <p:spPr>
          <a:xfrm>
            <a:off x="1763713" y="4005263"/>
            <a:ext cx="1800225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dirty="0"/>
              <a:t>Costi</a:t>
            </a:r>
          </a:p>
          <a:p>
            <a:pPr algn="ctr">
              <a:defRPr/>
            </a:pPr>
            <a:r>
              <a:rPr lang="it-IT" sz="1600" dirty="0"/>
              <a:t>Monetari</a:t>
            </a:r>
          </a:p>
        </p:txBody>
      </p:sp>
      <p:sp>
        <p:nvSpPr>
          <p:cNvPr id="52" name="Ovale 17">
            <a:extLst>
              <a:ext uri="{FF2B5EF4-FFF2-40B4-BE49-F238E27FC236}">
                <a16:creationId xmlns:a16="http://schemas.microsoft.com/office/drawing/2014/main" id="{62CE67D7-C3E8-4C8E-A919-2DD46D134344}"/>
              </a:ext>
            </a:extLst>
          </p:cNvPr>
          <p:cNvSpPr/>
          <p:nvPr/>
        </p:nvSpPr>
        <p:spPr>
          <a:xfrm>
            <a:off x="1763713" y="4581525"/>
            <a:ext cx="1800225" cy="5746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dirty="0"/>
              <a:t>Impiego di </a:t>
            </a:r>
          </a:p>
          <a:p>
            <a:pPr algn="ctr">
              <a:defRPr/>
            </a:pPr>
            <a:r>
              <a:rPr lang="it-IT" sz="1600" dirty="0"/>
              <a:t>tempo</a:t>
            </a:r>
          </a:p>
        </p:txBody>
      </p:sp>
      <p:sp>
        <p:nvSpPr>
          <p:cNvPr id="53" name="Ovale 18">
            <a:extLst>
              <a:ext uri="{FF2B5EF4-FFF2-40B4-BE49-F238E27FC236}">
                <a16:creationId xmlns:a16="http://schemas.microsoft.com/office/drawing/2014/main" id="{5316F27F-D613-4CFE-8523-8EC7B4CAE8BD}"/>
              </a:ext>
            </a:extLst>
          </p:cNvPr>
          <p:cNvSpPr/>
          <p:nvPr/>
        </p:nvSpPr>
        <p:spPr>
          <a:xfrm>
            <a:off x="1763713" y="5156200"/>
            <a:ext cx="1800225" cy="5762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dirty="0"/>
              <a:t>Costi </a:t>
            </a:r>
            <a:r>
              <a:rPr lang="it-IT" sz="1600" dirty="0" err="1"/>
              <a:t>Psico-energetici</a:t>
            </a:r>
            <a:endParaRPr lang="it-IT" sz="1600" dirty="0"/>
          </a:p>
        </p:txBody>
      </p:sp>
      <p:sp>
        <p:nvSpPr>
          <p:cNvPr id="54" name="Parentesi graffa chiusa 19">
            <a:extLst>
              <a:ext uri="{FF2B5EF4-FFF2-40B4-BE49-F238E27FC236}">
                <a16:creationId xmlns:a16="http://schemas.microsoft.com/office/drawing/2014/main" id="{EB5152C9-3C99-451C-B812-41A26380CA86}"/>
              </a:ext>
            </a:extLst>
          </p:cNvPr>
          <p:cNvSpPr/>
          <p:nvPr/>
        </p:nvSpPr>
        <p:spPr>
          <a:xfrm>
            <a:off x="3636963" y="4005263"/>
            <a:ext cx="431800" cy="180022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448" name="Rectangle 2">
            <a:extLst>
              <a:ext uri="{FF2B5EF4-FFF2-40B4-BE49-F238E27FC236}">
                <a16:creationId xmlns:a16="http://schemas.microsoft.com/office/drawing/2014/main" id="{3FDA4031-D61B-41CF-811A-D9AD3013E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588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 b="1">
                <a:solidFill>
                  <a:srgbClr val="0033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 CREAZIONE DI VALORE PER IL CLIENTE</a:t>
            </a:r>
          </a:p>
        </p:txBody>
      </p:sp>
      <p:sp>
        <p:nvSpPr>
          <p:cNvPr id="18449" name="Rectangle 55">
            <a:extLst>
              <a:ext uri="{FF2B5EF4-FFF2-40B4-BE49-F238E27FC236}">
                <a16:creationId xmlns:a16="http://schemas.microsoft.com/office/drawing/2014/main" id="{5263CA3A-D60E-4B5B-B537-411977CD100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1608137" y="3813175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200" i="1"/>
              <a:t>Fonte: Ns adattamento da Kotler, Keller, 2006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CB0DEBD1-210C-4E68-A5AE-08098D261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052513"/>
            <a:ext cx="7345363" cy="48688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ts val="1200"/>
              </a:spcBef>
              <a:buClr>
                <a:srgbClr val="000066"/>
              </a:buClr>
              <a:buFont typeface="Arial" charset="0"/>
              <a:buNone/>
              <a:defRPr/>
            </a:pPr>
            <a:endParaRPr lang="it-IT" sz="2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ts val="1200"/>
              </a:spcBef>
              <a:buClr>
                <a:srgbClr val="000066"/>
              </a:buClr>
              <a:buFontTx/>
              <a:buChar char="•"/>
              <a:defRPr/>
            </a:pPr>
            <a:r>
              <a:rPr lang="it-IT" sz="2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La </a:t>
            </a:r>
            <a:r>
              <a:rPr lang="it-IT" sz="20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domanda (attuale o potenziale) </a:t>
            </a:r>
            <a:r>
              <a:rPr lang="it-IT" sz="2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deve presentare dei </a:t>
            </a:r>
            <a:r>
              <a:rPr lang="it-IT" sz="20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bisogni da soddisfare</a:t>
            </a:r>
            <a:r>
              <a:rPr lang="it-IT" sz="2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. </a:t>
            </a:r>
          </a:p>
          <a:p>
            <a:pPr algn="just">
              <a:spcBef>
                <a:spcPts val="1200"/>
              </a:spcBef>
              <a:buClr>
                <a:srgbClr val="000066"/>
              </a:buClr>
              <a:buFontTx/>
              <a:buChar char="•"/>
              <a:defRPr/>
            </a:pPr>
            <a:r>
              <a:rPr lang="it-IT" sz="2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L</a:t>
            </a:r>
            <a:r>
              <a:rPr lang="it-IT" altLang="it-IT" sz="2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’</a:t>
            </a:r>
            <a:r>
              <a:rPr lang="it-IT" sz="2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impresa deve essere in grado di </a:t>
            </a:r>
            <a:r>
              <a:rPr lang="it-IT" sz="20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soddisfare tali bisogni attraverso  la gestione strategiche di risorse e competenze.</a:t>
            </a:r>
          </a:p>
          <a:p>
            <a:pPr algn="just">
              <a:spcBef>
                <a:spcPts val="1200"/>
              </a:spcBef>
              <a:buClr>
                <a:srgbClr val="000066"/>
              </a:buClr>
              <a:buFontTx/>
              <a:buChar char="•"/>
              <a:defRPr/>
            </a:pPr>
            <a:r>
              <a:rPr lang="it-IT" sz="2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La </a:t>
            </a:r>
            <a:r>
              <a:rPr lang="it-IT" sz="20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soddisfazione del bisogno </a:t>
            </a:r>
            <a:r>
              <a:rPr lang="it-IT" sz="2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deve avvenire attraverso uno </a:t>
            </a:r>
            <a:r>
              <a:rPr lang="it-IT" sz="20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scambio di valore.</a:t>
            </a:r>
          </a:p>
          <a:p>
            <a:pPr algn="just">
              <a:spcBef>
                <a:spcPts val="1200"/>
              </a:spcBef>
              <a:buClr>
                <a:srgbClr val="000066"/>
              </a:buClr>
              <a:buFontTx/>
              <a:buChar char="•"/>
              <a:defRPr/>
            </a:pPr>
            <a:r>
              <a:rPr lang="it-IT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Occorre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definire </a:t>
            </a:r>
            <a:r>
              <a:rPr lang="it-IT" sz="2000" b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la </a:t>
            </a:r>
            <a:r>
              <a:rPr lang="it-IT" sz="2000" b="1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value proposition </a:t>
            </a:r>
            <a:r>
              <a:rPr lang="it-IT" sz="200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– e le modalità, forme, canali ad essa correlate - attraverso la quali le parti possano relazionarsi.</a:t>
            </a:r>
          </a:p>
          <a:p>
            <a:pPr algn="ctr">
              <a:spcBef>
                <a:spcPts val="1200"/>
              </a:spcBef>
              <a:buClr>
                <a:srgbClr val="000066"/>
              </a:buClr>
              <a:buFont typeface="Arial" charset="0"/>
              <a:buNone/>
              <a:defRPr/>
            </a:pPr>
            <a:endParaRPr lang="it-IT" sz="4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  <a:buClr>
                <a:srgbClr val="000066"/>
              </a:buClr>
              <a:buFont typeface="Arial" charset="0"/>
              <a:buNone/>
              <a:defRPr/>
            </a:pPr>
            <a:r>
              <a:rPr lang="it-IT" sz="20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RUOLO CENTRALE DELLE </a:t>
            </a: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RELAZIONI DI MERCATO </a:t>
            </a:r>
          </a:p>
          <a:p>
            <a:pPr algn="ctr">
              <a:spcBef>
                <a:spcPts val="1200"/>
              </a:spcBef>
              <a:buClr>
                <a:srgbClr val="000066"/>
              </a:buClr>
              <a:buFont typeface="Arial" charset="0"/>
              <a:buNone/>
              <a:defRPr/>
            </a:pPr>
            <a:r>
              <a:rPr lang="it-IT" sz="20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NELLA DEFINIZIONE DELLE STRATEGIE DI IMPRESA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55A128C-3781-44BD-A665-46B8542F6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26988"/>
            <a:ext cx="7772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INTRODUZIONE AL MARKETING</a:t>
            </a:r>
          </a:p>
          <a:p>
            <a:pPr algn="ctr">
              <a:defRPr/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Alcuni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presupposti</a:t>
            </a:r>
            <a:endParaRPr lang="fr-FR" sz="24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22502550-5966-4A74-A614-79D54594DA82}"/>
              </a:ext>
            </a:extLst>
          </p:cNvPr>
          <p:cNvSpPr/>
          <p:nvPr/>
        </p:nvSpPr>
        <p:spPr>
          <a:xfrm>
            <a:off x="395288" y="5589588"/>
            <a:ext cx="936625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:a16="http://schemas.microsoft.com/office/drawing/2014/main" id="{EC755284-814E-4C63-8EBB-DAEA1F0E8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-26988"/>
            <a:ext cx="8207375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INTRODUZIONE AL MARKETING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Fasi critiche nel processo</a:t>
            </a:r>
            <a:endParaRPr lang="fr-FR" sz="24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87" name="Text Box 12">
            <a:extLst>
              <a:ext uri="{FF2B5EF4-FFF2-40B4-BE49-F238E27FC236}">
                <a16:creationId xmlns:a16="http://schemas.microsoft.com/office/drawing/2014/main" id="{2038CD93-43F0-447C-B988-E58B8FCEB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800" y="2854325"/>
            <a:ext cx="3671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24" tIns="45462" rIns="90924" bIns="45462">
            <a:spAutoFit/>
          </a:bodyPr>
          <a:lstStyle>
            <a:lvl1pPr marL="338138" indent="-338138" defTabSz="754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54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54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54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540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54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54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54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54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>
                <a:solidFill>
                  <a:schemeClr val="bg1"/>
                </a:solidFill>
                <a:ea typeface="ＭＳ Ｐゴシック" panose="020B0600070205080204" pitchFamily="34" charset="-128"/>
              </a:rPr>
              <a:t>Scoprire i bisogni dei consumatori</a:t>
            </a:r>
          </a:p>
        </p:txBody>
      </p:sp>
      <p:grpSp>
        <p:nvGrpSpPr>
          <p:cNvPr id="2" name="Gruppo 2">
            <a:extLst>
              <a:ext uri="{FF2B5EF4-FFF2-40B4-BE49-F238E27FC236}">
                <a16:creationId xmlns:a16="http://schemas.microsoft.com/office/drawing/2014/main" id="{DD3A32E9-3F6B-43DA-BA32-A79BC0C1384A}"/>
              </a:ext>
            </a:extLst>
          </p:cNvPr>
          <p:cNvGrpSpPr>
            <a:grpSpLocks/>
          </p:cNvGrpSpPr>
          <p:nvPr/>
        </p:nvGrpSpPr>
        <p:grpSpPr bwMode="auto">
          <a:xfrm>
            <a:off x="2051719" y="1628800"/>
            <a:ext cx="5256586" cy="3888432"/>
            <a:chOff x="2193160" y="948364"/>
            <a:chExt cx="5256585" cy="388843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B9D497FD-D3D2-4792-8944-2E70E6A27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160" y="3972403"/>
              <a:ext cx="5256584" cy="864393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90924" tIns="45462" rIns="90924" bIns="45462" anchor="ctr"/>
            <a:lstStyle/>
            <a:p>
              <a:pPr>
                <a:defRPr/>
              </a:pPr>
              <a:endParaRPr lang="it-IT" sz="2000">
                <a:latin typeface="Arial" charset="0"/>
                <a:cs typeface="Arial" charset="0"/>
              </a:endParaRPr>
            </a:p>
          </p:txBody>
        </p:sp>
        <p:sp>
          <p:nvSpPr>
            <p:cNvPr id="21" name="Text Box 7">
              <a:extLst>
                <a:ext uri="{FF2B5EF4-FFF2-40B4-BE49-F238E27FC236}">
                  <a16:creationId xmlns:a16="http://schemas.microsoft.com/office/drawing/2014/main" id="{2063679F-5CDF-44B1-A1E0-49E1FBF5C2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9185" y="4234879"/>
              <a:ext cx="4897436" cy="399588"/>
            </a:xfrm>
            <a:prstGeom prst="rect">
              <a:avLst/>
            </a:prstGeom>
            <a:grpFill/>
            <a:ln>
              <a:noFill/>
            </a:ln>
          </p:spPr>
          <p:txBody>
            <a:bodyPr lIns="90924" tIns="45462" rIns="90924" bIns="45462">
              <a:spAutoFit/>
            </a:bodyPr>
            <a:lstStyle>
              <a:lvl1pPr marL="338138" indent="-338138" defTabSz="754063"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754063"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754063"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754063"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754063"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defTabSz="754063" eaLnBrk="0" fontAlgn="base" hangingPunct="0">
                <a:lnSpc>
                  <a:spcPts val="2425"/>
                </a:lnSpc>
                <a:spcBef>
                  <a:spcPts val="525"/>
                </a:spcBef>
                <a:spcAft>
                  <a:spcPts val="438"/>
                </a:spcAft>
                <a:buClr>
                  <a:srgbClr val="00DFCA"/>
                </a:buClr>
                <a:buFont typeface="Arial" charset="0"/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defTabSz="754063" eaLnBrk="0" fontAlgn="base" hangingPunct="0">
                <a:lnSpc>
                  <a:spcPts val="2425"/>
                </a:lnSpc>
                <a:spcBef>
                  <a:spcPts val="525"/>
                </a:spcBef>
                <a:spcAft>
                  <a:spcPts val="438"/>
                </a:spcAft>
                <a:buClr>
                  <a:srgbClr val="00DFCA"/>
                </a:buClr>
                <a:buFont typeface="Arial" charset="0"/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defTabSz="754063" eaLnBrk="0" fontAlgn="base" hangingPunct="0">
                <a:lnSpc>
                  <a:spcPts val="2425"/>
                </a:lnSpc>
                <a:spcBef>
                  <a:spcPts val="525"/>
                </a:spcBef>
                <a:spcAft>
                  <a:spcPts val="438"/>
                </a:spcAft>
                <a:buClr>
                  <a:srgbClr val="00DFCA"/>
                </a:buClr>
                <a:buFont typeface="Arial" charset="0"/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defTabSz="754063" eaLnBrk="0" fontAlgn="base" hangingPunct="0">
                <a:lnSpc>
                  <a:spcPts val="2425"/>
                </a:lnSpc>
                <a:spcBef>
                  <a:spcPts val="525"/>
                </a:spcBef>
                <a:spcAft>
                  <a:spcPts val="438"/>
                </a:spcAft>
                <a:buClr>
                  <a:srgbClr val="00DFCA"/>
                </a:buClr>
                <a:buFont typeface="Arial" charset="0"/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it-IT" sz="2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3. Sviluppare i processi di marketing</a:t>
              </a:r>
            </a:p>
          </p:txBody>
        </p:sp>
        <p:sp>
          <p:nvSpPr>
            <p:cNvPr id="27" name="AutoShape 15">
              <a:extLst>
                <a:ext uri="{FF2B5EF4-FFF2-40B4-BE49-F238E27FC236}">
                  <a16:creationId xmlns:a16="http://schemas.microsoft.com/office/drawing/2014/main" id="{D3087BB7-68DC-4909-8824-C8B8681DEB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424764" y="3396884"/>
              <a:ext cx="720725" cy="431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wrap="none" lIns="90924" tIns="45462" rIns="90924" bIns="45462" anchor="ctr"/>
            <a:lstStyle/>
            <a:p>
              <a:pPr>
                <a:defRPr/>
              </a:pPr>
              <a:endParaRPr lang="it-IT" sz="2000">
                <a:latin typeface="Arial" charset="0"/>
                <a:cs typeface="Arial" charset="0"/>
              </a:endParaRPr>
            </a:p>
          </p:txBody>
        </p:sp>
        <p:sp>
          <p:nvSpPr>
            <p:cNvPr id="28" name="AutoShape 16">
              <a:extLst>
                <a:ext uri="{FF2B5EF4-FFF2-40B4-BE49-F238E27FC236}">
                  <a16:creationId xmlns:a16="http://schemas.microsoft.com/office/drawing/2014/main" id="{B236BB7C-2F01-4DB1-BE94-1FC475B87B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424764" y="1911764"/>
              <a:ext cx="720725" cy="431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wrap="none" lIns="90924" tIns="45462" rIns="90924" bIns="45462" anchor="ctr"/>
            <a:lstStyle/>
            <a:p>
              <a:pPr>
                <a:defRPr/>
              </a:pPr>
              <a:endParaRPr lang="it-IT" sz="2000">
                <a:latin typeface="Arial" charset="0"/>
                <a:cs typeface="Arial" charset="0"/>
              </a:endParaRP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E39E381C-D221-44DC-A5B5-7D69F093E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161" y="948364"/>
              <a:ext cx="5256583" cy="87618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90924" tIns="45462" rIns="90924" bIns="45462" anchor="ctr"/>
            <a:lstStyle/>
            <a:p>
              <a:pPr>
                <a:defRPr/>
              </a:pPr>
              <a:endParaRPr lang="it-IT" sz="2000">
                <a:latin typeface="Arial" charset="0"/>
                <a:cs typeface="Arial" charset="0"/>
              </a:endParaRPr>
            </a:p>
          </p:txBody>
        </p:sp>
        <p:sp>
          <p:nvSpPr>
            <p:cNvPr id="36" name="Text Box 13">
              <a:extLst>
                <a:ext uri="{FF2B5EF4-FFF2-40B4-BE49-F238E27FC236}">
                  <a16:creationId xmlns:a16="http://schemas.microsoft.com/office/drawing/2014/main" id="{D5DFFBD3-9174-4408-8D9D-C5AB46B3B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7178" y="1124576"/>
              <a:ext cx="5112567" cy="399588"/>
            </a:xfrm>
            <a:prstGeom prst="rect">
              <a:avLst/>
            </a:prstGeom>
            <a:grpFill/>
            <a:ln>
              <a:noFill/>
            </a:ln>
          </p:spPr>
          <p:txBody>
            <a:bodyPr lIns="90924" tIns="45462" rIns="90924" bIns="45462">
              <a:spAutoFit/>
            </a:bodyPr>
            <a:lstStyle>
              <a:lvl1pPr marL="338138" indent="-338138" defTabSz="754063"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754063"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754063"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754063"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754063"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defTabSz="754063" eaLnBrk="0" fontAlgn="base" hangingPunct="0">
                <a:lnSpc>
                  <a:spcPts val="2425"/>
                </a:lnSpc>
                <a:spcBef>
                  <a:spcPts val="525"/>
                </a:spcBef>
                <a:spcAft>
                  <a:spcPts val="438"/>
                </a:spcAft>
                <a:buClr>
                  <a:srgbClr val="00DFCA"/>
                </a:buClr>
                <a:buFont typeface="Arial" charset="0"/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defTabSz="754063" eaLnBrk="0" fontAlgn="base" hangingPunct="0">
                <a:lnSpc>
                  <a:spcPts val="2425"/>
                </a:lnSpc>
                <a:spcBef>
                  <a:spcPts val="525"/>
                </a:spcBef>
                <a:spcAft>
                  <a:spcPts val="438"/>
                </a:spcAft>
                <a:buClr>
                  <a:srgbClr val="00DFCA"/>
                </a:buClr>
                <a:buFont typeface="Arial" charset="0"/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defTabSz="754063" eaLnBrk="0" fontAlgn="base" hangingPunct="0">
                <a:lnSpc>
                  <a:spcPts val="2425"/>
                </a:lnSpc>
                <a:spcBef>
                  <a:spcPts val="525"/>
                </a:spcBef>
                <a:spcAft>
                  <a:spcPts val="438"/>
                </a:spcAft>
                <a:buClr>
                  <a:srgbClr val="00DFCA"/>
                </a:buClr>
                <a:buFont typeface="Arial" charset="0"/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defTabSz="754063" eaLnBrk="0" fontAlgn="base" hangingPunct="0">
                <a:lnSpc>
                  <a:spcPts val="2425"/>
                </a:lnSpc>
                <a:spcBef>
                  <a:spcPts val="525"/>
                </a:spcBef>
                <a:spcAft>
                  <a:spcPts val="438"/>
                </a:spcAft>
                <a:buClr>
                  <a:srgbClr val="00DFCA"/>
                </a:buClr>
                <a:buFont typeface="Arial" charset="0"/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it-IT" sz="2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1. Acquisire informazioni sui bisogni</a:t>
              </a:r>
            </a:p>
          </p:txBody>
        </p:sp>
        <p:sp>
          <p:nvSpPr>
            <p:cNvPr id="39" name="Rectangle 10">
              <a:extLst>
                <a:ext uri="{FF2B5EF4-FFF2-40B4-BE49-F238E27FC236}">
                  <a16:creationId xmlns:a16="http://schemas.microsoft.com/office/drawing/2014/main" id="{B537492A-0F62-44AF-BC78-2CE8BA939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161" y="2406628"/>
              <a:ext cx="5256583" cy="92176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90924" tIns="45462" rIns="90924" bIns="45462" anchor="ctr"/>
            <a:lstStyle/>
            <a:p>
              <a:pPr>
                <a:defRPr/>
              </a:pPr>
              <a:endParaRPr lang="it-IT" sz="2000">
                <a:latin typeface="Arial" charset="0"/>
                <a:cs typeface="Arial" charset="0"/>
              </a:endParaRPr>
            </a:p>
          </p:txBody>
        </p:sp>
        <p:sp>
          <p:nvSpPr>
            <p:cNvPr id="40" name="Text Box 14">
              <a:extLst>
                <a:ext uri="{FF2B5EF4-FFF2-40B4-BE49-F238E27FC236}">
                  <a16:creationId xmlns:a16="http://schemas.microsoft.com/office/drawing/2014/main" id="{FF93CDB6-305D-4E54-BE7A-A7BC4EBD5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5169" y="2460532"/>
              <a:ext cx="5112567" cy="861253"/>
            </a:xfrm>
            <a:prstGeom prst="rect">
              <a:avLst/>
            </a:prstGeom>
            <a:grpFill/>
            <a:ln>
              <a:noFill/>
            </a:ln>
          </p:spPr>
          <p:txBody>
            <a:bodyPr lIns="90924" tIns="45462" rIns="90924" bIns="45462">
              <a:spAutoFit/>
            </a:bodyPr>
            <a:lstStyle>
              <a:lvl1pPr marL="338138" indent="-338138" defTabSz="754063"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defTabSz="754063"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defTabSz="754063"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defTabSz="754063"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defTabSz="754063"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defTabSz="754063" eaLnBrk="0" fontAlgn="base" hangingPunct="0">
                <a:lnSpc>
                  <a:spcPts val="2425"/>
                </a:lnSpc>
                <a:spcBef>
                  <a:spcPts val="525"/>
                </a:spcBef>
                <a:spcAft>
                  <a:spcPts val="438"/>
                </a:spcAft>
                <a:buClr>
                  <a:srgbClr val="00DFCA"/>
                </a:buClr>
                <a:buFont typeface="Arial" charset="0"/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defTabSz="754063" eaLnBrk="0" fontAlgn="base" hangingPunct="0">
                <a:lnSpc>
                  <a:spcPts val="2425"/>
                </a:lnSpc>
                <a:spcBef>
                  <a:spcPts val="525"/>
                </a:spcBef>
                <a:spcAft>
                  <a:spcPts val="438"/>
                </a:spcAft>
                <a:buClr>
                  <a:srgbClr val="00DFCA"/>
                </a:buClr>
                <a:buFont typeface="Arial" charset="0"/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defTabSz="754063" eaLnBrk="0" fontAlgn="base" hangingPunct="0">
                <a:lnSpc>
                  <a:spcPts val="2425"/>
                </a:lnSpc>
                <a:spcBef>
                  <a:spcPts val="525"/>
                </a:spcBef>
                <a:spcAft>
                  <a:spcPts val="438"/>
                </a:spcAft>
                <a:buClr>
                  <a:srgbClr val="00DFCA"/>
                </a:buClr>
                <a:buFont typeface="Arial" charset="0"/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defTabSz="754063" eaLnBrk="0" fontAlgn="base" hangingPunct="0">
                <a:lnSpc>
                  <a:spcPts val="2425"/>
                </a:lnSpc>
                <a:spcBef>
                  <a:spcPts val="525"/>
                </a:spcBef>
                <a:spcAft>
                  <a:spcPts val="438"/>
                </a:spcAft>
                <a:buClr>
                  <a:srgbClr val="00DFCA"/>
                </a:buClr>
                <a:buFont typeface="Arial" charset="0"/>
                <a:defRPr sz="2400">
                  <a:solidFill>
                    <a:srgbClr val="000066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it-IT" sz="2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2. Identificare potenziali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it-IT" sz="2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consumatori in target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D4BEC4-FDFA-5345-BC09-9B1DD72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attività di marketing e commercializzazione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FC32AF2-18E1-DB4D-B559-AF4F56540EEB}"/>
              </a:ext>
            </a:extLst>
          </p:cNvPr>
          <p:cNvSpPr txBox="1"/>
          <p:nvPr/>
        </p:nvSpPr>
        <p:spPr>
          <a:xfrm>
            <a:off x="564801" y="2031213"/>
            <a:ext cx="801439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La «consegna» del valore costituisce la responsabilità assegnata alle attività di marketing.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Tra le principali </a:t>
            </a:r>
            <a:r>
              <a:rPr lang="it-IT" sz="1600" b="1" dirty="0"/>
              <a:t>leve</a:t>
            </a:r>
            <a:r>
              <a:rPr lang="it-IT" sz="1600" dirty="0"/>
              <a:t> di marketing: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Insieme degli attributi del prodotto/servizio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Definizione del prezzo di vendita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Scelta del canale e degli sbocchi distributivi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Gestione della forza vendita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Pianificazione delle attività promozionali e di comunicazione commerciale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Nella catena del valore le </a:t>
            </a:r>
            <a:r>
              <a:rPr lang="it-IT" sz="1600" b="1" i="1" dirty="0"/>
              <a:t>attività primarie </a:t>
            </a:r>
            <a:r>
              <a:rPr lang="it-IT" sz="1600" dirty="0"/>
              <a:t>di </a:t>
            </a:r>
            <a:r>
              <a:rPr lang="it-IT" sz="1600" i="1" dirty="0"/>
              <a:t>marketing</a:t>
            </a:r>
            <a:r>
              <a:rPr lang="it-IT" sz="1600" dirty="0"/>
              <a:t> e</a:t>
            </a:r>
            <a:r>
              <a:rPr lang="it-IT" sz="1600" i="1" dirty="0"/>
              <a:t> vendite </a:t>
            </a:r>
            <a:r>
              <a:rPr lang="it-IT" sz="1600" dirty="0"/>
              <a:t>e </a:t>
            </a:r>
            <a:r>
              <a:rPr lang="it-IT" sz="1600" i="1" dirty="0"/>
              <a:t>servizi post-vendita </a:t>
            </a:r>
            <a:r>
              <a:rPr lang="it-IT" sz="1600" dirty="0"/>
              <a:t>coincidono con l’implementazione delle politiche del </a:t>
            </a:r>
            <a:r>
              <a:rPr lang="it-IT" sz="1600" b="1" dirty="0"/>
              <a:t>marketing mix </a:t>
            </a:r>
            <a:r>
              <a:rPr lang="it-IT" sz="1600" dirty="0"/>
              <a:t>(</a:t>
            </a:r>
            <a:r>
              <a:rPr lang="it-IT" sz="1600" dirty="0">
                <a:solidFill>
                  <a:srgbClr val="128287"/>
                </a:solidFill>
              </a:rPr>
              <a:t>marketing operativo</a:t>
            </a:r>
            <a:r>
              <a:rPr lang="it-IT" sz="1600" dirty="0"/>
              <a:t>).</a:t>
            </a:r>
          </a:p>
          <a:p>
            <a:pPr algn="just"/>
            <a:r>
              <a:rPr lang="it-IT" sz="1600" dirty="0"/>
              <a:t>Le fasi analitica e </a:t>
            </a:r>
            <a:r>
              <a:rPr lang="it-IT" sz="1600" dirty="0">
                <a:solidFill>
                  <a:srgbClr val="128287"/>
                </a:solidFill>
              </a:rPr>
              <a:t>strategica</a:t>
            </a:r>
            <a:r>
              <a:rPr lang="it-IT" sz="1600" dirty="0"/>
              <a:t> non rientrano nelle attività primarie ma sono da includere nelle </a:t>
            </a:r>
            <a:r>
              <a:rPr lang="it-IT" sz="1600" b="1" i="1" dirty="0"/>
              <a:t>attività infrastrutturali</a:t>
            </a:r>
            <a:r>
              <a:rPr lang="it-IT" sz="1600" dirty="0"/>
              <a:t>. L’attività di marketing deve avere un orientamento strategico!</a:t>
            </a:r>
          </a:p>
        </p:txBody>
      </p:sp>
      <p:sp>
        <p:nvSpPr>
          <p:cNvPr id="5" name="Freccia giù 4">
            <a:extLst>
              <a:ext uri="{FF2B5EF4-FFF2-40B4-BE49-F238E27FC236}">
                <a16:creationId xmlns:a16="http://schemas.microsoft.com/office/drawing/2014/main" id="{DDC0C5FF-7D01-2C47-8DC2-2323E57E7457}"/>
              </a:ext>
            </a:extLst>
          </p:cNvPr>
          <p:cNvSpPr/>
          <p:nvPr/>
        </p:nvSpPr>
        <p:spPr>
          <a:xfrm>
            <a:off x="3731722" y="5245448"/>
            <a:ext cx="321469" cy="428026"/>
          </a:xfrm>
          <a:prstGeom prst="downArrow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1489008-4141-EA46-A372-E0B0C92F0144}"/>
              </a:ext>
            </a:extLst>
          </p:cNvPr>
          <p:cNvSpPr txBox="1"/>
          <p:nvPr/>
        </p:nvSpPr>
        <p:spPr>
          <a:xfrm>
            <a:off x="762423" y="5765195"/>
            <a:ext cx="626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Nella fase strategica sono compresi: la definizione del mercato (</a:t>
            </a:r>
            <a:r>
              <a:rPr lang="it-IT" sz="1600" dirty="0">
                <a:solidFill>
                  <a:srgbClr val="7030A0"/>
                </a:solidFill>
              </a:rPr>
              <a:t>ASA</a:t>
            </a:r>
            <a:r>
              <a:rPr lang="it-IT" sz="1600" dirty="0"/>
              <a:t>); la </a:t>
            </a:r>
            <a:r>
              <a:rPr lang="it-IT" sz="1600" dirty="0">
                <a:solidFill>
                  <a:srgbClr val="7030A0"/>
                </a:solidFill>
              </a:rPr>
              <a:t>segmentazione</a:t>
            </a:r>
            <a:r>
              <a:rPr lang="it-IT" sz="1600" dirty="0"/>
              <a:t> del mercato; la scelta del </a:t>
            </a:r>
            <a:r>
              <a:rPr lang="it-IT" sz="1600" dirty="0">
                <a:solidFill>
                  <a:srgbClr val="7030A0"/>
                </a:solidFill>
              </a:rPr>
              <a:t>targe</a:t>
            </a:r>
            <a:r>
              <a:rPr lang="it-IT" sz="1600" dirty="0"/>
              <a:t>t; la selezione del </a:t>
            </a:r>
            <a:r>
              <a:rPr lang="it-IT" sz="1600" dirty="0">
                <a:solidFill>
                  <a:srgbClr val="7030A0"/>
                </a:solidFill>
              </a:rPr>
              <a:t>posizionamento</a:t>
            </a:r>
            <a:r>
              <a:rPr lang="it-IT" sz="1600" dirty="0"/>
              <a:t>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19BBAE5-C1D3-A148-BDCB-8BB162328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305" y="6124353"/>
            <a:ext cx="1721050" cy="4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10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E3C90D-8D61-8547-95E8-2F425C008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9402"/>
            <a:ext cx="7290054" cy="1499616"/>
          </a:xfrm>
        </p:spPr>
        <p:txBody>
          <a:bodyPr/>
          <a:lstStyle/>
          <a:p>
            <a:r>
              <a:rPr lang="it-IT" dirty="0"/>
              <a:t>La segmentazione del mercato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0A6570A-9372-4049-8951-92A22B4DB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305" y="6124353"/>
            <a:ext cx="1721050" cy="490499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7198AED5-A313-4FD9-82CA-BDFD878E3B6A}"/>
              </a:ext>
            </a:extLst>
          </p:cNvPr>
          <p:cNvSpPr/>
          <p:nvPr/>
        </p:nvSpPr>
        <p:spPr>
          <a:xfrm>
            <a:off x="1947386" y="2521229"/>
            <a:ext cx="447261" cy="41744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AF59846F-1CDA-4226-B911-C57FE7D148E6}"/>
              </a:ext>
            </a:extLst>
          </p:cNvPr>
          <p:cNvSpPr/>
          <p:nvPr/>
        </p:nvSpPr>
        <p:spPr>
          <a:xfrm>
            <a:off x="1347724" y="2720012"/>
            <a:ext cx="632792" cy="6427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6D44540C-1741-4591-A6DC-CDE208189064}"/>
              </a:ext>
            </a:extLst>
          </p:cNvPr>
          <p:cNvSpPr/>
          <p:nvPr/>
        </p:nvSpPr>
        <p:spPr>
          <a:xfrm>
            <a:off x="2040151" y="3077820"/>
            <a:ext cx="304800" cy="28492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DC974AC3-6F39-486D-976D-DD36E621CDD4}"/>
              </a:ext>
            </a:extLst>
          </p:cNvPr>
          <p:cNvSpPr/>
          <p:nvPr/>
        </p:nvSpPr>
        <p:spPr>
          <a:xfrm>
            <a:off x="2618280" y="2943640"/>
            <a:ext cx="434010" cy="43732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2CAA044F-F6FF-4F01-9B20-ACCE1F480064}"/>
              </a:ext>
            </a:extLst>
          </p:cNvPr>
          <p:cNvSpPr/>
          <p:nvPr/>
        </p:nvSpPr>
        <p:spPr>
          <a:xfrm>
            <a:off x="2910655" y="3600038"/>
            <a:ext cx="669238" cy="3072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D4B0A98A-D04B-4BFF-88D8-9973B017D242}"/>
              </a:ext>
            </a:extLst>
          </p:cNvPr>
          <p:cNvSpPr/>
          <p:nvPr/>
        </p:nvSpPr>
        <p:spPr>
          <a:xfrm>
            <a:off x="2368142" y="3309732"/>
            <a:ext cx="221974" cy="1954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3E5C8D5A-313E-479B-8B3C-D1212A07DB46}"/>
              </a:ext>
            </a:extLst>
          </p:cNvPr>
          <p:cNvSpPr/>
          <p:nvPr/>
        </p:nvSpPr>
        <p:spPr>
          <a:xfrm>
            <a:off x="1705532" y="3482011"/>
            <a:ext cx="434010" cy="43732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67B3CCDF-B39D-4C67-BCFB-92FF5373F2C6}"/>
              </a:ext>
            </a:extLst>
          </p:cNvPr>
          <p:cNvSpPr/>
          <p:nvPr/>
        </p:nvSpPr>
        <p:spPr>
          <a:xfrm>
            <a:off x="2373111" y="3631097"/>
            <a:ext cx="434010" cy="43732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gallone 15">
            <a:extLst>
              <a:ext uri="{FF2B5EF4-FFF2-40B4-BE49-F238E27FC236}">
                <a16:creationId xmlns:a16="http://schemas.microsoft.com/office/drawing/2014/main" id="{AB3B77A6-06C9-48F3-A0E7-0BE29D0D007A}"/>
              </a:ext>
            </a:extLst>
          </p:cNvPr>
          <p:cNvSpPr/>
          <p:nvPr/>
        </p:nvSpPr>
        <p:spPr>
          <a:xfrm>
            <a:off x="3786854" y="2872409"/>
            <a:ext cx="884582" cy="1480931"/>
          </a:xfrm>
          <a:prstGeom prst="chevr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Freccia a gallone 16">
            <a:extLst>
              <a:ext uri="{FF2B5EF4-FFF2-40B4-BE49-F238E27FC236}">
                <a16:creationId xmlns:a16="http://schemas.microsoft.com/office/drawing/2014/main" id="{18DF18E4-6606-4297-A283-16ADE7672A95}"/>
              </a:ext>
            </a:extLst>
          </p:cNvPr>
          <p:cNvSpPr/>
          <p:nvPr/>
        </p:nvSpPr>
        <p:spPr>
          <a:xfrm>
            <a:off x="4474278" y="2879451"/>
            <a:ext cx="884582" cy="1480931"/>
          </a:xfrm>
          <a:prstGeom prst="chevr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7B724F72-8EB5-4506-80DD-EF12A29AE403}"/>
              </a:ext>
            </a:extLst>
          </p:cNvPr>
          <p:cNvSpPr/>
          <p:nvPr/>
        </p:nvSpPr>
        <p:spPr>
          <a:xfrm>
            <a:off x="2099784" y="4038602"/>
            <a:ext cx="221974" cy="1954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0C7E748C-4EBA-49B5-9D85-7DEF22CAC9DA}"/>
              </a:ext>
            </a:extLst>
          </p:cNvPr>
          <p:cNvSpPr/>
          <p:nvPr/>
        </p:nvSpPr>
        <p:spPr>
          <a:xfrm>
            <a:off x="1289746" y="3571461"/>
            <a:ext cx="221974" cy="1954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FC6DFEDF-50CB-4797-B4B0-066C2384D723}"/>
              </a:ext>
            </a:extLst>
          </p:cNvPr>
          <p:cNvSpPr/>
          <p:nvPr/>
        </p:nvSpPr>
        <p:spPr>
          <a:xfrm>
            <a:off x="2883322" y="3407466"/>
            <a:ext cx="221974" cy="19546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riangolo isoscele 20">
            <a:extLst>
              <a:ext uri="{FF2B5EF4-FFF2-40B4-BE49-F238E27FC236}">
                <a16:creationId xmlns:a16="http://schemas.microsoft.com/office/drawing/2014/main" id="{E1EC3703-77AB-4E3B-9CF0-7EBF786DF0BD}"/>
              </a:ext>
            </a:extLst>
          </p:cNvPr>
          <p:cNvSpPr/>
          <p:nvPr/>
        </p:nvSpPr>
        <p:spPr>
          <a:xfrm>
            <a:off x="2227334" y="4171124"/>
            <a:ext cx="434010" cy="36774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3A488D5-BEB7-4144-8C7A-1FEA942881F8}"/>
              </a:ext>
            </a:extLst>
          </p:cNvPr>
          <p:cNvSpPr/>
          <p:nvPr/>
        </p:nvSpPr>
        <p:spPr>
          <a:xfrm>
            <a:off x="2839422" y="3975653"/>
            <a:ext cx="402536" cy="3213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3A2D59F6-B188-4EDA-8954-5CEBA6234876}"/>
              </a:ext>
            </a:extLst>
          </p:cNvPr>
          <p:cNvSpPr/>
          <p:nvPr/>
        </p:nvSpPr>
        <p:spPr>
          <a:xfrm>
            <a:off x="1604482" y="4171124"/>
            <a:ext cx="242680" cy="195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0CF41867-F614-47F0-81E0-B9B1D6BC238F}"/>
              </a:ext>
            </a:extLst>
          </p:cNvPr>
          <p:cNvSpPr/>
          <p:nvPr/>
        </p:nvSpPr>
        <p:spPr>
          <a:xfrm>
            <a:off x="2166045" y="3505203"/>
            <a:ext cx="242680" cy="195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Triangolo isoscele 24">
            <a:extLst>
              <a:ext uri="{FF2B5EF4-FFF2-40B4-BE49-F238E27FC236}">
                <a16:creationId xmlns:a16="http://schemas.microsoft.com/office/drawing/2014/main" id="{662D321E-51F3-4D68-8E42-C2172F5EB446}"/>
              </a:ext>
            </a:extLst>
          </p:cNvPr>
          <p:cNvSpPr/>
          <p:nvPr/>
        </p:nvSpPr>
        <p:spPr>
          <a:xfrm>
            <a:off x="2308506" y="2809461"/>
            <a:ext cx="281610" cy="25179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1BBA435F-5746-40A1-9F1E-FEFCCB4C0FE4}"/>
              </a:ext>
            </a:extLst>
          </p:cNvPr>
          <p:cNvSpPr/>
          <p:nvPr/>
        </p:nvSpPr>
        <p:spPr>
          <a:xfrm>
            <a:off x="1347724" y="3877914"/>
            <a:ext cx="242680" cy="195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9FEC0F77-84DA-4CD3-A28A-38ACC9804138}"/>
              </a:ext>
            </a:extLst>
          </p:cNvPr>
          <p:cNvSpPr/>
          <p:nvPr/>
        </p:nvSpPr>
        <p:spPr>
          <a:xfrm>
            <a:off x="6014976" y="2910512"/>
            <a:ext cx="242680" cy="195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Triangolo isoscele 27">
            <a:extLst>
              <a:ext uri="{FF2B5EF4-FFF2-40B4-BE49-F238E27FC236}">
                <a16:creationId xmlns:a16="http://schemas.microsoft.com/office/drawing/2014/main" id="{19852648-54A1-4702-89A6-69D681C3C6FF}"/>
              </a:ext>
            </a:extLst>
          </p:cNvPr>
          <p:cNvSpPr/>
          <p:nvPr/>
        </p:nvSpPr>
        <p:spPr>
          <a:xfrm>
            <a:off x="6732147" y="3585126"/>
            <a:ext cx="325506" cy="27374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AE9CD196-7524-415D-9C20-9785B155F5E8}"/>
              </a:ext>
            </a:extLst>
          </p:cNvPr>
          <p:cNvSpPr/>
          <p:nvPr/>
        </p:nvSpPr>
        <p:spPr>
          <a:xfrm>
            <a:off x="7372090" y="2912171"/>
            <a:ext cx="325506" cy="35449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6AB52E15-F35E-41EF-A3A6-AB03A427D3D2}"/>
              </a:ext>
            </a:extLst>
          </p:cNvPr>
          <p:cNvSpPr/>
          <p:nvPr/>
        </p:nvSpPr>
        <p:spPr>
          <a:xfrm>
            <a:off x="5782234" y="3160647"/>
            <a:ext cx="242680" cy="195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496324DD-F96E-4EBA-9612-6EB051A614AE}"/>
              </a:ext>
            </a:extLst>
          </p:cNvPr>
          <p:cNvSpPr/>
          <p:nvPr/>
        </p:nvSpPr>
        <p:spPr>
          <a:xfrm>
            <a:off x="6107325" y="3185495"/>
            <a:ext cx="242680" cy="195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8EA27152-BDCB-4700-985E-90D389727EE6}"/>
              </a:ext>
            </a:extLst>
          </p:cNvPr>
          <p:cNvSpPr/>
          <p:nvPr/>
        </p:nvSpPr>
        <p:spPr>
          <a:xfrm>
            <a:off x="6359527" y="2941986"/>
            <a:ext cx="242680" cy="195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52AB4304-4530-453E-AAF8-252E4ED397D7}"/>
              </a:ext>
            </a:extLst>
          </p:cNvPr>
          <p:cNvSpPr/>
          <p:nvPr/>
        </p:nvSpPr>
        <p:spPr>
          <a:xfrm>
            <a:off x="6425790" y="3231876"/>
            <a:ext cx="242680" cy="195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2F0F8352-A243-4AD5-B022-AAC8CFAFBEE2}"/>
              </a:ext>
            </a:extLst>
          </p:cNvPr>
          <p:cNvSpPr/>
          <p:nvPr/>
        </p:nvSpPr>
        <p:spPr>
          <a:xfrm>
            <a:off x="5912696" y="3427347"/>
            <a:ext cx="242680" cy="195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6909D063-8479-4359-B4C6-3DADFA7D5D44}"/>
              </a:ext>
            </a:extLst>
          </p:cNvPr>
          <p:cNvSpPr/>
          <p:nvPr/>
        </p:nvSpPr>
        <p:spPr>
          <a:xfrm>
            <a:off x="6285423" y="3498572"/>
            <a:ext cx="242680" cy="195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Triangolo isoscele 35">
            <a:extLst>
              <a:ext uri="{FF2B5EF4-FFF2-40B4-BE49-F238E27FC236}">
                <a16:creationId xmlns:a16="http://schemas.microsoft.com/office/drawing/2014/main" id="{9E73D539-127F-459F-A0EC-4F9C5F04A4C9}"/>
              </a:ext>
            </a:extLst>
          </p:cNvPr>
          <p:cNvSpPr/>
          <p:nvPr/>
        </p:nvSpPr>
        <p:spPr>
          <a:xfrm>
            <a:off x="6431383" y="4051909"/>
            <a:ext cx="325506" cy="29362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Triangolo isoscele 36">
            <a:extLst>
              <a:ext uri="{FF2B5EF4-FFF2-40B4-BE49-F238E27FC236}">
                <a16:creationId xmlns:a16="http://schemas.microsoft.com/office/drawing/2014/main" id="{4A7B4821-E3BD-4F09-81C1-3B2968744B36}"/>
              </a:ext>
            </a:extLst>
          </p:cNvPr>
          <p:cNvSpPr/>
          <p:nvPr/>
        </p:nvSpPr>
        <p:spPr>
          <a:xfrm>
            <a:off x="6675266" y="3901520"/>
            <a:ext cx="325506" cy="27374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Triangolo isoscele 37">
            <a:extLst>
              <a:ext uri="{FF2B5EF4-FFF2-40B4-BE49-F238E27FC236}">
                <a16:creationId xmlns:a16="http://schemas.microsoft.com/office/drawing/2014/main" id="{00AD12A4-9A1F-40EC-B59B-275A363DACD7}"/>
              </a:ext>
            </a:extLst>
          </p:cNvPr>
          <p:cNvSpPr/>
          <p:nvPr/>
        </p:nvSpPr>
        <p:spPr>
          <a:xfrm>
            <a:off x="6479075" y="3735506"/>
            <a:ext cx="325506" cy="27374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Triangolo isoscele 38">
            <a:extLst>
              <a:ext uri="{FF2B5EF4-FFF2-40B4-BE49-F238E27FC236}">
                <a16:creationId xmlns:a16="http://schemas.microsoft.com/office/drawing/2014/main" id="{3EF4C224-EF0C-49C3-9553-37C30D5C6D92}"/>
              </a:ext>
            </a:extLst>
          </p:cNvPr>
          <p:cNvSpPr/>
          <p:nvPr/>
        </p:nvSpPr>
        <p:spPr>
          <a:xfrm>
            <a:off x="6710876" y="4168839"/>
            <a:ext cx="325506" cy="27374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Triangolo isoscele 39">
            <a:extLst>
              <a:ext uri="{FF2B5EF4-FFF2-40B4-BE49-F238E27FC236}">
                <a16:creationId xmlns:a16="http://schemas.microsoft.com/office/drawing/2014/main" id="{D07455FB-E42F-4773-A611-D8F1510EF1DA}"/>
              </a:ext>
            </a:extLst>
          </p:cNvPr>
          <p:cNvSpPr/>
          <p:nvPr/>
        </p:nvSpPr>
        <p:spPr>
          <a:xfrm>
            <a:off x="6880658" y="3815804"/>
            <a:ext cx="325506" cy="27374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Triangolo isoscele 40">
            <a:extLst>
              <a:ext uri="{FF2B5EF4-FFF2-40B4-BE49-F238E27FC236}">
                <a16:creationId xmlns:a16="http://schemas.microsoft.com/office/drawing/2014/main" id="{EE5B007B-88EC-451A-88FF-356B7D95FD69}"/>
              </a:ext>
            </a:extLst>
          </p:cNvPr>
          <p:cNvSpPr/>
          <p:nvPr/>
        </p:nvSpPr>
        <p:spPr>
          <a:xfrm>
            <a:off x="6990369" y="4083736"/>
            <a:ext cx="325506" cy="27374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BE5E2B37-75BA-4ECC-8E5E-257F5ECDA15C}"/>
              </a:ext>
            </a:extLst>
          </p:cNvPr>
          <p:cNvSpPr/>
          <p:nvPr/>
        </p:nvSpPr>
        <p:spPr>
          <a:xfrm>
            <a:off x="6981351" y="2845699"/>
            <a:ext cx="325506" cy="35449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78004031-0352-482B-8C49-D9B66906A341}"/>
              </a:ext>
            </a:extLst>
          </p:cNvPr>
          <p:cNvSpPr/>
          <p:nvPr/>
        </p:nvSpPr>
        <p:spPr>
          <a:xfrm>
            <a:off x="6934082" y="3235188"/>
            <a:ext cx="325506" cy="35449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1BF67026-9273-49AD-88B2-4331AFB3754E}"/>
              </a:ext>
            </a:extLst>
          </p:cNvPr>
          <p:cNvSpPr/>
          <p:nvPr/>
        </p:nvSpPr>
        <p:spPr>
          <a:xfrm>
            <a:off x="7437323" y="3216966"/>
            <a:ext cx="325506" cy="35449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6AF71585-EAA8-4D21-9B2C-C6676112751A}"/>
              </a:ext>
            </a:extLst>
          </p:cNvPr>
          <p:cNvSpPr/>
          <p:nvPr/>
        </p:nvSpPr>
        <p:spPr>
          <a:xfrm>
            <a:off x="7123403" y="3044689"/>
            <a:ext cx="325506" cy="35449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129B752F-E6CC-421B-90FD-2264345D693D}"/>
              </a:ext>
            </a:extLst>
          </p:cNvPr>
          <p:cNvSpPr/>
          <p:nvPr/>
        </p:nvSpPr>
        <p:spPr>
          <a:xfrm>
            <a:off x="7217329" y="3442669"/>
            <a:ext cx="325506" cy="35449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3064F5A6-34B4-485B-A5C3-A11369A5226C}"/>
              </a:ext>
            </a:extLst>
          </p:cNvPr>
          <p:cNvSpPr/>
          <p:nvPr/>
        </p:nvSpPr>
        <p:spPr>
          <a:xfrm>
            <a:off x="5557934" y="3672503"/>
            <a:ext cx="517504" cy="2170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B412C6D6-F540-4F5B-B474-91A1CBCA06EA}"/>
              </a:ext>
            </a:extLst>
          </p:cNvPr>
          <p:cNvSpPr/>
          <p:nvPr/>
        </p:nvSpPr>
        <p:spPr>
          <a:xfrm>
            <a:off x="5392827" y="3904007"/>
            <a:ext cx="517504" cy="2170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308F8981-0D75-4849-A53B-CE1C1F8354D8}"/>
              </a:ext>
            </a:extLst>
          </p:cNvPr>
          <p:cNvSpPr/>
          <p:nvPr/>
        </p:nvSpPr>
        <p:spPr>
          <a:xfrm>
            <a:off x="5751255" y="3824609"/>
            <a:ext cx="517504" cy="2170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AC95EDCB-97DE-4766-8979-4028D5600142}"/>
              </a:ext>
            </a:extLst>
          </p:cNvPr>
          <p:cNvSpPr/>
          <p:nvPr/>
        </p:nvSpPr>
        <p:spPr>
          <a:xfrm>
            <a:off x="5492503" y="4053973"/>
            <a:ext cx="517504" cy="2170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12C82C5E-6061-4ADF-9628-1BE1ECC4EA53}"/>
              </a:ext>
            </a:extLst>
          </p:cNvPr>
          <p:cNvSpPr/>
          <p:nvPr/>
        </p:nvSpPr>
        <p:spPr>
          <a:xfrm>
            <a:off x="5847894" y="4053974"/>
            <a:ext cx="517504" cy="2170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27A37F36-22E3-4EE9-B685-BCCA7154FE1E}"/>
              </a:ext>
            </a:extLst>
          </p:cNvPr>
          <p:cNvSpPr txBox="1"/>
          <p:nvPr/>
        </p:nvSpPr>
        <p:spPr>
          <a:xfrm>
            <a:off x="1798418" y="1929843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Heteregenous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B117F24-33B8-4FB9-AFB9-857CF0C69F16}"/>
              </a:ext>
            </a:extLst>
          </p:cNvPr>
          <p:cNvSpPr txBox="1"/>
          <p:nvPr/>
        </p:nvSpPr>
        <p:spPr>
          <a:xfrm>
            <a:off x="3878213" y="1929842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84059506-E58E-41E7-97CE-A0ECB957F86D}"/>
              </a:ext>
            </a:extLst>
          </p:cNvPr>
          <p:cNvSpPr txBox="1"/>
          <p:nvPr/>
        </p:nvSpPr>
        <p:spPr>
          <a:xfrm>
            <a:off x="5994665" y="1947334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Homogenous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 of customers</a:t>
            </a:r>
          </a:p>
        </p:txBody>
      </p: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7AE599CF-9067-4BE4-A100-9FF523F4B31A}"/>
              </a:ext>
            </a:extLst>
          </p:cNvPr>
          <p:cNvCxnSpPr>
            <a:endCxn id="53" idx="1"/>
          </p:cNvCxnSpPr>
          <p:nvPr/>
        </p:nvCxnSpPr>
        <p:spPr>
          <a:xfrm flipV="1">
            <a:off x="3002135" y="2160675"/>
            <a:ext cx="876078" cy="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B7596A9C-C33D-47E6-9796-384E9B08D99E}"/>
              </a:ext>
            </a:extLst>
          </p:cNvPr>
          <p:cNvCxnSpPr/>
          <p:nvPr/>
        </p:nvCxnSpPr>
        <p:spPr>
          <a:xfrm flipV="1">
            <a:off x="5198241" y="2164354"/>
            <a:ext cx="876078" cy="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29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E3C90D-8D61-8547-95E8-2F425C008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9402"/>
            <a:ext cx="7290054" cy="1499616"/>
          </a:xfrm>
        </p:spPr>
        <p:txBody>
          <a:bodyPr/>
          <a:lstStyle/>
          <a:p>
            <a:r>
              <a:rPr lang="it-IT" dirty="0"/>
              <a:t>La segmentazione del mercato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C8B399-0586-CB46-97D4-86F0E10D3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84" y="1673806"/>
            <a:ext cx="8458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/>
            <a:r>
              <a:rPr lang="it-IT" dirty="0"/>
              <a:t>La segmentazione del mercato rappresenta la suddivisione degli acquirenti/consumatori di </a:t>
            </a:r>
          </a:p>
          <a:p>
            <a:pPr algn="just"/>
            <a:r>
              <a:rPr lang="it-IT" dirty="0"/>
              <a:t>un’area prodotto/mercato in gruppi, in funzione delle loro caratteristiche intrinseche o comportamentali. I mercati non sono «auto-segmentati».</a:t>
            </a:r>
          </a:p>
          <a:p>
            <a:pPr algn="just"/>
            <a:endParaRPr lang="it-IT" dirty="0"/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fr-FR" dirty="0">
                <a:cs typeface="Tahoma" charset="0"/>
              </a:rPr>
              <a:t>Consente di </a:t>
            </a:r>
            <a:r>
              <a:rPr lang="fr-FR" b="1" dirty="0" err="1">
                <a:cs typeface="Tahoma" charset="0"/>
              </a:rPr>
              <a:t>suddividere</a:t>
            </a:r>
            <a:r>
              <a:rPr lang="fr-FR" b="1" dirty="0">
                <a:cs typeface="Tahoma" charset="0"/>
              </a:rPr>
              <a:t> il mercato di </a:t>
            </a:r>
            <a:r>
              <a:rPr lang="fr-FR" b="1" dirty="0" err="1">
                <a:cs typeface="Tahoma" charset="0"/>
              </a:rPr>
              <a:t>riferimento</a:t>
            </a:r>
            <a:r>
              <a:rPr lang="fr-FR" b="1" dirty="0">
                <a:cs typeface="Tahoma" charset="0"/>
              </a:rPr>
              <a:t> in micro-</a:t>
            </a:r>
            <a:r>
              <a:rPr lang="fr-FR" b="1" dirty="0" err="1">
                <a:cs typeface="Tahoma" charset="0"/>
              </a:rPr>
              <a:t>mercati</a:t>
            </a:r>
            <a:r>
              <a:rPr lang="fr-FR" b="1" dirty="0">
                <a:cs typeface="Tahoma" charset="0"/>
              </a:rPr>
              <a:t> </a:t>
            </a:r>
            <a:r>
              <a:rPr lang="fr-FR" dirty="0">
                <a:cs typeface="Tahoma" charset="0"/>
              </a:rPr>
              <a:t>più </a:t>
            </a:r>
            <a:r>
              <a:rPr lang="fr-FR" dirty="0" err="1">
                <a:cs typeface="Tahoma" charset="0"/>
              </a:rPr>
              <a:t>omogenei</a:t>
            </a:r>
            <a:r>
              <a:rPr lang="fr-FR" dirty="0">
                <a:cs typeface="Tahoma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fr-FR" dirty="0">
                <a:cs typeface="Tahoma" charset="0"/>
              </a:rPr>
              <a:t>Consente di </a:t>
            </a:r>
            <a:r>
              <a:rPr lang="fr-FR" b="1" dirty="0" err="1">
                <a:cs typeface="Tahoma" charset="0"/>
              </a:rPr>
              <a:t>adeguare</a:t>
            </a:r>
            <a:r>
              <a:rPr lang="fr-FR" b="1" dirty="0">
                <a:cs typeface="Tahoma" charset="0"/>
              </a:rPr>
              <a:t> i </a:t>
            </a:r>
            <a:r>
              <a:rPr lang="fr-FR" b="1" dirty="0" err="1">
                <a:cs typeface="Tahoma" charset="0"/>
              </a:rPr>
              <a:t>sistemi</a:t>
            </a:r>
            <a:r>
              <a:rPr lang="fr-FR" b="1" dirty="0">
                <a:cs typeface="Tahoma" charset="0"/>
              </a:rPr>
              <a:t> d’</a:t>
            </a:r>
            <a:r>
              <a:rPr lang="fr-FR" b="1" dirty="0" err="1">
                <a:cs typeface="Tahoma" charset="0"/>
              </a:rPr>
              <a:t>offerta</a:t>
            </a:r>
            <a:r>
              <a:rPr lang="fr-FR" b="1" dirty="0">
                <a:cs typeface="Tahoma" charset="0"/>
              </a:rPr>
              <a:t> </a:t>
            </a:r>
            <a:r>
              <a:rPr lang="fr-FR" b="1" dirty="0" err="1">
                <a:cs typeface="Tahoma" charset="0"/>
              </a:rPr>
              <a:t>dell’impresa</a:t>
            </a:r>
            <a:r>
              <a:rPr lang="fr-FR" b="1" dirty="0">
                <a:cs typeface="Tahoma" charset="0"/>
              </a:rPr>
              <a:t> </a:t>
            </a:r>
            <a:r>
              <a:rPr lang="fr-FR" dirty="0">
                <a:cs typeface="Tahoma" charset="0"/>
              </a:rPr>
              <a:t>ai </a:t>
            </a:r>
            <a:r>
              <a:rPr lang="fr-FR" dirty="0" err="1">
                <a:cs typeface="Tahoma" charset="0"/>
              </a:rPr>
              <a:t>bisogni</a:t>
            </a:r>
            <a:r>
              <a:rPr lang="fr-FR" dirty="0">
                <a:cs typeface="Tahoma" charset="0"/>
              </a:rPr>
              <a:t> / </a:t>
            </a:r>
            <a:r>
              <a:rPr lang="fr-FR" dirty="0" err="1">
                <a:cs typeface="Tahoma" charset="0"/>
              </a:rPr>
              <a:t>aspettative</a:t>
            </a:r>
            <a:r>
              <a:rPr lang="fr-FR" dirty="0">
                <a:cs typeface="Tahoma" charset="0"/>
              </a:rPr>
              <a:t> di </a:t>
            </a:r>
            <a:r>
              <a:rPr lang="fr-FR" dirty="0" err="1">
                <a:cs typeface="Tahoma" charset="0"/>
              </a:rPr>
              <a:t>ciascun</a:t>
            </a:r>
            <a:r>
              <a:rPr lang="fr-FR" dirty="0">
                <a:cs typeface="Tahoma" charset="0"/>
              </a:rPr>
              <a:t> </a:t>
            </a:r>
            <a:r>
              <a:rPr lang="fr-FR" dirty="0" err="1">
                <a:cs typeface="Tahoma" charset="0"/>
              </a:rPr>
              <a:t>segmento</a:t>
            </a:r>
            <a:r>
              <a:rPr lang="fr-FR" dirty="0">
                <a:cs typeface="Tahoma" charset="0"/>
              </a:rPr>
              <a:t> di </a:t>
            </a:r>
            <a:r>
              <a:rPr lang="fr-FR" dirty="0" err="1">
                <a:cs typeface="Tahoma" charset="0"/>
              </a:rPr>
              <a:t>clienti</a:t>
            </a:r>
            <a:r>
              <a:rPr lang="fr-FR" dirty="0">
                <a:cs typeface="Tahoma" charset="0"/>
              </a:rPr>
              <a:t> </a:t>
            </a:r>
            <a:r>
              <a:rPr lang="fr-FR" dirty="0" err="1">
                <a:cs typeface="Tahoma" charset="0"/>
              </a:rPr>
              <a:t>obiettivo</a:t>
            </a:r>
            <a:r>
              <a:rPr lang="fr-FR" dirty="0">
                <a:cs typeface="Tahoma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fr-FR" dirty="0">
                <a:cs typeface="Tahoma" charset="0"/>
              </a:rPr>
              <a:t>Consente di </a:t>
            </a:r>
            <a:r>
              <a:rPr lang="fr-FR" dirty="0" err="1">
                <a:cs typeface="Tahoma" charset="0"/>
              </a:rPr>
              <a:t>implementare</a:t>
            </a:r>
            <a:r>
              <a:rPr lang="fr-FR" dirty="0">
                <a:cs typeface="Tahoma" charset="0"/>
              </a:rPr>
              <a:t> le </a:t>
            </a:r>
            <a:r>
              <a:rPr lang="fr-FR" dirty="0" err="1">
                <a:cs typeface="Tahoma" charset="0"/>
              </a:rPr>
              <a:t>strategie</a:t>
            </a:r>
            <a:r>
              <a:rPr lang="fr-FR" dirty="0">
                <a:cs typeface="Tahoma" charset="0"/>
              </a:rPr>
              <a:t> di marketing d’</a:t>
            </a:r>
            <a:r>
              <a:rPr lang="fr-FR" dirty="0" err="1">
                <a:cs typeface="Tahoma" charset="0"/>
              </a:rPr>
              <a:t>impresa</a:t>
            </a:r>
            <a:r>
              <a:rPr lang="fr-FR" dirty="0">
                <a:cs typeface="Tahoma" charset="0"/>
              </a:rPr>
              <a:t> </a:t>
            </a:r>
            <a:r>
              <a:rPr lang="fr-FR" dirty="0" err="1">
                <a:cs typeface="Tahoma" charset="0"/>
              </a:rPr>
              <a:t>nella</a:t>
            </a:r>
            <a:r>
              <a:rPr lang="fr-FR" dirty="0">
                <a:cs typeface="Tahoma" charset="0"/>
              </a:rPr>
              <a:t> </a:t>
            </a:r>
            <a:r>
              <a:rPr lang="fr-FR" b="1" dirty="0" err="1">
                <a:cs typeface="Tahoma" charset="0"/>
              </a:rPr>
              <a:t>prospettiva</a:t>
            </a:r>
            <a:r>
              <a:rPr lang="fr-FR" b="1" dirty="0">
                <a:cs typeface="Tahoma" charset="0"/>
              </a:rPr>
              <a:t> </a:t>
            </a:r>
            <a:r>
              <a:rPr lang="fr-FR" b="1" dirty="0" err="1">
                <a:cs typeface="Tahoma" charset="0"/>
              </a:rPr>
              <a:t>della</a:t>
            </a:r>
            <a:r>
              <a:rPr lang="fr-FR" b="1" dirty="0">
                <a:cs typeface="Tahoma" charset="0"/>
              </a:rPr>
              <a:t> </a:t>
            </a:r>
            <a:r>
              <a:rPr lang="fr-FR" b="1" dirty="0" err="1">
                <a:cs typeface="Tahoma" charset="0"/>
              </a:rPr>
              <a:t>varietà</a:t>
            </a:r>
            <a:r>
              <a:rPr lang="fr-FR" b="1" dirty="0">
                <a:cs typeface="Tahoma" charset="0"/>
              </a:rPr>
              <a:t>/</a:t>
            </a:r>
            <a:r>
              <a:rPr lang="fr-FR" b="1" dirty="0" err="1">
                <a:cs typeface="Tahoma" charset="0"/>
              </a:rPr>
              <a:t>variabilità</a:t>
            </a:r>
            <a:r>
              <a:rPr lang="fr-FR" b="1" dirty="0">
                <a:cs typeface="Tahoma" charset="0"/>
              </a:rPr>
              <a:t> delle </a:t>
            </a:r>
            <a:r>
              <a:rPr lang="fr-FR" b="1" dirty="0" err="1">
                <a:cs typeface="Tahoma" charset="0"/>
              </a:rPr>
              <a:t>esigenze</a:t>
            </a:r>
            <a:r>
              <a:rPr lang="fr-FR" b="1" dirty="0">
                <a:cs typeface="Tahoma" charset="0"/>
              </a:rPr>
              <a:t> </a:t>
            </a:r>
            <a:r>
              <a:rPr lang="fr-FR" b="1" dirty="0" err="1">
                <a:cs typeface="Tahoma" charset="0"/>
              </a:rPr>
              <a:t>del</a:t>
            </a:r>
            <a:r>
              <a:rPr lang="fr-FR" b="1" dirty="0">
                <a:cs typeface="Tahoma" charset="0"/>
              </a:rPr>
              <a:t> mercato</a:t>
            </a:r>
            <a:r>
              <a:rPr lang="fr-FR" dirty="0">
                <a:cs typeface="Tahoma" charset="0"/>
              </a:rPr>
              <a:t> (</a:t>
            </a:r>
            <a:r>
              <a:rPr lang="fr-FR" dirty="0" err="1">
                <a:cs typeface="Tahoma" charset="0"/>
              </a:rPr>
              <a:t>customer-driven</a:t>
            </a:r>
            <a:r>
              <a:rPr lang="fr-FR" dirty="0">
                <a:cs typeface="Tahoma" charset="0"/>
              </a:rPr>
              <a:t> management)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fr-FR" dirty="0" err="1">
                <a:cs typeface="Tahoma" charset="0"/>
              </a:rPr>
              <a:t>Processo</a:t>
            </a:r>
            <a:r>
              <a:rPr lang="fr-FR" dirty="0">
                <a:cs typeface="Tahoma" charset="0"/>
              </a:rPr>
              <a:t> di management per </a:t>
            </a:r>
            <a:r>
              <a:rPr lang="fr-FR" b="1" dirty="0" err="1">
                <a:cs typeface="Tahoma" charset="0"/>
              </a:rPr>
              <a:t>identificare</a:t>
            </a:r>
            <a:r>
              <a:rPr lang="fr-FR" b="1" dirty="0">
                <a:cs typeface="Tahoma" charset="0"/>
              </a:rPr>
              <a:t> </a:t>
            </a:r>
            <a:r>
              <a:rPr lang="fr-FR" b="1" dirty="0" err="1">
                <a:cs typeface="Tahoma" charset="0"/>
              </a:rPr>
              <a:t>uno</a:t>
            </a:r>
            <a:r>
              <a:rPr lang="fr-FR" b="1" dirty="0">
                <a:cs typeface="Tahoma" charset="0"/>
              </a:rPr>
              <a:t> o più </a:t>
            </a:r>
            <a:r>
              <a:rPr lang="fr-FR" b="1" dirty="0" err="1">
                <a:cs typeface="Tahoma" charset="0"/>
              </a:rPr>
              <a:t>segmenti</a:t>
            </a:r>
            <a:r>
              <a:rPr lang="fr-FR" b="1" dirty="0">
                <a:cs typeface="Tahoma" charset="0"/>
              </a:rPr>
              <a:t> </a:t>
            </a:r>
            <a:r>
              <a:rPr lang="fr-FR" b="1" dirty="0" err="1">
                <a:cs typeface="Tahoma" charset="0"/>
              </a:rPr>
              <a:t>target</a:t>
            </a:r>
            <a:r>
              <a:rPr lang="fr-FR" b="1" dirty="0">
                <a:cs typeface="Tahoma" charset="0"/>
              </a:rPr>
              <a:t> </a:t>
            </a:r>
            <a:r>
              <a:rPr lang="fr-FR" b="1" dirty="0" err="1">
                <a:cs typeface="Tahoma" charset="0"/>
              </a:rPr>
              <a:t>prioritari</a:t>
            </a:r>
            <a:r>
              <a:rPr lang="fr-FR" dirty="0">
                <a:cs typeface="Tahoma" charset="0"/>
              </a:rPr>
              <a:t> sui </a:t>
            </a:r>
            <a:r>
              <a:rPr lang="fr-FR" dirty="0" err="1">
                <a:cs typeface="Tahoma" charset="0"/>
              </a:rPr>
              <a:t>quali</a:t>
            </a:r>
            <a:r>
              <a:rPr lang="fr-FR" dirty="0">
                <a:cs typeface="Tahoma" charset="0"/>
              </a:rPr>
              <a:t> </a:t>
            </a:r>
            <a:r>
              <a:rPr lang="fr-FR" dirty="0" err="1">
                <a:cs typeface="Tahoma" charset="0"/>
              </a:rPr>
              <a:t>concentrare</a:t>
            </a:r>
            <a:r>
              <a:rPr lang="fr-FR" dirty="0">
                <a:cs typeface="Tahoma" charset="0"/>
              </a:rPr>
              <a:t> </a:t>
            </a:r>
            <a:r>
              <a:rPr lang="fr-FR" dirty="0" err="1">
                <a:cs typeface="Tahoma" charset="0"/>
              </a:rPr>
              <a:t>gli</a:t>
            </a:r>
            <a:r>
              <a:rPr lang="fr-FR" dirty="0">
                <a:cs typeface="Tahoma" charset="0"/>
              </a:rPr>
              <a:t> </a:t>
            </a:r>
            <a:r>
              <a:rPr lang="fr-FR" dirty="0" err="1">
                <a:cs typeface="Tahoma" charset="0"/>
              </a:rPr>
              <a:t>sforzi</a:t>
            </a:r>
            <a:r>
              <a:rPr lang="fr-FR" dirty="0">
                <a:cs typeface="Tahoma" charset="0"/>
              </a:rPr>
              <a:t> di marketing per </a:t>
            </a:r>
            <a:r>
              <a:rPr lang="fr-FR" dirty="0" err="1">
                <a:cs typeface="Tahoma" charset="0"/>
              </a:rPr>
              <a:t>ottenere</a:t>
            </a:r>
            <a:r>
              <a:rPr lang="fr-FR" dirty="0">
                <a:cs typeface="Tahoma" charset="0"/>
              </a:rPr>
              <a:t> </a:t>
            </a:r>
            <a:r>
              <a:rPr lang="fr-FR" dirty="0" err="1">
                <a:cs typeface="Tahoma" charset="0"/>
              </a:rPr>
              <a:t>una</a:t>
            </a:r>
            <a:r>
              <a:rPr lang="fr-FR" dirty="0">
                <a:cs typeface="Tahoma" charset="0"/>
              </a:rPr>
              <a:t> </a:t>
            </a:r>
            <a:r>
              <a:rPr lang="fr-FR" b="1" dirty="0" err="1">
                <a:cs typeface="Tahoma" charset="0"/>
              </a:rPr>
              <a:t>posizione</a:t>
            </a:r>
            <a:r>
              <a:rPr lang="fr-FR" b="1" dirty="0">
                <a:cs typeface="Tahoma" charset="0"/>
              </a:rPr>
              <a:t> </a:t>
            </a:r>
            <a:r>
              <a:rPr lang="fr-FR" b="1" dirty="0" err="1">
                <a:cs typeface="Tahoma" charset="0"/>
              </a:rPr>
              <a:t>competitiva</a:t>
            </a:r>
            <a:r>
              <a:rPr lang="fr-FR" b="1" dirty="0">
                <a:cs typeface="Tahoma" charset="0"/>
              </a:rPr>
              <a:t> </a:t>
            </a:r>
            <a:r>
              <a:rPr lang="fr-FR" b="1" dirty="0" err="1">
                <a:cs typeface="Tahoma" charset="0"/>
              </a:rPr>
              <a:t>sostenibile</a:t>
            </a:r>
            <a:r>
              <a:rPr lang="fr-FR" dirty="0">
                <a:cs typeface="Tahoma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fr-FR" dirty="0">
              <a:cs typeface="Tahoma" charset="0"/>
            </a:endParaRPr>
          </a:p>
          <a:p>
            <a:pPr algn="just">
              <a:spcBef>
                <a:spcPct val="20000"/>
              </a:spcBef>
            </a:pPr>
            <a:r>
              <a:rPr lang="fr-FR" dirty="0">
                <a:cs typeface="Tahoma" charset="0"/>
              </a:rPr>
              <a:t> </a:t>
            </a:r>
            <a:r>
              <a:rPr lang="fr-FR" sz="2000" dirty="0">
                <a:cs typeface="Tahoma" charset="0"/>
              </a:rPr>
              <a:t>Una volta </a:t>
            </a:r>
            <a:r>
              <a:rPr lang="fr-FR" sz="2000" dirty="0" err="1">
                <a:cs typeface="Tahoma" charset="0"/>
              </a:rPr>
              <a:t>segmentato</a:t>
            </a:r>
            <a:r>
              <a:rPr lang="fr-FR" sz="2000" dirty="0">
                <a:cs typeface="Tahoma" charset="0"/>
              </a:rPr>
              <a:t> il mercato, si </a:t>
            </a:r>
            <a:r>
              <a:rPr lang="fr-FR" sz="2000" dirty="0" err="1">
                <a:cs typeface="Tahoma" charset="0"/>
              </a:rPr>
              <a:t>procede</a:t>
            </a:r>
            <a:r>
              <a:rPr lang="fr-FR" sz="2000" dirty="0">
                <a:cs typeface="Tahoma" charset="0"/>
              </a:rPr>
              <a:t> alla </a:t>
            </a:r>
            <a:r>
              <a:rPr lang="fr-FR" sz="2000" dirty="0" err="1">
                <a:cs typeface="Tahoma" charset="0"/>
              </a:rPr>
              <a:t>scelta</a:t>
            </a:r>
            <a:r>
              <a:rPr lang="fr-FR" sz="2000" dirty="0">
                <a:cs typeface="Tahoma" charset="0"/>
              </a:rPr>
              <a:t> </a:t>
            </a:r>
            <a:r>
              <a:rPr lang="fr-FR" sz="2000" dirty="0" err="1">
                <a:cs typeface="Tahoma" charset="0"/>
              </a:rPr>
              <a:t>del</a:t>
            </a:r>
            <a:r>
              <a:rPr lang="fr-FR" sz="2000" dirty="0">
                <a:cs typeface="Tahoma" charset="0"/>
              </a:rPr>
              <a:t> </a:t>
            </a:r>
            <a:r>
              <a:rPr lang="fr-FR" sz="2000" b="1" i="1" dirty="0">
                <a:cs typeface="Tahoma" charset="0"/>
              </a:rPr>
              <a:t>Target</a:t>
            </a:r>
            <a:r>
              <a:rPr lang="fr-FR" sz="2000" dirty="0">
                <a:cs typeface="Tahoma" charset="0"/>
              </a:rPr>
              <a:t> </a:t>
            </a:r>
            <a:r>
              <a:rPr lang="fr-FR" sz="2000" dirty="0" err="1">
                <a:cs typeface="Tahoma" charset="0"/>
              </a:rPr>
              <a:t>cui</a:t>
            </a:r>
            <a:r>
              <a:rPr lang="fr-FR" sz="2000" dirty="0">
                <a:cs typeface="Tahoma" charset="0"/>
              </a:rPr>
              <a:t> </a:t>
            </a:r>
            <a:r>
              <a:rPr lang="fr-FR" sz="2000" dirty="0" err="1">
                <a:cs typeface="Tahoma" charset="0"/>
              </a:rPr>
              <a:t>riferirsi</a:t>
            </a:r>
            <a:endParaRPr lang="fr-FR" dirty="0">
              <a:cs typeface="Tahoma" charset="0"/>
            </a:endParaRPr>
          </a:p>
        </p:txBody>
      </p:sp>
      <p:sp>
        <p:nvSpPr>
          <p:cNvPr id="6" name="Freccia giù 5">
            <a:extLst>
              <a:ext uri="{FF2B5EF4-FFF2-40B4-BE49-F238E27FC236}">
                <a16:creationId xmlns:a16="http://schemas.microsoft.com/office/drawing/2014/main" id="{5E09A0A5-ECF6-C04B-836D-7F2160FEA1DF}"/>
              </a:ext>
            </a:extLst>
          </p:cNvPr>
          <p:cNvSpPr/>
          <p:nvPr/>
        </p:nvSpPr>
        <p:spPr>
          <a:xfrm rot="16200000">
            <a:off x="288250" y="5574593"/>
            <a:ext cx="321469" cy="428026"/>
          </a:xfrm>
          <a:prstGeom prst="downArrow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0A6570A-9372-4049-8951-92A22B4DB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305" y="6124353"/>
            <a:ext cx="1721050" cy="4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75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6755" y="634999"/>
            <a:ext cx="8229600" cy="11430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ea typeface="Tahoma" pitchFamily="34" charset="0"/>
              </a:rPr>
              <a:t>LIVELLI DI SEGMENTAZIONE</a:t>
            </a:r>
            <a:br>
              <a:rPr lang="fr-FR" dirty="0">
                <a:solidFill>
                  <a:schemeClr val="tx2">
                    <a:lumMod val="75000"/>
                  </a:schemeClr>
                </a:solidFill>
                <a:ea typeface="Tahoma" pitchFamily="34" charset="0"/>
              </a:rPr>
            </a:br>
            <a:r>
              <a:rPr lang="fr-FR" sz="3200" dirty="0">
                <a:solidFill>
                  <a:schemeClr val="tx2">
                    <a:lumMod val="75000"/>
                  </a:schemeClr>
                </a:solidFill>
                <a:ea typeface="Tahoma" pitchFamily="34" charset="0"/>
              </a:rPr>
              <a:t>Macro e Micro </a:t>
            </a:r>
            <a:r>
              <a:rPr lang="fr-FR" sz="3200" dirty="0" err="1">
                <a:solidFill>
                  <a:schemeClr val="tx2">
                    <a:lumMod val="75000"/>
                  </a:schemeClr>
                </a:solidFill>
                <a:ea typeface="Tahoma" pitchFamily="34" charset="0"/>
              </a:rPr>
              <a:t>Segmentazione</a:t>
            </a:r>
            <a:endParaRPr lang="fr-FR" sz="4000" dirty="0">
              <a:solidFill>
                <a:schemeClr val="tx2">
                  <a:lumMod val="75000"/>
                </a:schemeClr>
              </a:solidFill>
              <a:ea typeface="Tahoma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26755" y="2417080"/>
            <a:ext cx="7662727" cy="4525963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cs typeface="Tahoma" charset="0"/>
              </a:rPr>
              <a:t>MACRO-SEGMENTAZIONE</a:t>
            </a:r>
          </a:p>
          <a:p>
            <a:pPr>
              <a:buNone/>
            </a:pPr>
            <a:r>
              <a:rPr lang="fr-FR" sz="2400" dirty="0" err="1">
                <a:cs typeface="Tahoma" charset="0"/>
              </a:rPr>
              <a:t>Scomposizione</a:t>
            </a:r>
            <a:r>
              <a:rPr lang="fr-FR" sz="2400" dirty="0">
                <a:cs typeface="Tahoma" charset="0"/>
              </a:rPr>
              <a:t> </a:t>
            </a:r>
            <a:r>
              <a:rPr lang="fr-FR" sz="2400" dirty="0" err="1">
                <a:cs typeface="Tahoma" charset="0"/>
              </a:rPr>
              <a:t>del</a:t>
            </a:r>
            <a:r>
              <a:rPr lang="fr-FR" sz="2400" dirty="0">
                <a:cs typeface="Tahoma" charset="0"/>
              </a:rPr>
              <a:t> mercato di </a:t>
            </a:r>
            <a:r>
              <a:rPr lang="fr-FR" sz="2400" dirty="0" err="1">
                <a:cs typeface="Tahoma" charset="0"/>
              </a:rPr>
              <a:t>riferimento</a:t>
            </a:r>
            <a:r>
              <a:rPr lang="fr-FR" sz="2400" dirty="0">
                <a:cs typeface="Tahoma" charset="0"/>
              </a:rPr>
              <a:t> in  </a:t>
            </a:r>
            <a:r>
              <a:rPr lang="fr-FR" sz="2400" dirty="0" err="1">
                <a:cs typeface="Tahoma" charset="0"/>
              </a:rPr>
              <a:t>prodotti-mercati</a:t>
            </a:r>
            <a:r>
              <a:rPr lang="fr-FR" sz="2400" dirty="0">
                <a:cs typeface="Tahoma" charset="0"/>
              </a:rPr>
              <a:t> (o </a:t>
            </a:r>
            <a:r>
              <a:rPr lang="fr-FR" sz="2400" i="1" dirty="0">
                <a:cs typeface="Tahoma" charset="0"/>
              </a:rPr>
              <a:t>business </a:t>
            </a:r>
            <a:r>
              <a:rPr lang="fr-FR" sz="2400" i="1" dirty="0" err="1">
                <a:cs typeface="Tahoma" charset="0"/>
              </a:rPr>
              <a:t>units</a:t>
            </a:r>
            <a:r>
              <a:rPr lang="fr-FR" sz="2400" dirty="0">
                <a:cs typeface="Tahoma" charset="0"/>
              </a:rPr>
              <a:t>) con </a:t>
            </a:r>
            <a:r>
              <a:rPr lang="fr-FR" sz="2400" dirty="0" err="1">
                <a:cs typeface="Tahoma" charset="0"/>
              </a:rPr>
              <a:t>tre</a:t>
            </a:r>
            <a:r>
              <a:rPr lang="fr-FR" sz="2400" dirty="0">
                <a:cs typeface="Tahoma" charset="0"/>
              </a:rPr>
              <a:t> </a:t>
            </a:r>
            <a:r>
              <a:rPr lang="fr-FR" sz="2400" dirty="0" err="1">
                <a:cs typeface="Tahoma" charset="0"/>
              </a:rPr>
              <a:t>fattori</a:t>
            </a:r>
            <a:r>
              <a:rPr lang="fr-FR" sz="2400" dirty="0">
                <a:cs typeface="Tahoma" charset="0"/>
              </a:rPr>
              <a:t>: </a:t>
            </a:r>
            <a:r>
              <a:rPr lang="fr-FR" sz="2400" dirty="0" err="1">
                <a:cs typeface="Tahoma" charset="0"/>
              </a:rPr>
              <a:t>bisogni-acquirenti-tecnologie</a:t>
            </a:r>
            <a:r>
              <a:rPr lang="fr-FR" sz="2400" dirty="0">
                <a:cs typeface="Tahoma" charset="0"/>
              </a:rPr>
              <a:t>.</a:t>
            </a:r>
          </a:p>
          <a:p>
            <a:pPr>
              <a:buFontTx/>
              <a:buNone/>
            </a:pPr>
            <a:endParaRPr lang="fr-FR" sz="2400" dirty="0">
              <a:cs typeface="Tahoma" charset="0"/>
            </a:endParaRPr>
          </a:p>
          <a:p>
            <a:pPr marL="0" indent="0">
              <a:buNone/>
            </a:pPr>
            <a:r>
              <a:rPr lang="fr-FR" sz="2400" b="1" dirty="0">
                <a:cs typeface="Tahoma" charset="0"/>
              </a:rPr>
              <a:t>MICRO-SEGMENTAZIONE</a:t>
            </a:r>
          </a:p>
          <a:p>
            <a:pPr>
              <a:buFontTx/>
              <a:buNone/>
            </a:pPr>
            <a:r>
              <a:rPr lang="fr-FR" sz="2400" dirty="0" err="1">
                <a:cs typeface="Tahoma" charset="0"/>
              </a:rPr>
              <a:t>Scomposizione</a:t>
            </a:r>
            <a:r>
              <a:rPr lang="fr-FR" sz="2400" dirty="0">
                <a:cs typeface="Tahoma" charset="0"/>
              </a:rPr>
              <a:t> dei </a:t>
            </a:r>
            <a:r>
              <a:rPr lang="fr-FR" sz="2400" dirty="0" err="1">
                <a:cs typeface="Tahoma" charset="0"/>
              </a:rPr>
              <a:t>prodotti-mercati</a:t>
            </a:r>
            <a:r>
              <a:rPr lang="fr-FR" sz="2400" dirty="0">
                <a:cs typeface="Tahoma" charset="0"/>
              </a:rPr>
              <a:t> e </a:t>
            </a:r>
            <a:r>
              <a:rPr lang="fr-FR" sz="2400" dirty="0" err="1">
                <a:cs typeface="Tahoma" charset="0"/>
              </a:rPr>
              <a:t>analisi</a:t>
            </a:r>
            <a:r>
              <a:rPr lang="fr-FR" sz="2400" dirty="0">
                <a:cs typeface="Tahoma" charset="0"/>
              </a:rPr>
              <a:t> </a:t>
            </a:r>
            <a:r>
              <a:rPr lang="fr-FR" sz="2400" dirty="0" err="1">
                <a:cs typeface="Tahoma" charset="0"/>
              </a:rPr>
              <a:t>della</a:t>
            </a:r>
            <a:r>
              <a:rPr lang="fr-FR" sz="2400" dirty="0">
                <a:cs typeface="Tahoma" charset="0"/>
              </a:rPr>
              <a:t> </a:t>
            </a:r>
            <a:r>
              <a:rPr lang="fr-FR" sz="2400" dirty="0" err="1">
                <a:cs typeface="Tahoma" charset="0"/>
              </a:rPr>
              <a:t>diversità</a:t>
            </a:r>
            <a:r>
              <a:rPr lang="fr-FR" sz="2400" dirty="0">
                <a:cs typeface="Tahoma" charset="0"/>
              </a:rPr>
              <a:t> dei </a:t>
            </a:r>
            <a:r>
              <a:rPr lang="fr-FR" sz="2400" dirty="0" err="1">
                <a:cs typeface="Tahoma" charset="0"/>
              </a:rPr>
              <a:t>bisogni</a:t>
            </a:r>
            <a:r>
              <a:rPr lang="fr-FR" sz="2400" dirty="0">
                <a:cs typeface="Tahoma" charset="0"/>
              </a:rPr>
              <a:t> </a:t>
            </a:r>
            <a:r>
              <a:rPr lang="fr-FR" sz="2400" dirty="0" err="1">
                <a:cs typeface="Tahoma" charset="0"/>
              </a:rPr>
              <a:t>all’interno</a:t>
            </a:r>
            <a:r>
              <a:rPr lang="fr-FR" sz="2400" dirty="0">
                <a:cs typeface="Tahoma" charset="0"/>
              </a:rPr>
              <a:t> dei </a:t>
            </a:r>
            <a:r>
              <a:rPr lang="fr-FR" sz="2400" dirty="0" err="1">
                <a:cs typeface="Tahoma" charset="0"/>
              </a:rPr>
              <a:t>prodotti-mercati</a:t>
            </a:r>
            <a:r>
              <a:rPr lang="fr-FR" sz="2400" dirty="0">
                <a:cs typeface="Tahoma" charset="0"/>
              </a:rPr>
              <a:t> </a:t>
            </a:r>
            <a:r>
              <a:rPr lang="fr-FR" sz="2400" dirty="0" err="1">
                <a:cs typeface="Tahoma" charset="0"/>
              </a:rPr>
              <a:t>identificati</a:t>
            </a:r>
            <a:r>
              <a:rPr lang="fr-FR" sz="2400" dirty="0">
                <a:cs typeface="Tahoma" charset="0"/>
              </a:rPr>
              <a:t>.</a:t>
            </a:r>
          </a:p>
        </p:txBody>
      </p:sp>
      <p:sp>
        <p:nvSpPr>
          <p:cNvPr id="4" name="Rettangolo 3"/>
          <p:cNvSpPr/>
          <p:nvPr/>
        </p:nvSpPr>
        <p:spPr>
          <a:xfrm rot="5400000">
            <a:off x="5753799" y="2913810"/>
            <a:ext cx="6205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venir Book"/>
                <a:cs typeface="Avenir Book"/>
              </a:rPr>
              <a:t>Progetto di Teledidattica - Dr.ssa Annarita Sorrentino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90A14C2-EB6B-4A42-8E86-C09642CE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305" y="6124353"/>
            <a:ext cx="1721050" cy="4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699"/>
      </p:ext>
    </p:extLst>
  </p:cSld>
  <p:clrMapOvr>
    <a:masterClrMapping/>
  </p:clrMapOvr>
  <p:transition advTm="66118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045A059-FDD5-44D1-8E10-1417D3495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" t="7351" r="1430" b="6238"/>
          <a:stretch/>
        </p:blipFill>
        <p:spPr>
          <a:xfrm>
            <a:off x="786581" y="1396180"/>
            <a:ext cx="7305367" cy="367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88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045A059-FDD5-44D1-8E10-1417D3495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" t="7351" r="73430" b="6238"/>
          <a:stretch/>
        </p:blipFill>
        <p:spPr>
          <a:xfrm>
            <a:off x="786582" y="1396180"/>
            <a:ext cx="1858296" cy="367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3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045A059-FDD5-44D1-8E10-1417D3495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04" t="7351" r="25603" b="6238"/>
          <a:stretch/>
        </p:blipFill>
        <p:spPr>
          <a:xfrm>
            <a:off x="4395019" y="1396180"/>
            <a:ext cx="1868129" cy="367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7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768096" y="372565"/>
            <a:ext cx="7290054" cy="1499616"/>
          </a:xfrm>
        </p:spPr>
        <p:txBody>
          <a:bodyPr/>
          <a:lstStyle/>
          <a:p>
            <a:r>
              <a:rPr lang="it-IT" dirty="0"/>
              <a:t>Agenda</a:t>
            </a: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/>
              <a:t> Le attività di marketing e commercializzazione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24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/>
              <a:t>La segmentazione del mercato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24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/>
              <a:t>La definizione del posizionamento del prodotto</a:t>
            </a:r>
          </a:p>
          <a:p>
            <a:pPr>
              <a:spcBef>
                <a:spcPts val="600"/>
              </a:spcBef>
            </a:pPr>
            <a:endParaRPr lang="it-IT" sz="24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/>
              <a:t> Le variabili del marketing mix</a:t>
            </a:r>
          </a:p>
          <a:p>
            <a:pPr>
              <a:spcBef>
                <a:spcPts val="600"/>
              </a:spcBef>
            </a:pPr>
            <a:endParaRPr lang="it-IT" sz="24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/>
              <a:t> La rilevanza della componente «servizio post-vendita»</a:t>
            </a:r>
          </a:p>
        </p:txBody>
      </p:sp>
      <p:sp>
        <p:nvSpPr>
          <p:cNvPr id="7" name="Rettangolo 6"/>
          <p:cNvSpPr/>
          <p:nvPr/>
        </p:nvSpPr>
        <p:spPr>
          <a:xfrm rot="5400000">
            <a:off x="5753799" y="2913810"/>
            <a:ext cx="6205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venir Book"/>
                <a:cs typeface="Avenir Book"/>
              </a:rPr>
              <a:t>Progetto di Teledidattica - Dr.ssa Annarita Sorrentino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C404776-50AA-104B-A883-073FF8F20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305" y="6124353"/>
            <a:ext cx="1721050" cy="4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02970"/>
      </p:ext>
    </p:extLst>
  </p:cSld>
  <p:clrMapOvr>
    <a:masterClrMapping/>
  </p:clrMapOvr>
  <p:transition advTm="16858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045A059-FDD5-44D1-8E10-1417D3495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67" t="7351" r="1430" b="6238"/>
          <a:stretch/>
        </p:blipFill>
        <p:spPr>
          <a:xfrm>
            <a:off x="6253316" y="1396180"/>
            <a:ext cx="1838632" cy="367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9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045A059-FDD5-44D1-8E10-1417D3495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00" t="7351" r="49386" b="6238"/>
          <a:stretch/>
        </p:blipFill>
        <p:spPr>
          <a:xfrm>
            <a:off x="2654710" y="1396180"/>
            <a:ext cx="1809135" cy="367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29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81087"/>
            <a:ext cx="6820786" cy="11430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ea typeface="Tahoma" pitchFamily="34" charset="0"/>
              </a:rPr>
              <a:t>MICRO-SEGMENTAZIONE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  <a:ea typeface="Tahoma" pitchFamily="34" charset="0"/>
              </a:rPr>
              <a:t/>
            </a:r>
            <a:br>
              <a:rPr lang="fr-FR" b="1" dirty="0">
                <a:solidFill>
                  <a:schemeClr val="tx2">
                    <a:lumMod val="75000"/>
                  </a:schemeClr>
                </a:solidFill>
                <a:ea typeface="Tahoma" pitchFamily="34" charset="0"/>
              </a:rPr>
            </a:br>
            <a:endParaRPr lang="fr-FR" b="1" dirty="0">
              <a:solidFill>
                <a:srgbClr val="C00000"/>
              </a:solidFill>
              <a:ea typeface="Tahoma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 rot="5400000">
            <a:off x="5753799" y="2913810"/>
            <a:ext cx="6205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venir Book"/>
                <a:cs typeface="Avenir Book"/>
              </a:rPr>
              <a:t>Progetto di Teledidattica - Dr.ssa Annarita Sorrentino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74ACE2A-CA10-3641-B97E-2DE646529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305" y="6124353"/>
            <a:ext cx="1721050" cy="49049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78A354C-CA44-40C1-855C-CA20DF783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66" y="1336894"/>
            <a:ext cx="7397671" cy="52739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675E4A5-1567-4E51-8B2E-3CF68A1A13AB}"/>
              </a:ext>
            </a:extLst>
          </p:cNvPr>
          <p:cNvSpPr txBox="1"/>
          <p:nvPr/>
        </p:nvSpPr>
        <p:spPr>
          <a:xfrm>
            <a:off x="6461436" y="6526881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Sciarelli, 2020</a:t>
            </a:r>
          </a:p>
        </p:txBody>
      </p:sp>
    </p:spTree>
    <p:extLst>
      <p:ext uri="{BB962C8B-B14F-4D97-AF65-F5344CB8AC3E}">
        <p14:creationId xmlns:p14="http://schemas.microsoft.com/office/powerpoint/2010/main" val="708100889"/>
      </p:ext>
    </p:extLst>
  </p:cSld>
  <p:clrMapOvr>
    <a:masterClrMapping/>
  </p:clrMapOvr>
  <p:transition advTm="182808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5127C5E-12D5-49E5-B4F0-978E19025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sz="2800" b="1" dirty="0">
                <a:solidFill>
                  <a:schemeClr val="tx2">
                    <a:lumMod val="75000"/>
                  </a:schemeClr>
                </a:solidFill>
              </a:rPr>
              <a:t>MICRO-SEGMENTAZIONE</a:t>
            </a:r>
            <a:r>
              <a:rPr lang="fr-FR" sz="2800" b="1" dirty="0">
                <a:solidFill>
                  <a:srgbClr val="C00000"/>
                </a:solidFill>
              </a:rPr>
              <a:t/>
            </a:r>
            <a:br>
              <a:rPr lang="fr-FR" sz="2800" b="1" dirty="0">
                <a:solidFill>
                  <a:srgbClr val="C00000"/>
                </a:solidFill>
              </a:rPr>
            </a:br>
            <a:r>
              <a:rPr lang="fr-FR" sz="2800" b="1" dirty="0" err="1">
                <a:solidFill>
                  <a:srgbClr val="C00000"/>
                </a:solidFill>
              </a:rPr>
              <a:t>Segmentazione</a:t>
            </a:r>
            <a:r>
              <a:rPr lang="fr-FR" sz="2800" b="1" dirty="0">
                <a:solidFill>
                  <a:srgbClr val="C00000"/>
                </a:solidFill>
              </a:rPr>
              <a:t> socio-</a:t>
            </a:r>
            <a:r>
              <a:rPr lang="fr-FR" sz="2800" b="1" dirty="0" err="1">
                <a:solidFill>
                  <a:srgbClr val="C00000"/>
                </a:solidFill>
              </a:rPr>
              <a:t>demografica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95A58AA-FFAB-43A4-9A89-C93EBFABE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PRESUPPOSTO</a:t>
            </a:r>
          </a:p>
          <a:p>
            <a:pPr>
              <a:buFontTx/>
              <a:buNone/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    E’ dalla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diversità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dei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profili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socio-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demografici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che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scaturisce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la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diversità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dei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vantaggi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che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i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consumatori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cercano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nel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prodotto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Tx/>
              <a:buNone/>
              <a:defRPr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VARIABILI  DI  SEGMENTAZIONE</a:t>
            </a:r>
          </a:p>
          <a:p>
            <a:pPr>
              <a:buFontTx/>
              <a:buNone/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    Le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variabili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più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utilizzate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sono la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collocazione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geografica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, il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sesso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, l’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età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, il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reddito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e le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classi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socio-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professionali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Tx/>
              <a:buNone/>
              <a:defRPr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VANTAGGI  DEL METODO </a:t>
            </a:r>
          </a:p>
          <a:p>
            <a:pPr>
              <a:buFontTx/>
              <a:buNone/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Prassi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più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utilizzata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per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facilità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misurazione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e di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accesso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diretto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alle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informazioni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C32CB2A-D401-418B-BCDA-E0DA294A9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fr-FR" sz="2800" b="1" dirty="0">
                <a:solidFill>
                  <a:schemeClr val="tx2">
                    <a:lumMod val="75000"/>
                  </a:schemeClr>
                </a:solidFill>
              </a:rPr>
              <a:t>MICRO-SEGMETAZIONE</a:t>
            </a:r>
            <a:r>
              <a:rPr lang="fr-FR" sz="2800" b="1" dirty="0">
                <a:solidFill>
                  <a:srgbClr val="C00000"/>
                </a:solidFill>
              </a:rPr>
              <a:t/>
            </a:r>
            <a:br>
              <a:rPr lang="fr-FR" sz="2800" b="1" dirty="0">
                <a:solidFill>
                  <a:srgbClr val="C00000"/>
                </a:solidFill>
              </a:rPr>
            </a:br>
            <a:r>
              <a:rPr lang="fr-FR" sz="2800" b="1" dirty="0" err="1">
                <a:solidFill>
                  <a:srgbClr val="C00000"/>
                </a:solidFill>
              </a:rPr>
              <a:t>Segmentazione</a:t>
            </a:r>
            <a:r>
              <a:rPr lang="fr-FR" sz="2800" b="1" dirty="0">
                <a:solidFill>
                  <a:srgbClr val="C00000"/>
                </a:solidFill>
              </a:rPr>
              <a:t> in  base ai </a:t>
            </a:r>
            <a:r>
              <a:rPr lang="fr-FR" sz="2800" b="1" dirty="0" err="1">
                <a:solidFill>
                  <a:srgbClr val="C00000"/>
                </a:solidFill>
              </a:rPr>
              <a:t>vantaggi</a:t>
            </a:r>
            <a:r>
              <a:rPr lang="fr-FR" sz="2800" b="1" dirty="0">
                <a:solidFill>
                  <a:srgbClr val="C00000"/>
                </a:solidFill>
              </a:rPr>
              <a:t> </a:t>
            </a:r>
            <a:r>
              <a:rPr lang="fr-FR" sz="2800" b="1" dirty="0" err="1">
                <a:solidFill>
                  <a:srgbClr val="C00000"/>
                </a:solidFill>
              </a:rPr>
              <a:t>perseguiti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B1DDB65-D374-43A3-91D8-F21B640AE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17526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fr-FR" sz="1800" b="1" dirty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PRESUPPOSTO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    Il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valore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o il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vantaggio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perseguito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 in un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prodotto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è il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fattore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esplicativo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da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individuare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    Due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persone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con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profili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socio-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demografici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identici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possono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avere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sistemi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valori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anche molto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diversi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tra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loro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VARIABILI  DI SEGMENTAZIONE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    Il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modello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comportamentale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è il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modello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« del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paniere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attributi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 »</a:t>
            </a:r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fr-FR" sz="1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sz="1800" b="1" dirty="0">
                <a:solidFill>
                  <a:schemeClr val="tx2">
                    <a:lumMod val="75000"/>
                  </a:schemeClr>
                </a:solidFill>
              </a:rPr>
              <a:t>VANTAGGIO DEL METODO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Questo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tipo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segmentazione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si concentra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sulle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differenze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tra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i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sistemi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valore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degli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tx2">
                    <a:lumMod val="75000"/>
                  </a:schemeClr>
                </a:solidFill>
              </a:rPr>
              <a:t>acquirenti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fr-F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1927583-BAC6-4555-BB11-EF8A82A43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fr-FR" sz="2800" b="1" dirty="0">
                <a:solidFill>
                  <a:schemeClr val="tx2">
                    <a:lumMod val="75000"/>
                  </a:schemeClr>
                </a:solidFill>
              </a:rPr>
              <a:t>MICRO-SEGMETAZIONE</a:t>
            </a:r>
            <a:r>
              <a:rPr lang="fr-FR" sz="2800" b="1" dirty="0">
                <a:solidFill>
                  <a:srgbClr val="C00000"/>
                </a:solidFill>
              </a:rPr>
              <a:t/>
            </a:r>
            <a:br>
              <a:rPr lang="fr-FR" sz="2800" b="1" dirty="0">
                <a:solidFill>
                  <a:srgbClr val="C00000"/>
                </a:solidFill>
              </a:rPr>
            </a:br>
            <a:r>
              <a:rPr lang="fr-FR" sz="2800" b="1" dirty="0" err="1">
                <a:solidFill>
                  <a:srgbClr val="C00000"/>
                </a:solidFill>
              </a:rPr>
              <a:t>Segmentazione</a:t>
            </a:r>
            <a:r>
              <a:rPr lang="fr-FR" sz="2800" b="1" dirty="0">
                <a:solidFill>
                  <a:srgbClr val="C00000"/>
                </a:solidFill>
              </a:rPr>
              <a:t> in  base ai </a:t>
            </a:r>
            <a:r>
              <a:rPr lang="fr-FR" sz="2800" b="1" dirty="0" err="1">
                <a:solidFill>
                  <a:srgbClr val="C00000"/>
                </a:solidFill>
              </a:rPr>
              <a:t>vantaggi</a:t>
            </a:r>
            <a:r>
              <a:rPr lang="fr-FR" sz="2800" b="1" dirty="0">
                <a:solidFill>
                  <a:srgbClr val="C00000"/>
                </a:solidFill>
              </a:rPr>
              <a:t> </a:t>
            </a:r>
            <a:r>
              <a:rPr lang="fr-FR" sz="2800" b="1" dirty="0" err="1">
                <a:solidFill>
                  <a:srgbClr val="C00000"/>
                </a:solidFill>
              </a:rPr>
              <a:t>perseguiti</a:t>
            </a:r>
            <a:endParaRPr lang="fr-FR" sz="2800" b="1" dirty="0">
              <a:solidFill>
                <a:srgbClr val="C00000"/>
              </a:solidFill>
            </a:endParaRPr>
          </a:p>
        </p:txBody>
      </p:sp>
      <p:grpSp>
        <p:nvGrpSpPr>
          <p:cNvPr id="18435" name="Group 49">
            <a:extLst>
              <a:ext uri="{FF2B5EF4-FFF2-40B4-BE49-F238E27FC236}">
                <a16:creationId xmlns:a16="http://schemas.microsoft.com/office/drawing/2014/main" id="{0825CB56-C46A-4581-A96E-1FBA25F72D59}"/>
              </a:ext>
            </a:extLst>
          </p:cNvPr>
          <p:cNvGrpSpPr>
            <a:grpSpLocks/>
          </p:cNvGrpSpPr>
          <p:nvPr/>
        </p:nvGrpSpPr>
        <p:grpSpPr bwMode="auto">
          <a:xfrm>
            <a:off x="98425" y="1125538"/>
            <a:ext cx="9153525" cy="5183187"/>
            <a:chOff x="-4432" y="1124744"/>
            <a:chExt cx="9153879" cy="5184576"/>
          </a:xfrm>
        </p:grpSpPr>
        <p:sp>
          <p:nvSpPr>
            <p:cNvPr id="18438" name="Rectangle 44">
              <a:extLst>
                <a:ext uri="{FF2B5EF4-FFF2-40B4-BE49-F238E27FC236}">
                  <a16:creationId xmlns:a16="http://schemas.microsoft.com/office/drawing/2014/main" id="{A1BF1C60-019B-45A6-B470-ACB7EF953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5816" y="1383159"/>
              <a:ext cx="33025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it-IT" sz="2400" b="1">
                  <a:solidFill>
                    <a:srgbClr val="FF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ESEMPIO SHAMPOO</a:t>
              </a:r>
              <a:endParaRPr lang="it-IT" altLang="it-IT" sz="2400"/>
            </a:p>
          </p:txBody>
        </p:sp>
        <p:pic>
          <p:nvPicPr>
            <p:cNvPr id="18439" name="Picture 3">
              <a:extLst>
                <a:ext uri="{FF2B5EF4-FFF2-40B4-BE49-F238E27FC236}">
                  <a16:creationId xmlns:a16="http://schemas.microsoft.com/office/drawing/2014/main" id="{4CA666D3-9CD5-4F37-A755-91FC815E1B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139030"/>
              <a:ext cx="9144000" cy="5140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A3F19A-0C5B-4022-9332-F4A50DDE7540}"/>
                </a:ext>
              </a:extLst>
            </p:cNvPr>
            <p:cNvSpPr/>
            <p:nvPr/>
          </p:nvSpPr>
          <p:spPr>
            <a:xfrm>
              <a:off x="331" y="1124744"/>
              <a:ext cx="9144354" cy="3604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C810FC-FFB2-4461-A543-CFDFBF8265E1}"/>
                </a:ext>
              </a:extLst>
            </p:cNvPr>
            <p:cNvSpPr/>
            <p:nvPr/>
          </p:nvSpPr>
          <p:spPr>
            <a:xfrm>
              <a:off x="-4432" y="5948861"/>
              <a:ext cx="9144354" cy="3604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B98B8E-7CC7-41A0-82BB-504323C81037}"/>
                </a:ext>
              </a:extLst>
            </p:cNvPr>
            <p:cNvSpPr/>
            <p:nvPr/>
          </p:nvSpPr>
          <p:spPr>
            <a:xfrm rot="16200000">
              <a:off x="6665956" y="3608284"/>
              <a:ext cx="4751073" cy="2159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26E21DE9-3952-46E0-875E-05E1D4963F69}"/>
              </a:ext>
            </a:extLst>
          </p:cNvPr>
          <p:cNvSpPr/>
          <p:nvPr/>
        </p:nvSpPr>
        <p:spPr>
          <a:xfrm>
            <a:off x="1331913" y="2565400"/>
            <a:ext cx="1655762" cy="431800"/>
          </a:xfrm>
          <a:prstGeom prst="ellipse">
            <a:avLst/>
          </a:prstGeom>
          <a:solidFill>
            <a:srgbClr val="FF0066">
              <a:alpha val="0"/>
            </a:srgbClr>
          </a:solidFill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949380-6532-491D-BEDD-445DF49262A0}"/>
              </a:ext>
            </a:extLst>
          </p:cNvPr>
          <p:cNvSpPr/>
          <p:nvPr/>
        </p:nvSpPr>
        <p:spPr>
          <a:xfrm>
            <a:off x="1042988" y="2997200"/>
            <a:ext cx="2592387" cy="1223963"/>
          </a:xfrm>
          <a:prstGeom prst="ellipse">
            <a:avLst/>
          </a:prstGeom>
          <a:solidFill>
            <a:srgbClr val="FF0066">
              <a:alpha val="0"/>
            </a:srgbClr>
          </a:solidFill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EC6ABF4-D1DD-4125-8984-7376E1FF1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fr-FR" sz="2800" b="1" dirty="0">
                <a:solidFill>
                  <a:schemeClr val="tx2">
                    <a:lumMod val="75000"/>
                  </a:schemeClr>
                </a:solidFill>
              </a:rPr>
              <a:t>SEGMENTAZIONE SOCIO-CULTURALE</a:t>
            </a:r>
            <a:br>
              <a:rPr lang="fr-FR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2800" b="1" dirty="0">
                <a:solidFill>
                  <a:schemeClr val="tx2">
                    <a:lumMod val="75000"/>
                  </a:schemeClr>
                </a:solidFill>
              </a:rPr>
              <a:t> O PER STILI DI VITA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9C0BD62-B793-437B-8BAE-F7650D078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PRESUPPOSTO</a:t>
            </a:r>
          </a:p>
          <a:p>
            <a:pPr>
              <a:buFontTx/>
              <a:buNone/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Individui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molto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diversi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termini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socio-economici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possono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avere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comportamenti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molto simili e, al contrario,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individui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simili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comportamenti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diversissimi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Tx/>
              <a:buNone/>
              <a:defRPr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VARIABLI  DI  SEGMENTAZIONE</a:t>
            </a:r>
          </a:p>
          <a:p>
            <a:pPr>
              <a:buFontTx/>
              <a:buNone/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Informazioni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sui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valori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, le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attività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gli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interessi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e le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opinioni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Tx/>
              <a:buNone/>
              <a:defRPr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VANTAGGIO  DEL  METODO</a:t>
            </a:r>
          </a:p>
          <a:p>
            <a:pPr>
              <a:buFontTx/>
              <a:buNone/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Fornire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un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quadro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più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umano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degli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acquirenti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che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comprenda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informazioni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sui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valori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attività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interessi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opinioni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Tx/>
              <a:buNone/>
              <a:defRPr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>
                <a:solidFill>
                  <a:srgbClr val="028282"/>
                </a:solidFill>
                <a:latin typeface="Caecilia LT Std Light" pitchFamily="18" charset="0"/>
              </a:rPr>
              <a:t>Consumo e </a:t>
            </a:r>
            <a:r>
              <a:rPr lang="it-IT" dirty="0" err="1">
                <a:solidFill>
                  <a:srgbClr val="028282"/>
                </a:solidFill>
                <a:latin typeface="Caecilia LT Std Light" pitchFamily="18" charset="0"/>
              </a:rPr>
              <a:t>identita’</a:t>
            </a:r>
            <a:endParaRPr lang="it-IT" i="1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931224" cy="1540768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D60093"/>
                </a:solidFill>
                <a:latin typeface="Neou" pitchFamily="2" charset="0"/>
              </a:rPr>
              <a:t>BRAND PERSONALITY</a:t>
            </a:r>
          </a:p>
          <a:p>
            <a:pPr marL="0" indent="0" algn="just">
              <a:buNone/>
            </a:pPr>
            <a:r>
              <a:rPr lang="it-IT" dirty="0">
                <a:solidFill>
                  <a:schemeClr val="bg2">
                    <a:lumMod val="25000"/>
                  </a:schemeClr>
                </a:solidFill>
                <a:latin typeface="Caecilia LT Std Light" pitchFamily="18" charset="0"/>
              </a:rPr>
              <a:t>Caratteristiche umane associate ad un brand (es. testimonial, colore, packaging)</a:t>
            </a:r>
          </a:p>
          <a:p>
            <a:pPr marL="0" indent="0" algn="just">
              <a:buNone/>
            </a:pPr>
            <a:endParaRPr lang="it-IT" dirty="0">
              <a:latin typeface="Caecilia LT Std Light" pitchFamily="18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63C6-FE72-4484-A336-7347BB14A5CA}" type="datetime1">
              <a:rPr lang="it-IT" smtClean="0"/>
              <a:t>28/04/2021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Dr. Annarita Sorrentino - Uniparthenope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2222004" cy="274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60670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72" b="26198"/>
          <a:stretch/>
        </p:blipFill>
        <p:spPr>
          <a:xfrm>
            <a:off x="7596336" y="5419663"/>
            <a:ext cx="1547664" cy="14657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2313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818B94F-54E5-4E90-9FF2-7BE46651C096}"/>
              </a:ext>
            </a:extLst>
          </p:cNvPr>
          <p:cNvSpPr/>
          <p:nvPr/>
        </p:nvSpPr>
        <p:spPr>
          <a:xfrm>
            <a:off x="628953" y="1199216"/>
            <a:ext cx="506356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700" b="1" spc="-11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profilo del cliente Frecciarossa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DBBF44E-DAE7-4047-BB3C-7E3F03E6C109}"/>
              </a:ext>
            </a:extLst>
          </p:cNvPr>
          <p:cNvCxnSpPr>
            <a:cxnSpLocks/>
          </p:cNvCxnSpPr>
          <p:nvPr/>
        </p:nvCxnSpPr>
        <p:spPr>
          <a:xfrm>
            <a:off x="571487" y="1679057"/>
            <a:ext cx="79468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Immagine 1">
            <a:extLst>
              <a:ext uri="{FF2B5EF4-FFF2-40B4-BE49-F238E27FC236}">
                <a16:creationId xmlns:a16="http://schemas.microsoft.com/office/drawing/2014/main" id="{7014E6F1-BCE3-4B0C-8480-9D40D4E19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97" y="857250"/>
            <a:ext cx="1786703" cy="8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71E1174F-84F7-4255-A06D-3057006A9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86" y="2066962"/>
            <a:ext cx="6991222" cy="33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832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8B08A02-B746-43BE-9BB9-6D68D3ACB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0" t="4642" r="2678" b="45143"/>
          <a:stretch/>
        </p:blipFill>
        <p:spPr>
          <a:xfrm>
            <a:off x="775016" y="1868522"/>
            <a:ext cx="7436652" cy="345232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D1F64EBE-123C-4CDD-85AB-EB048392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09" y="368906"/>
            <a:ext cx="8680704" cy="1499616"/>
          </a:xfrm>
        </p:spPr>
        <p:txBody>
          <a:bodyPr/>
          <a:lstStyle/>
          <a:p>
            <a:pPr algn="l"/>
            <a:r>
              <a:rPr lang="it-IT" dirty="0">
                <a:solidFill>
                  <a:srgbClr val="028282"/>
                </a:solidFill>
                <a:latin typeface="Caecilia LT Std Light" pitchFamily="18" charset="0"/>
              </a:rPr>
              <a:t>TRATTI DELLA PERSONALITA’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74919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847855"/>
            <a:ext cx="8355222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4400" dirty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INTRODUZIONE AL MARKETING</a:t>
            </a:r>
          </a:p>
          <a:p>
            <a:pPr>
              <a:defRPr/>
            </a:pPr>
            <a:r>
              <a:rPr lang="fr-FR" sz="40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Definizioni</a:t>
            </a:r>
            <a:endParaRPr lang="fr-FR" sz="4000" dirty="0">
              <a:solidFill>
                <a:schemeClr val="accent2">
                  <a:lumMod val="7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561CDD55-065B-D94F-8C5F-737B2858CA38}"/>
              </a:ext>
            </a:extLst>
          </p:cNvPr>
          <p:cNvGrpSpPr/>
          <p:nvPr/>
        </p:nvGrpSpPr>
        <p:grpSpPr>
          <a:xfrm>
            <a:off x="446242" y="2476480"/>
            <a:ext cx="8410113" cy="3647873"/>
            <a:chOff x="527482" y="1785014"/>
            <a:chExt cx="7736249" cy="3397514"/>
          </a:xfrm>
        </p:grpSpPr>
        <p:sp>
          <p:nvSpPr>
            <p:cNvPr id="14339" name="Text Box 4"/>
            <p:cNvSpPr txBox="1">
              <a:spLocks noChangeArrowheads="1"/>
            </p:cNvSpPr>
            <p:nvPr/>
          </p:nvSpPr>
          <p:spPr bwMode="auto">
            <a:xfrm>
              <a:off x="916781" y="1785014"/>
              <a:ext cx="7346950" cy="1379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just" eaLnBrk="1" hangingPunct="1"/>
              <a:r>
                <a:rPr lang="it-IT" sz="2000" dirty="0">
                  <a:latin typeface="+mn-lt"/>
                  <a:cs typeface="ＭＳ Ｐゴシック" charset="0"/>
                </a:rPr>
                <a:t>Il Marketing è il </a:t>
              </a:r>
              <a:r>
                <a:rPr lang="it-IT" sz="2000" b="1" dirty="0">
                  <a:latin typeface="+mn-lt"/>
                  <a:cs typeface="ＭＳ Ｐゴシック" charset="0"/>
                </a:rPr>
                <a:t>processo sociale</a:t>
              </a:r>
              <a:r>
                <a:rPr lang="it-IT" sz="2000" dirty="0">
                  <a:latin typeface="+mn-lt"/>
                  <a:cs typeface="ＭＳ Ｐゴシック" charset="0"/>
                </a:rPr>
                <a:t> orientato verso la </a:t>
              </a:r>
              <a:r>
                <a:rPr lang="it-IT" sz="2000" b="1" dirty="0">
                  <a:latin typeface="+mn-lt"/>
                  <a:cs typeface="ＭＳ Ｐゴシック" charset="0"/>
                </a:rPr>
                <a:t>soddisfazione dei bisogni e dei desideri</a:t>
              </a:r>
              <a:r>
                <a:rPr lang="it-IT" sz="2000" dirty="0">
                  <a:latin typeface="+mn-lt"/>
                  <a:cs typeface="ＭＳ Ｐゴシック" charset="0"/>
                </a:rPr>
                <a:t> degli individui e delle organizzazioni, che interagisce con lo </a:t>
              </a:r>
              <a:r>
                <a:rPr lang="it-IT" sz="2000" b="1" dirty="0">
                  <a:latin typeface="+mn-lt"/>
                  <a:cs typeface="ＭＳ Ｐゴシック" charset="0"/>
                </a:rPr>
                <a:t>scambio volontario e concorrenziale</a:t>
              </a:r>
              <a:r>
                <a:rPr lang="it-IT" sz="2000" dirty="0">
                  <a:latin typeface="+mn-lt"/>
                  <a:cs typeface="ＭＳ Ｐゴシック" charset="0"/>
                </a:rPr>
                <a:t> di prodotti e servizi generatori di utilità per gli acquirenti*.</a:t>
              </a:r>
            </a:p>
          </p:txBody>
        </p:sp>
        <p:sp>
          <p:nvSpPr>
            <p:cNvPr id="14340" name="Rectangle 5"/>
            <p:cNvSpPr>
              <a:spLocks noChangeArrowheads="1"/>
            </p:cNvSpPr>
            <p:nvPr/>
          </p:nvSpPr>
          <p:spPr bwMode="auto">
            <a:xfrm>
              <a:off x="916781" y="2995906"/>
              <a:ext cx="2901114" cy="353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it-IT" sz="1400" i="1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+mn-ea"/>
                </a:rPr>
                <a:t> </a:t>
              </a:r>
              <a:r>
                <a:rPr lang="it-IT" sz="1400" b="1" i="1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+mn-ea"/>
                </a:rPr>
                <a:t>*</a:t>
              </a:r>
              <a:r>
                <a:rPr lang="it-IT" sz="1400" i="1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+mn-ea"/>
                </a:rPr>
                <a:t>  Definizione di Lambain (2008)</a:t>
              </a:r>
            </a:p>
          </p:txBody>
        </p:sp>
        <p:sp>
          <p:nvSpPr>
            <p:cNvPr id="14341" name="Rettangolo 1"/>
            <p:cNvSpPr>
              <a:spLocks noChangeArrowheads="1"/>
            </p:cNvSpPr>
            <p:nvPr/>
          </p:nvSpPr>
          <p:spPr bwMode="auto">
            <a:xfrm>
              <a:off x="916781" y="3461455"/>
              <a:ext cx="7272337" cy="1379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it-IT" sz="2000" dirty="0">
                  <a:cs typeface="Tahoma" charset="0"/>
                </a:rPr>
                <a:t>Il marketing è una funzione organizzativa…</a:t>
              </a:r>
              <a:r>
                <a:rPr lang="it-IT" sz="2000" i="1" dirty="0">
                  <a:cs typeface="Tahoma" charset="0"/>
                </a:rPr>
                <a:t> </a:t>
              </a:r>
              <a:r>
                <a:rPr lang="it-IT" sz="2000" dirty="0">
                  <a:cs typeface="Tahoma" charset="0"/>
                </a:rPr>
                <a:t>un </a:t>
              </a:r>
              <a:r>
                <a:rPr lang="it-IT" sz="2000" b="1" dirty="0">
                  <a:cs typeface="Tahoma" charset="0"/>
                </a:rPr>
                <a:t>insieme di processi </a:t>
              </a:r>
              <a:r>
                <a:rPr lang="it-IT" sz="2000" dirty="0">
                  <a:cs typeface="Tahoma" charset="0"/>
                </a:rPr>
                <a:t>volti a </a:t>
              </a:r>
              <a:r>
                <a:rPr lang="it-IT" sz="2000" b="1" dirty="0">
                  <a:cs typeface="Tahoma" charset="0"/>
                </a:rPr>
                <a:t>creare, comunicare e  trasferire valore </a:t>
              </a:r>
              <a:r>
                <a:rPr lang="it-IT" sz="2000" dirty="0">
                  <a:cs typeface="Tahoma" charset="0"/>
                </a:rPr>
                <a:t>ai clienti ed a </a:t>
              </a:r>
              <a:r>
                <a:rPr lang="it-IT" sz="2000" b="1" dirty="0">
                  <a:cs typeface="Tahoma" charset="0"/>
                </a:rPr>
                <a:t>gestire i rapporti </a:t>
              </a:r>
              <a:r>
                <a:rPr lang="it-IT" sz="2000" dirty="0">
                  <a:cs typeface="Tahoma" charset="0"/>
                </a:rPr>
                <a:t>con essi … in modo che ciò vada a vantaggio dell’organizzazione e dei suoi stakeholder”**</a:t>
              </a:r>
            </a:p>
          </p:txBody>
        </p:sp>
        <p:sp>
          <p:nvSpPr>
            <p:cNvPr id="14342" name="Rectangle 5"/>
            <p:cNvSpPr>
              <a:spLocks noChangeArrowheads="1"/>
            </p:cNvSpPr>
            <p:nvPr/>
          </p:nvSpPr>
          <p:spPr bwMode="auto">
            <a:xfrm>
              <a:off x="527482" y="4861670"/>
              <a:ext cx="5093423" cy="320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>
                <a:defRPr/>
              </a:pPr>
              <a:r>
                <a:rPr lang="it-IT" sz="1400" i="1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**  Fonte: American Marketing Association, Web site (2012)</a:t>
              </a:r>
            </a:p>
          </p:txBody>
        </p:sp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C9BB338B-CCD5-C843-AA1E-53DF0CED5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305" y="6124353"/>
            <a:ext cx="1721050" cy="4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97473"/>
      </p:ext>
    </p:extLst>
  </p:cSld>
  <p:clrMapOvr>
    <a:masterClrMapping/>
  </p:clrMapOvr>
  <p:transition advTm="115588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410FC0-138A-43DE-88C2-837E38BF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/>
              <a:t>Personalità e scelte d’acquisto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D674D3F-B1ED-4F61-94DC-2E2FCA060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1691"/>
            <a:ext cx="8117632" cy="456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76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81087"/>
            <a:ext cx="6820786" cy="11430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ea typeface="Tahoma" pitchFamily="34" charset="0"/>
              </a:rPr>
              <a:t>MICRO-SEGMENTAZIONE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  <a:ea typeface="Tahoma" pitchFamily="34" charset="0"/>
              </a:rPr>
              <a:t/>
            </a:r>
            <a:br>
              <a:rPr lang="fr-FR" b="1" dirty="0">
                <a:solidFill>
                  <a:schemeClr val="tx2">
                    <a:lumMod val="75000"/>
                  </a:schemeClr>
                </a:solidFill>
                <a:ea typeface="Tahoma" pitchFamily="34" charset="0"/>
              </a:rPr>
            </a:br>
            <a:endParaRPr lang="fr-FR" b="1" dirty="0">
              <a:solidFill>
                <a:srgbClr val="C00000"/>
              </a:solidFill>
              <a:ea typeface="Tahoma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 rot="5400000">
            <a:off x="5753799" y="2913810"/>
            <a:ext cx="6205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venir Book"/>
                <a:cs typeface="Avenir Book"/>
              </a:rPr>
              <a:t>Progetto di Teledidattica - Dr.ssa Annarita Sorrentino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74ACE2A-CA10-3641-B97E-2DE646529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305" y="6124353"/>
            <a:ext cx="1721050" cy="49049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675E4A5-1567-4E51-8B2E-3CF68A1A13AB}"/>
              </a:ext>
            </a:extLst>
          </p:cNvPr>
          <p:cNvSpPr txBox="1"/>
          <p:nvPr/>
        </p:nvSpPr>
        <p:spPr>
          <a:xfrm>
            <a:off x="778180" y="6124353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Sciarelli,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9AFB553-5E78-40EA-8C25-ECF75BB4A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80" y="1481655"/>
            <a:ext cx="7125317" cy="45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34170"/>
      </p:ext>
    </p:extLst>
  </p:cSld>
  <p:clrMapOvr>
    <a:masterClrMapping/>
  </p:clrMapOvr>
  <p:transition advTm="182808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FD8EE89-2C3D-4600-A346-05F29BA1DDC2}"/>
              </a:ext>
            </a:extLst>
          </p:cNvPr>
          <p:cNvSpPr/>
          <p:nvPr/>
        </p:nvSpPr>
        <p:spPr>
          <a:xfrm>
            <a:off x="571487" y="1196043"/>
            <a:ext cx="477028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700" b="1" spc="-113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livelli di servizio Frecciarossa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BCAD2DF8-97CE-4419-9F58-8C5574757685}"/>
              </a:ext>
            </a:extLst>
          </p:cNvPr>
          <p:cNvCxnSpPr>
            <a:cxnSpLocks/>
          </p:cNvCxnSpPr>
          <p:nvPr/>
        </p:nvCxnSpPr>
        <p:spPr>
          <a:xfrm>
            <a:off x="489235" y="1684827"/>
            <a:ext cx="79468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magine 1">
            <a:extLst>
              <a:ext uri="{FF2B5EF4-FFF2-40B4-BE49-F238E27FC236}">
                <a16:creationId xmlns:a16="http://schemas.microsoft.com/office/drawing/2014/main" id="{F1AE0E41-628C-4017-B3EB-100993691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97" y="938288"/>
            <a:ext cx="1786703" cy="8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Immagine 2">
            <a:extLst>
              <a:ext uri="{FF2B5EF4-FFF2-40B4-BE49-F238E27FC236}">
                <a16:creationId xmlns:a16="http://schemas.microsoft.com/office/drawing/2014/main" id="{F5DDAAA5-EE70-4BD3-838D-4EB943511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1" y="2197686"/>
            <a:ext cx="5825759" cy="324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887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9D1168F-C838-4CB0-9AAA-930B4EA37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-26988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MICRO-SEGMENTAZIONE</a:t>
            </a:r>
            <a:b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800" b="1" dirty="0" err="1">
                <a:solidFill>
                  <a:srgbClr val="C00000"/>
                </a:solidFill>
              </a:rPr>
              <a:t>Analisi</a:t>
            </a:r>
            <a:r>
              <a:rPr lang="fr-FR" sz="2800" b="1" dirty="0">
                <a:solidFill>
                  <a:srgbClr val="C00000"/>
                </a:solidFill>
              </a:rPr>
              <a:t> </a:t>
            </a:r>
            <a:r>
              <a:rPr lang="fr-FR" sz="2800" b="1" dirty="0" err="1">
                <a:solidFill>
                  <a:srgbClr val="C00000"/>
                </a:solidFill>
              </a:rPr>
              <a:t>attrattività</a:t>
            </a:r>
            <a:r>
              <a:rPr lang="fr-FR" sz="2800" b="1" dirty="0">
                <a:solidFill>
                  <a:srgbClr val="C00000"/>
                </a:solidFill>
              </a:rPr>
              <a:t> dei </a:t>
            </a:r>
            <a:r>
              <a:rPr lang="fr-FR" sz="2800" b="1" dirty="0" err="1">
                <a:solidFill>
                  <a:srgbClr val="C00000"/>
                </a:solidFill>
              </a:rPr>
              <a:t>segmenti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A6B97BE-9A06-40AA-9A1D-8D1E8F55F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4114800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Arial" charset="0"/>
              <a:buChar char="•"/>
              <a:defRPr/>
            </a:pPr>
            <a:endParaRPr lang="fr-FR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charset="0"/>
              <a:buChar char="•"/>
              <a:defRPr/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</a:rPr>
              <a:t>RISPOSTA  DIFFERENZIATA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Massimizzare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le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differenze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tra i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segmenti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fr-FR" sz="1600" i="1" dirty="0" err="1">
                <a:solidFill>
                  <a:schemeClr val="tx2">
                    <a:lumMod val="75000"/>
                  </a:schemeClr>
                </a:solidFill>
              </a:rPr>
              <a:t>condizione</a:t>
            </a:r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fr-FR" sz="1600" i="1" dirty="0" err="1">
                <a:solidFill>
                  <a:schemeClr val="tx2">
                    <a:lumMod val="75000"/>
                  </a:schemeClr>
                </a:solidFill>
              </a:rPr>
              <a:t>eterogeneità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) e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minimizzare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quelle tra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gli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acquirenti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all’interno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di un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singolo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segmento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fr-FR" sz="1600" i="1" dirty="0" err="1">
                <a:solidFill>
                  <a:schemeClr val="tx2">
                    <a:lumMod val="75000"/>
                  </a:schemeClr>
                </a:solidFill>
              </a:rPr>
              <a:t>condizione</a:t>
            </a:r>
            <a:r>
              <a:rPr lang="fr-FR" sz="1600" i="1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fr-FR" sz="1600" i="1" dirty="0" err="1">
                <a:solidFill>
                  <a:schemeClr val="tx2">
                    <a:lumMod val="75000"/>
                  </a:schemeClr>
                </a:solidFill>
              </a:rPr>
              <a:t>omogeneità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). </a:t>
            </a:r>
          </a:p>
          <a:p>
            <a:pPr algn="just">
              <a:buFontTx/>
              <a:buNone/>
              <a:defRPr/>
            </a:pP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charset="0"/>
              <a:buChar char="•"/>
              <a:defRPr/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</a:rPr>
              <a:t>DIMENSIONE SUFFICIENTE</a:t>
            </a:r>
          </a:p>
          <a:p>
            <a:pPr algn="just">
              <a:buFont typeface="Arial" charset="0"/>
              <a:buChar char="•"/>
              <a:defRPr/>
            </a:pP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Rapprensentare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un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potenziale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sufficiente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giustificare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lo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sviluppo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una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strategia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di marketing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specifica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>
              <a:buFontTx/>
              <a:buNone/>
              <a:defRPr/>
            </a:pP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charset="0"/>
              <a:buChar char="•"/>
              <a:defRPr/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</a:rPr>
              <a:t>MISURABILITA ’</a:t>
            </a:r>
          </a:p>
          <a:p>
            <a:pPr algn="just">
              <a:buFontTx/>
              <a:buNone/>
              <a:defRPr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Determinare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la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dimensione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, il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potere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d’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acquisto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del cliente e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loro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caratteristiche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termini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comportamento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d’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acquisto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>
              <a:buFontTx/>
              <a:buNone/>
              <a:defRPr/>
            </a:pPr>
            <a:endParaRPr lang="fr-FR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charset="0"/>
              <a:buChar char="•"/>
              <a:defRPr/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</a:rPr>
              <a:t>ACCESSIBILITA’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Essere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accessibili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, e fin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dove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possibile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, in modo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selettivo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coperto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controllata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o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</a:rPr>
              <a:t>autoselezione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algn="just">
              <a:buFontTx/>
              <a:buNone/>
              <a:defRPr/>
            </a:pP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charset="0"/>
              <a:buChar char="•"/>
              <a:defRPr/>
            </a:pP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936899"/>
              </p:ext>
            </p:extLst>
          </p:nvPr>
        </p:nvGraphicFramePr>
        <p:xfrm>
          <a:off x="567266" y="779881"/>
          <a:ext cx="8009468" cy="301157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02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3955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Attributi del prodotto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Tradizionalisti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Salutisti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  <a:p>
                      <a:pPr algn="ctr"/>
                      <a:r>
                        <a:rPr lang="it-IT" dirty="0"/>
                        <a:t>Pragmatici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434">
                <a:tc>
                  <a:txBody>
                    <a:bodyPr/>
                    <a:lstStyle/>
                    <a:p>
                      <a:r>
                        <a:rPr lang="it-IT" dirty="0"/>
                        <a:t>Gusto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434">
                <a:tc>
                  <a:txBody>
                    <a:bodyPr/>
                    <a:lstStyle/>
                    <a:p>
                      <a:r>
                        <a:rPr lang="it-IT" dirty="0"/>
                        <a:t>Leggerezza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434">
                <a:tc>
                  <a:txBody>
                    <a:bodyPr/>
                    <a:lstStyle/>
                    <a:p>
                      <a:r>
                        <a:rPr lang="it-IT" dirty="0"/>
                        <a:t>Pack</a:t>
                      </a:r>
                      <a:r>
                        <a:rPr lang="it-IT" baseline="0" dirty="0"/>
                        <a:t> (praticità)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434">
                <a:tc>
                  <a:txBody>
                    <a:bodyPr/>
                    <a:lstStyle/>
                    <a:p>
                      <a:r>
                        <a:rPr lang="it-IT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434">
                <a:tc>
                  <a:txBody>
                    <a:bodyPr/>
                    <a:lstStyle/>
                    <a:p>
                      <a:r>
                        <a:rPr lang="it-IT" dirty="0"/>
                        <a:t>Brand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457200" y="3972566"/>
            <a:ext cx="854914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Individuare il criterio di segmentazione utilizzato per distinguere i segmenti e di indicarne le principali caratteristiche. </a:t>
            </a:r>
          </a:p>
          <a:p>
            <a:endParaRPr lang="it-IT" dirty="0"/>
          </a:p>
          <a:p>
            <a:r>
              <a:rPr lang="it-IT" dirty="0"/>
              <a:t>Quali altri criteri possono essere utilizzati per questo mercato? </a:t>
            </a:r>
          </a:p>
          <a:p>
            <a:endParaRPr lang="it-IT" dirty="0"/>
          </a:p>
          <a:p>
            <a:r>
              <a:rPr lang="it-IT" dirty="0"/>
              <a:t>Proponi almeno un’alternativa per suddividere ulteriormente i segmenti.</a:t>
            </a:r>
          </a:p>
        </p:txBody>
      </p:sp>
    </p:spTree>
    <p:extLst>
      <p:ext uri="{BB962C8B-B14F-4D97-AF65-F5344CB8AC3E}">
        <p14:creationId xmlns:p14="http://schemas.microsoft.com/office/powerpoint/2010/main" val="1163029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9D74EAF-23C6-47CB-B72E-654575242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fr-FR" sz="2800" b="1" dirty="0">
                <a:solidFill>
                  <a:schemeClr val="tx2">
                    <a:lumMod val="75000"/>
                  </a:schemeClr>
                </a:solidFill>
              </a:rPr>
              <a:t>STRATEGIE  DI  POSIZIONAMENTO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9944710-9D83-49E4-8F7F-89AF49F81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Una volta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scelto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uno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o più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segmenti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target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, l’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impresa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deve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decidere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quale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posizione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adottare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ogni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segmento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 typeface="Arial" charset="0"/>
              <a:buChar char="•"/>
              <a:defRPr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Il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posizionamento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può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essere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definito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come:</a:t>
            </a:r>
          </a:p>
          <a:p>
            <a:pPr>
              <a:buFontTx/>
              <a:buNone/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... la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</a:rPr>
              <a:t>concezione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</a:rPr>
              <a:t>una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 marca e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</a:rPr>
              <a:t>della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 sua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</a:rPr>
              <a:t>immagine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 alla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</a:rPr>
              <a:t>scopo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</a:rPr>
              <a:t>darle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</a:rPr>
              <a:t>nel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</a:rPr>
              <a:t>giudizio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 del cliente, un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</a:rPr>
              <a:t>posto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</a:rPr>
              <a:t>favorevole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</a:rPr>
              <a:t>diverso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 da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</a:rPr>
              <a:t>quello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</a:rPr>
              <a:t>occupato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</a:rPr>
              <a:t>dai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</a:rPr>
              <a:t>prodotti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</a:rPr>
              <a:t>concorrenti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Tx/>
              <a:buNone/>
              <a:defRPr/>
            </a:pPr>
            <a:endParaRPr lang="fr-FR" sz="2000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Le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imprese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possono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posizionare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una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marca in base alla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qualità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, al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prezzo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oppure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relazione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alle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marche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concorrenti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, a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segmento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target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, o ad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una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classe di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prodotti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EE3674-E108-E741-8D13-E700D377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definizione del posizionamento del prodotto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6C5575-DD25-CC44-883C-61F561FF771E}"/>
              </a:ext>
            </a:extLst>
          </p:cNvPr>
          <p:cNvSpPr txBox="1"/>
          <p:nvPr/>
        </p:nvSpPr>
        <p:spPr>
          <a:xfrm>
            <a:off x="583462" y="2071877"/>
            <a:ext cx="79332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Il processo di posizionamento mira a soddisfare tre condizioni:</a:t>
            </a:r>
          </a:p>
          <a:p>
            <a:pPr algn="just"/>
            <a:endParaRPr lang="it-IT" dirty="0"/>
          </a:p>
          <a:p>
            <a:pPr marL="342900" indent="-342900" algn="just">
              <a:buFont typeface="+mj-lt"/>
              <a:buAutoNum type="alphaLcParenR"/>
            </a:pPr>
            <a:r>
              <a:rPr lang="it-IT" dirty="0"/>
              <a:t>Creare un sistema d’offerta che sia una </a:t>
            </a:r>
            <a:r>
              <a:rPr lang="it-IT" b="1" dirty="0"/>
              <a:t>fonte di valore d’uso </a:t>
            </a:r>
            <a:r>
              <a:rPr lang="it-IT" dirty="0"/>
              <a:t>per il segmento – obiettivo 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it-IT" dirty="0"/>
              <a:t>Creare una proposta di valore </a:t>
            </a:r>
            <a:r>
              <a:rPr lang="it-IT" b="1" dirty="0"/>
              <a:t>differente</a:t>
            </a:r>
            <a:r>
              <a:rPr lang="it-IT" dirty="0"/>
              <a:t> rispetto a quella dei concorrenti 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it-IT" dirty="0"/>
              <a:t>Creare un’immagine della proposta di valore riconoscibile e memorizzabile </a:t>
            </a:r>
          </a:p>
          <a:p>
            <a:pPr algn="just"/>
            <a:endParaRPr lang="it-IT" dirty="0"/>
          </a:p>
          <a:p>
            <a:pPr algn="just"/>
            <a:r>
              <a:rPr lang="it-IT" dirty="0">
                <a:solidFill>
                  <a:srgbClr val="128287"/>
                </a:solidFill>
              </a:rPr>
              <a:t>POSIZIONAMENTO</a:t>
            </a:r>
            <a:r>
              <a:rPr lang="it-IT" dirty="0">
                <a:sym typeface="Wingdings" pitchFamily="2" charset="2"/>
              </a:rPr>
              <a:t>:  definizione della «posizione» nella mente del consumatore rispetto all’insieme delle scelte inerenti l’immagine desiderata, gli attributi del prodotto, la comunicazione, la distribuzione e il prezzo.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Obiettivo: creazione di una preferenza stabile.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Con il posizionamento si chiude la fase analitico-strategica delle attività di marketing.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001BCD3-9B2A-E94E-B93E-63E16B6C4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305" y="6124353"/>
            <a:ext cx="1721050" cy="4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60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2E2D7E8-3FFE-4F80-90AB-40F8CA7C1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fr-FR" sz="2800" b="1" dirty="0">
                <a:solidFill>
                  <a:schemeClr val="tx2">
                    <a:lumMod val="75000"/>
                  </a:schemeClr>
                </a:solidFill>
              </a:rPr>
              <a:t>STRATEGIE DI POSIZIONAMENTO</a:t>
            </a:r>
            <a:r>
              <a:rPr lang="fr-FR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2800" b="1" dirty="0" err="1">
                <a:solidFill>
                  <a:srgbClr val="C00000"/>
                </a:solidFill>
              </a:rPr>
              <a:t>Questioni</a:t>
            </a:r>
            <a:r>
              <a:rPr lang="fr-FR" sz="2800" b="1" dirty="0">
                <a:solidFill>
                  <a:srgbClr val="C00000"/>
                </a:solidFill>
              </a:rPr>
              <a:t> </a:t>
            </a:r>
            <a:r>
              <a:rPr lang="fr-FR" sz="2800" b="1" dirty="0" err="1">
                <a:solidFill>
                  <a:srgbClr val="C00000"/>
                </a:solidFill>
              </a:rPr>
              <a:t>chiave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DB31C4B-D644-454F-8F39-3A7104A78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8096" y="1519084"/>
            <a:ext cx="7290055" cy="402336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Quali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sone le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</a:rPr>
              <a:t>caratteristiche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</a:rPr>
              <a:t>distintive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</a:rPr>
              <a:t>una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 marca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che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suscitano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una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reazione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favorevole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da parte dei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clienti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algn="just">
              <a:buFont typeface="Arial" charset="0"/>
              <a:buChar char="•"/>
              <a:defRPr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charset="0"/>
              <a:buChar char="•"/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Come sono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viste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le 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diverse marche o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</a:rPr>
              <a:t>aziende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</a:rPr>
              <a:t>concorrenti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rispetto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queste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caratteristiche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distintive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algn="just">
              <a:buFont typeface="Arial" charset="0"/>
              <a:buChar char="•"/>
              <a:defRPr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charset="0"/>
              <a:buChar char="•"/>
              <a:defRPr/>
            </a:pP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Qual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è la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</a:rPr>
              <a:t>migliore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</a:rPr>
              <a:t>posizione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 da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</a:rPr>
              <a:t>occupare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</a:rPr>
              <a:t>nel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</a:rPr>
              <a:t>segmento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tenendo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conto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delle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aspettative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dei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clienti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e delle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posizioni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già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occupate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dalla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concorrenza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algn="just">
              <a:buFont typeface="Arial" charset="0"/>
              <a:buChar char="•"/>
              <a:defRPr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charset="0"/>
              <a:buChar char="•"/>
              <a:defRPr/>
            </a:pP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Quali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sono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gli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</a:rPr>
              <a:t>strumenti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 di marketing più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</a:rPr>
              <a:t>appropriati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 per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</a:rPr>
              <a:t>occupare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</a:rPr>
              <a:t>difendere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</a:rPr>
              <a:t>questa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</a:rPr>
              <a:t>posizione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835E73C-8334-4D18-AA43-6309A3374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STRATEGIE DI POSIZIONAMENTO</a:t>
            </a:r>
            <a:br>
              <a:rPr lang="fr-FR" smtClean="0"/>
            </a:br>
            <a:r>
              <a:rPr lang="fr-FR" smtClean="0"/>
              <a:t>Il processo di posizionamento</a:t>
            </a:r>
            <a:endParaRPr lang="fr-FR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Individuazione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degli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attributi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rilevanti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d’</a:t>
            </a:r>
            <a:r>
              <a:rPr lang="fr-FR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acquisto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FR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Fattorializzazione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degli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attributi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fr-FR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Definizione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costruzione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delle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mappe </a:t>
            </a:r>
            <a:r>
              <a:rPr lang="fr-FR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percettive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CA3D525-21B1-4DB8-ADC2-E41111896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fr-FR" altLang="it-IT" sz="2800" b="1"/>
              <a:t>STRATEGIE DI POSIZIONAMENTO</a:t>
            </a:r>
            <a:br>
              <a:rPr lang="fr-FR" altLang="it-IT" sz="2800" b="1"/>
            </a:br>
            <a:r>
              <a:rPr lang="fr-FR" altLang="it-IT" sz="2800" b="1">
                <a:solidFill>
                  <a:srgbClr val="C00000"/>
                </a:solidFill>
              </a:rPr>
              <a:t>Il fattori di posizionamento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04B27D0-53B0-474A-97A4-BCC4F802E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1600200"/>
            <a:ext cx="77866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Caratteristiche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prodotto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attributi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benefici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etc.);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Caratteritiche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dei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consumatori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valori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stili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vita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etc.);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Occasioni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consumo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(in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door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/out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door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momenti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della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giornata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etc.);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Fattori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rilevati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rispetto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ad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altri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prodotti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servizi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dell’impresa</a:t>
            </a:r>
            <a:r>
              <a:rPr lang="fr-FR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imprese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multi-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product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fr-FR" sz="20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……….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4BF0A94E-BAA3-4C82-ACA4-C0BE8965D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6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BEC4229-8E50-42AA-B011-1B1F89A78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r>
              <a:rPr lang="fr-FR" altLang="it-IT" sz="2800" b="1"/>
              <a:t>STRATEGIE DI POSIZIONAMENTO</a:t>
            </a:r>
            <a:br>
              <a:rPr lang="fr-FR" altLang="it-IT" sz="2800" b="1"/>
            </a:br>
            <a:r>
              <a:rPr lang="fr-FR" altLang="it-IT" sz="2800" b="1">
                <a:solidFill>
                  <a:srgbClr val="C00000"/>
                </a:solidFill>
              </a:rPr>
              <a:t>La mappa percettiva_Esempio</a:t>
            </a:r>
          </a:p>
        </p:txBody>
      </p:sp>
      <p:pic>
        <p:nvPicPr>
          <p:cNvPr id="21" name="Segnaposto contenuto 13">
            <a:extLst>
              <a:ext uri="{FF2B5EF4-FFF2-40B4-BE49-F238E27FC236}">
                <a16:creationId xmlns:a16="http://schemas.microsoft.com/office/drawing/2014/main" id="{F23ADDFB-C402-4D70-9BDC-49A5165FCF5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2" t="27561" r="6195" b="10008"/>
          <a:stretch/>
        </p:blipFill>
        <p:spPr bwMode="auto">
          <a:xfrm>
            <a:off x="409161" y="1437389"/>
            <a:ext cx="8338977" cy="4552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16C9CF-664F-574C-9AEC-74BA49C30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13" y="598719"/>
            <a:ext cx="7290054" cy="1499616"/>
          </a:xfrm>
        </p:spPr>
        <p:txBody>
          <a:bodyPr/>
          <a:lstStyle/>
          <a:p>
            <a:r>
              <a:rPr lang="it-IT" dirty="0"/>
              <a:t>LA DEFINIZIONE DEL POSIZIONAMENTO DEL PRODOTTO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E7C27C-36E1-E144-B76E-A98986822C58}"/>
              </a:ext>
            </a:extLst>
          </p:cNvPr>
          <p:cNvSpPr txBox="1"/>
          <p:nvPr/>
        </p:nvSpPr>
        <p:spPr>
          <a:xfrm>
            <a:off x="768096" y="2005514"/>
            <a:ext cx="7376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... Dal punto di vista del cliente: </a:t>
            </a:r>
          </a:p>
          <a:p>
            <a:endParaRPr lang="it-IT" dirty="0"/>
          </a:p>
          <a:p>
            <a:r>
              <a:rPr lang="it-IT" dirty="0"/>
              <a:t>                     Automobile                                 Insieme di attributi 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AFE86826-224F-0541-9904-5D0827CD158C}"/>
              </a:ext>
            </a:extLst>
          </p:cNvPr>
          <p:cNvGrpSpPr/>
          <p:nvPr/>
        </p:nvGrpSpPr>
        <p:grpSpPr>
          <a:xfrm>
            <a:off x="3848986" y="3128734"/>
            <a:ext cx="4526918" cy="1616148"/>
            <a:chOff x="3848986" y="2987750"/>
            <a:chExt cx="4526918" cy="161614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E4063575-C169-1E43-B85E-A286EE1BDAB5}"/>
                </a:ext>
              </a:extLst>
            </p:cNvPr>
            <p:cNvSpPr/>
            <p:nvPr/>
          </p:nvSpPr>
          <p:spPr>
            <a:xfrm>
              <a:off x="3848986" y="2987750"/>
              <a:ext cx="2105247" cy="1616148"/>
            </a:xfrm>
            <a:prstGeom prst="rect">
              <a:avLst/>
            </a:prstGeom>
            <a:noFill/>
            <a:ln w="25400">
              <a:solidFill>
                <a:srgbClr val="128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TANGIBILI:</a:t>
              </a:r>
            </a:p>
            <a:p>
              <a:pPr algn="ctr"/>
              <a:endParaRPr lang="it-IT" sz="1200" dirty="0">
                <a:solidFill>
                  <a:schemeClr val="tx1"/>
                </a:solidFill>
              </a:endParaRPr>
            </a:p>
            <a:p>
              <a:pPr algn="ctr"/>
              <a:r>
                <a:rPr lang="it-IT" dirty="0">
                  <a:solidFill>
                    <a:schemeClr val="tx1"/>
                  </a:solidFill>
                </a:rPr>
                <a:t>Motore</a:t>
              </a:r>
              <a:br>
                <a:rPr lang="it-IT" dirty="0">
                  <a:solidFill>
                    <a:schemeClr val="tx1"/>
                  </a:solidFill>
                </a:rPr>
              </a:br>
              <a:r>
                <a:rPr lang="it-IT" dirty="0">
                  <a:solidFill>
                    <a:schemeClr val="tx1"/>
                  </a:solidFill>
                </a:rPr>
                <a:t>Consumo</a:t>
              </a:r>
              <a:br>
                <a:rPr lang="it-IT" dirty="0">
                  <a:solidFill>
                    <a:schemeClr val="tx1"/>
                  </a:solidFill>
                </a:rPr>
              </a:br>
              <a:r>
                <a:rPr lang="it-IT" dirty="0">
                  <a:solidFill>
                    <a:schemeClr val="tx1"/>
                  </a:solidFill>
                </a:rPr>
                <a:t>Sistemi di sicurezza Materiali </a:t>
              </a:r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E692C9E-385B-6040-9A64-AB56F356B6D9}"/>
                </a:ext>
              </a:extLst>
            </p:cNvPr>
            <p:cNvSpPr/>
            <p:nvPr/>
          </p:nvSpPr>
          <p:spPr>
            <a:xfrm>
              <a:off x="6270657" y="2987750"/>
              <a:ext cx="2105247" cy="1616148"/>
            </a:xfrm>
            <a:prstGeom prst="rect">
              <a:avLst/>
            </a:prstGeom>
            <a:noFill/>
            <a:ln w="25400">
              <a:solidFill>
                <a:srgbClr val="128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INTANGIBILI:</a:t>
              </a:r>
            </a:p>
            <a:p>
              <a:pPr algn="ctr"/>
              <a:endParaRPr lang="it-IT" sz="1200" dirty="0">
                <a:solidFill>
                  <a:schemeClr val="tx1"/>
                </a:solidFill>
              </a:endParaRPr>
            </a:p>
            <a:p>
              <a:pPr algn="ctr"/>
              <a:r>
                <a:rPr lang="it-IT" dirty="0">
                  <a:solidFill>
                    <a:schemeClr val="tx1"/>
                  </a:solidFill>
                </a:rPr>
                <a:t>Marca</a:t>
              </a:r>
              <a:br>
                <a:rPr lang="it-IT" dirty="0">
                  <a:solidFill>
                    <a:schemeClr val="tx1"/>
                  </a:solidFill>
                </a:rPr>
              </a:br>
              <a:r>
                <a:rPr lang="it-IT" dirty="0">
                  <a:solidFill>
                    <a:schemeClr val="tx1"/>
                  </a:solidFill>
                </a:rPr>
                <a:t>Status</a:t>
              </a:r>
              <a:br>
                <a:rPr lang="it-IT" dirty="0">
                  <a:solidFill>
                    <a:schemeClr val="tx1"/>
                  </a:solidFill>
                </a:rPr>
              </a:br>
              <a:r>
                <a:rPr lang="it-IT" dirty="0" err="1">
                  <a:solidFill>
                    <a:schemeClr val="tx1"/>
                  </a:solidFill>
                </a:rPr>
                <a:t>ecc</a:t>
              </a:r>
              <a:r>
                <a:rPr lang="it-IT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A40CCB7A-6533-AF44-A9CA-03CB1DBF628D}"/>
              </a:ext>
            </a:extLst>
          </p:cNvPr>
          <p:cNvCxnSpPr/>
          <p:nvPr/>
        </p:nvCxnSpPr>
        <p:spPr>
          <a:xfrm flipH="1">
            <a:off x="5156791" y="2849526"/>
            <a:ext cx="659218" cy="202018"/>
          </a:xfrm>
          <a:prstGeom prst="straightConnector1">
            <a:avLst/>
          </a:prstGeom>
          <a:ln w="22225" cap="flat" cmpd="sng" algn="ctr">
            <a:solidFill>
              <a:srgbClr val="12828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8E8D9C1-F390-8547-9DBE-9E2BEDB71E71}"/>
              </a:ext>
            </a:extLst>
          </p:cNvPr>
          <p:cNvCxnSpPr>
            <a:cxnSpLocks/>
          </p:cNvCxnSpPr>
          <p:nvPr/>
        </p:nvCxnSpPr>
        <p:spPr>
          <a:xfrm>
            <a:off x="6395484" y="2849526"/>
            <a:ext cx="672615" cy="202018"/>
          </a:xfrm>
          <a:prstGeom prst="straightConnector1">
            <a:avLst/>
          </a:prstGeom>
          <a:ln w="22225" cap="flat" cmpd="sng" algn="ctr">
            <a:solidFill>
              <a:srgbClr val="128287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D0D3FDD-46A8-9944-907B-3E85B23EE5F6}"/>
              </a:ext>
            </a:extLst>
          </p:cNvPr>
          <p:cNvSpPr txBox="1"/>
          <p:nvPr/>
        </p:nvSpPr>
        <p:spPr>
          <a:xfrm>
            <a:off x="893135" y="5135526"/>
            <a:ext cx="7482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L’insieme delle marche (insieme evocato) viene valutato in base alla maggiore o minore rispondenza ai diversi attributi </a:t>
            </a:r>
          </a:p>
          <a:p>
            <a:pPr algn="just"/>
            <a:endParaRPr lang="it-IT" dirty="0"/>
          </a:p>
        </p:txBody>
      </p:sp>
      <p:sp>
        <p:nvSpPr>
          <p:cNvPr id="13" name="Freccia destra 12">
            <a:extLst>
              <a:ext uri="{FF2B5EF4-FFF2-40B4-BE49-F238E27FC236}">
                <a16:creationId xmlns:a16="http://schemas.microsoft.com/office/drawing/2014/main" id="{1F4485C7-AEDF-744B-B5AA-A0CCAAC8C980}"/>
              </a:ext>
            </a:extLst>
          </p:cNvPr>
          <p:cNvSpPr/>
          <p:nvPr/>
        </p:nvSpPr>
        <p:spPr>
          <a:xfrm>
            <a:off x="3359889" y="2614745"/>
            <a:ext cx="1796902" cy="212445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0FCD3F8-EB36-984C-AE4D-CAEE3F31F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305" y="6124353"/>
            <a:ext cx="1721050" cy="4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02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16C9CF-664F-574C-9AEC-74BA49C30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13" y="598719"/>
            <a:ext cx="7290054" cy="1499616"/>
          </a:xfrm>
        </p:spPr>
        <p:txBody>
          <a:bodyPr/>
          <a:lstStyle/>
          <a:p>
            <a:r>
              <a:rPr lang="it-IT" dirty="0"/>
              <a:t>LA DEFINIZIONE DEL POSIZIONAMENTO DEL PRODOTTO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0FCD3F8-EB36-984C-AE4D-CAEE3F31F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305" y="6124353"/>
            <a:ext cx="1721050" cy="490499"/>
          </a:xfrm>
          <a:prstGeom prst="rect">
            <a:avLst/>
          </a:prstGeom>
        </p:spPr>
      </p:pic>
      <p:sp>
        <p:nvSpPr>
          <p:cNvPr id="14" name="Line 5">
            <a:extLst>
              <a:ext uri="{FF2B5EF4-FFF2-40B4-BE49-F238E27FC236}">
                <a16:creationId xmlns:a16="http://schemas.microsoft.com/office/drawing/2014/main" id="{075C7F08-B81C-4AFA-8932-6F5213160E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4063" y="1988840"/>
            <a:ext cx="0" cy="3479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Neou" pitchFamily="2" charset="0"/>
            </a:endParaRP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DE35253E-2BE7-4E1D-BBEE-2EB954AAAA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4063" y="5459115"/>
            <a:ext cx="5099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Neou" pitchFamily="2" charset="0"/>
            </a:endParaRPr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502649E2-229A-48E1-9724-42E305E428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23113" y="1988840"/>
            <a:ext cx="0" cy="3479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Neou" pitchFamily="2" charset="0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87ED16B0-8D39-4511-B010-716D7454C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095203"/>
            <a:ext cx="1273249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it-IT" altLang="it-IT" sz="1000">
                <a:latin typeface="Neou" pitchFamily="2" charset="0"/>
              </a:rPr>
              <a:t>differenziata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E0D40429-24EA-46EB-A7D1-CD1AF3F20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374728"/>
            <a:ext cx="1307729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it-IT" altLang="it-IT" sz="1200" b="1" dirty="0">
                <a:latin typeface="Neou" pitchFamily="2" charset="0"/>
              </a:rPr>
              <a:t>Posizione competitiva</a:t>
            </a:r>
            <a:endParaRPr lang="it-IT" altLang="it-IT" sz="1000" b="1" dirty="0">
              <a:latin typeface="Neou" pitchFamily="2" charset="0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2634BECD-FC32-4CF6-A3DA-E4F90AFD5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168603"/>
            <a:ext cx="142520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it-IT" altLang="it-IT" sz="1000" dirty="0">
                <a:latin typeface="Neou" pitchFamily="2" charset="0"/>
              </a:rPr>
              <a:t>indifferenziata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B576AC6F-A2C6-4A04-9AA2-424AE87F6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88" y="2095203"/>
            <a:ext cx="10064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it-IT" altLang="it-IT" sz="1000" dirty="0">
                <a:latin typeface="Neou" pitchFamily="2" charset="0"/>
              </a:rPr>
              <a:t>rilevante per</a:t>
            </a: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F0DC4709-64B1-481D-A24D-18704A2B7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88" y="3492203"/>
            <a:ext cx="1144587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it-IT" altLang="it-IT" sz="1200" b="1">
                <a:latin typeface="Neou" pitchFamily="2" charset="0"/>
              </a:rPr>
              <a:t>Esigenze</a:t>
            </a:r>
            <a:r>
              <a:rPr lang="it-IT" altLang="it-IT" sz="1200">
                <a:latin typeface="Neou" pitchFamily="2" charset="0"/>
              </a:rPr>
              <a:t> </a:t>
            </a:r>
            <a:r>
              <a:rPr lang="it-IT" altLang="it-IT" sz="1200" b="1">
                <a:latin typeface="Neou" pitchFamily="2" charset="0"/>
              </a:rPr>
              <a:t>della clientela</a:t>
            </a:r>
            <a:endParaRPr lang="it-IT" altLang="it-IT" sz="1000">
              <a:latin typeface="Neou" pitchFamily="2" charset="0"/>
            </a:endParaRP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20714454-0C40-4E47-95AD-03E4392B7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120978"/>
            <a:ext cx="13620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it-IT" altLang="it-IT" sz="1000">
                <a:latin typeface="Neou" pitchFamily="2" charset="0"/>
              </a:rPr>
              <a:t>irrilevante per</a:t>
            </a: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C62ADDBB-7C12-43DE-88C4-32EB0281E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494040"/>
            <a:ext cx="1381125" cy="539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it-IT" altLang="it-IT" sz="1000" dirty="0">
                <a:latin typeface="Neou" pitchFamily="2" charset="0"/>
              </a:rPr>
              <a:t>maggiorato</a:t>
            </a:r>
          </a:p>
          <a:p>
            <a:pPr algn="ctr"/>
            <a:r>
              <a:rPr lang="it-IT" altLang="it-IT" sz="1000" dirty="0">
                <a:latin typeface="Neou" pitchFamily="2" charset="0"/>
              </a:rPr>
              <a:t>(</a:t>
            </a:r>
            <a:r>
              <a:rPr lang="it-IT" altLang="it-IT" sz="1000" dirty="0" err="1">
                <a:latin typeface="Neou" pitchFamily="2" charset="0"/>
              </a:rPr>
              <a:t>premiun</a:t>
            </a:r>
            <a:r>
              <a:rPr lang="it-IT" altLang="it-IT" sz="1000" dirty="0">
                <a:latin typeface="Neou" pitchFamily="2" charset="0"/>
              </a:rPr>
              <a:t> </a:t>
            </a:r>
            <a:r>
              <a:rPr lang="it-IT" altLang="it-IT" sz="1000" dirty="0" err="1">
                <a:latin typeface="Neou" pitchFamily="2" charset="0"/>
              </a:rPr>
              <a:t>price</a:t>
            </a:r>
            <a:r>
              <a:rPr lang="it-IT" altLang="it-IT" sz="1000" dirty="0">
                <a:latin typeface="Neou" pitchFamily="2" charset="0"/>
              </a:rPr>
              <a:t>)</a:t>
            </a:r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8FAAE2CF-39F4-4A9B-A516-11CEA3F0B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570240"/>
            <a:ext cx="1003300" cy="5000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it-IT" altLang="it-IT" sz="1200" b="1">
                <a:latin typeface="Neou" pitchFamily="2" charset="0"/>
              </a:rPr>
              <a:t>Fissazione del prezzo</a:t>
            </a:r>
            <a:endParaRPr lang="it-IT" altLang="it-IT" sz="1000" b="1">
              <a:latin typeface="Neou" pitchFamily="2" charset="0"/>
            </a:endParaRP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F26885B6-7E05-46EE-9B56-61B85FF47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238" y="5548015"/>
            <a:ext cx="1004887" cy="2889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it-IT" altLang="it-IT" sz="1000">
                <a:latin typeface="Neou" pitchFamily="2" charset="0"/>
              </a:rPr>
              <a:t>mercato</a:t>
            </a:r>
          </a:p>
        </p:txBody>
      </p:sp>
      <p:grpSp>
        <p:nvGrpSpPr>
          <p:cNvPr id="27" name="Group 29">
            <a:extLst>
              <a:ext uri="{FF2B5EF4-FFF2-40B4-BE49-F238E27FC236}">
                <a16:creationId xmlns:a16="http://schemas.microsoft.com/office/drawing/2014/main" id="{D98977D7-940F-4045-9B07-E609AC28A416}"/>
              </a:ext>
            </a:extLst>
          </p:cNvPr>
          <p:cNvGrpSpPr>
            <a:grpSpLocks/>
          </p:cNvGrpSpPr>
          <p:nvPr/>
        </p:nvGrpSpPr>
        <p:grpSpPr bwMode="auto">
          <a:xfrm>
            <a:off x="2219325" y="2240768"/>
            <a:ext cx="4638675" cy="3024673"/>
            <a:chOff x="1398" y="1903"/>
            <a:chExt cx="2426" cy="1659"/>
          </a:xfrm>
        </p:grpSpPr>
        <p:sp>
          <p:nvSpPr>
            <p:cNvPr id="28" name="Text Box 8">
              <a:extLst>
                <a:ext uri="{FF2B5EF4-FFF2-40B4-BE49-F238E27FC236}">
                  <a16:creationId xmlns:a16="http://schemas.microsoft.com/office/drawing/2014/main" id="{B01878BB-0E39-4603-ACB0-132BD9B592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8" y="3251"/>
              <a:ext cx="640" cy="3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it-IT" altLang="it-IT" sz="1200" b="1">
                  <a:latin typeface="Neou" pitchFamily="2" charset="0"/>
                </a:rPr>
                <a:t>Estrarre</a:t>
              </a:r>
            </a:p>
            <a:p>
              <a:pPr algn="ctr"/>
              <a:r>
                <a:rPr lang="it-IT" altLang="it-IT" sz="1200" b="1">
                  <a:latin typeface="Neou" pitchFamily="2" charset="0"/>
                </a:rPr>
                <a:t>commodity</a:t>
              </a:r>
              <a:endParaRPr lang="it-IT" altLang="it-IT" sz="1000">
                <a:latin typeface="Neou" pitchFamily="2" charset="0"/>
              </a:endParaRPr>
            </a:p>
          </p:txBody>
        </p:sp>
        <p:sp>
          <p:nvSpPr>
            <p:cNvPr id="29" name="Text Box 9">
              <a:extLst>
                <a:ext uri="{FF2B5EF4-FFF2-40B4-BE49-F238E27FC236}">
                  <a16:creationId xmlns:a16="http://schemas.microsoft.com/office/drawing/2014/main" id="{3ED430C8-F8E5-4012-8478-7C7AC13D4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8" y="2811"/>
              <a:ext cx="655" cy="3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it-IT" altLang="it-IT" sz="1200" b="1">
                  <a:latin typeface="Neou" pitchFamily="2" charset="0"/>
                </a:rPr>
                <a:t>Produrre</a:t>
              </a:r>
            </a:p>
            <a:p>
              <a:pPr algn="ctr"/>
              <a:r>
                <a:rPr lang="it-IT" altLang="it-IT" sz="1200" b="1">
                  <a:latin typeface="Neou" pitchFamily="2" charset="0"/>
                </a:rPr>
                <a:t>beni</a:t>
              </a:r>
              <a:endParaRPr lang="it-IT" altLang="it-IT" sz="1000">
                <a:latin typeface="Neou" pitchFamily="2" charset="0"/>
              </a:endParaRPr>
            </a:p>
          </p:txBody>
        </p:sp>
        <p:sp>
          <p:nvSpPr>
            <p:cNvPr id="30" name="Text Box 10">
              <a:extLst>
                <a:ext uri="{FF2B5EF4-FFF2-40B4-BE49-F238E27FC236}">
                  <a16:creationId xmlns:a16="http://schemas.microsoft.com/office/drawing/2014/main" id="{49627DB0-9F58-4F71-B956-F27ACC1B9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2" y="2371"/>
              <a:ext cx="656" cy="2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it-IT" altLang="it-IT" sz="1200" b="1">
                  <a:latin typeface="Neou" pitchFamily="2" charset="0"/>
                </a:rPr>
                <a:t>Prestare</a:t>
              </a:r>
            </a:p>
            <a:p>
              <a:pPr algn="ctr"/>
              <a:r>
                <a:rPr lang="it-IT" altLang="it-IT" sz="1200" b="1">
                  <a:latin typeface="Neou" pitchFamily="2" charset="0"/>
                </a:rPr>
                <a:t>servizi</a:t>
              </a:r>
              <a:endParaRPr lang="it-IT" altLang="it-IT" sz="1000">
                <a:latin typeface="Neou" pitchFamily="2" charset="0"/>
              </a:endParaRPr>
            </a:p>
          </p:txBody>
        </p:sp>
        <p:sp>
          <p:nvSpPr>
            <p:cNvPr id="31" name="Text Box 11">
              <a:extLst>
                <a:ext uri="{FF2B5EF4-FFF2-40B4-BE49-F238E27FC236}">
                  <a16:creationId xmlns:a16="http://schemas.microsoft.com/office/drawing/2014/main" id="{C328B51C-2B15-419C-8B94-E0EA2461E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1903"/>
              <a:ext cx="781" cy="3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it-IT" altLang="it-IT" sz="1200" b="1" dirty="0">
                  <a:latin typeface="Neou" pitchFamily="2" charset="0"/>
                </a:rPr>
                <a:t>Mettere in scena esperienze</a:t>
              </a:r>
              <a:endParaRPr lang="it-IT" altLang="it-IT" sz="900" dirty="0">
                <a:latin typeface="Neou" pitchFamily="2" charset="0"/>
              </a:endParaRPr>
            </a:p>
          </p:txBody>
        </p:sp>
        <p:sp>
          <p:nvSpPr>
            <p:cNvPr id="32" name="Line 21">
              <a:extLst>
                <a:ext uri="{FF2B5EF4-FFF2-40B4-BE49-F238E27FC236}">
                  <a16:creationId xmlns:a16="http://schemas.microsoft.com/office/drawing/2014/main" id="{25DB81BF-EF28-4A00-9193-E6383A83C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3" y="3178"/>
              <a:ext cx="159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Neou" pitchFamily="2" charset="0"/>
              </a:endParaRPr>
            </a:p>
          </p:txBody>
        </p:sp>
        <p:sp>
          <p:nvSpPr>
            <p:cNvPr id="33" name="Line 22">
              <a:extLst>
                <a:ext uri="{FF2B5EF4-FFF2-40B4-BE49-F238E27FC236}">
                  <a16:creationId xmlns:a16="http://schemas.microsoft.com/office/drawing/2014/main" id="{2FF97E8C-7623-4442-B1B8-B1C72A955E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3" y="2738"/>
              <a:ext cx="159" cy="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Neou" pitchFamily="2" charset="0"/>
              </a:endParaRPr>
            </a:p>
          </p:txBody>
        </p:sp>
        <p:sp>
          <p:nvSpPr>
            <p:cNvPr id="34" name="Line 23">
              <a:extLst>
                <a:ext uri="{FF2B5EF4-FFF2-40B4-BE49-F238E27FC236}">
                  <a16:creationId xmlns:a16="http://schemas.microsoft.com/office/drawing/2014/main" id="{EAA400A6-1CEF-4A2D-A9D9-47DAD1B540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2298"/>
              <a:ext cx="158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Neou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6306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204038-C935-CD41-84EF-28570AE22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33" y="563952"/>
            <a:ext cx="7290054" cy="1499616"/>
          </a:xfrm>
        </p:spPr>
        <p:txBody>
          <a:bodyPr/>
          <a:lstStyle/>
          <a:p>
            <a:r>
              <a:rPr lang="it-IT" dirty="0"/>
              <a:t>Le variabili del marketing mix</a:t>
            </a:r>
            <a:br>
              <a:rPr lang="it-IT" dirty="0"/>
            </a:br>
            <a:r>
              <a:rPr lang="it-IT" sz="3200" dirty="0"/>
              <a:t>la politica di prodotto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671BC5-0BF9-C64D-A105-A288C7146434}"/>
              </a:ext>
            </a:extLst>
          </p:cNvPr>
          <p:cNvSpPr txBox="1"/>
          <p:nvPr/>
        </p:nvSpPr>
        <p:spPr>
          <a:xfrm>
            <a:off x="220717" y="2156416"/>
            <a:ext cx="87971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L’impresa deve scegliere la giusta combinazione delle caratteristiche del prodotto/servizio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Le caratteristiche e gli attributi del prodotto devono generare </a:t>
            </a:r>
            <a:r>
              <a:rPr lang="it-IT" sz="2400" b="1" dirty="0"/>
              <a:t>utilità</a:t>
            </a:r>
            <a:r>
              <a:rPr lang="it-IT" sz="2400" dirty="0"/>
              <a:t> per l’acquirente.</a:t>
            </a:r>
          </a:p>
          <a:p>
            <a:pPr algn="just"/>
            <a:r>
              <a:rPr lang="it-IT" sz="2400" dirty="0"/>
              <a:t> </a:t>
            </a:r>
          </a:p>
          <a:p>
            <a:pPr algn="just"/>
            <a:r>
              <a:rPr lang="it-IT" sz="2400" dirty="0"/>
              <a:t>Le categorie di beni possono essere individuate in funzione del livello di </a:t>
            </a:r>
            <a:r>
              <a:rPr lang="it-IT" sz="2400" dirty="0">
                <a:solidFill>
                  <a:srgbClr val="128287"/>
                </a:solidFill>
              </a:rPr>
              <a:t>informazione</a:t>
            </a:r>
            <a:r>
              <a:rPr lang="it-IT" sz="2400" dirty="0"/>
              <a:t> e del </a:t>
            </a:r>
            <a:r>
              <a:rPr lang="it-IT" sz="2400" dirty="0">
                <a:solidFill>
                  <a:srgbClr val="128287"/>
                </a:solidFill>
              </a:rPr>
              <a:t>rischio</a:t>
            </a:r>
            <a:r>
              <a:rPr lang="it-IT" sz="2400" dirty="0"/>
              <a:t>: </a:t>
            </a:r>
          </a:p>
          <a:p>
            <a:pPr algn="just"/>
            <a:endParaRPr lang="it-IT" sz="24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sz="2400" dirty="0" err="1"/>
              <a:t>Convenience</a:t>
            </a:r>
            <a:r>
              <a:rPr lang="it-IT" sz="2400" dirty="0"/>
              <a:t> e </a:t>
            </a:r>
            <a:r>
              <a:rPr lang="it-IT" sz="2400" dirty="0" err="1"/>
              <a:t>preference</a:t>
            </a:r>
            <a:r>
              <a:rPr lang="it-IT" sz="2400" dirty="0"/>
              <a:t>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sz="2400" dirty="0"/>
              <a:t>Shopping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it-IT" sz="2400" dirty="0" err="1"/>
              <a:t>Specialty</a:t>
            </a:r>
            <a:r>
              <a:rPr lang="it-IT" sz="2400" dirty="0"/>
              <a:t> </a:t>
            </a:r>
          </a:p>
          <a:p>
            <a:pPr algn="just"/>
            <a:endParaRPr lang="it-IT" sz="2400" dirty="0"/>
          </a:p>
        </p:txBody>
      </p:sp>
      <p:sp>
        <p:nvSpPr>
          <p:cNvPr id="6" name="Freccia giù 5">
            <a:extLst>
              <a:ext uri="{FF2B5EF4-FFF2-40B4-BE49-F238E27FC236}">
                <a16:creationId xmlns:a16="http://schemas.microsoft.com/office/drawing/2014/main" id="{A46A5D0F-28C5-3742-A291-07C57623F676}"/>
              </a:ext>
            </a:extLst>
          </p:cNvPr>
          <p:cNvSpPr/>
          <p:nvPr/>
        </p:nvSpPr>
        <p:spPr>
          <a:xfrm>
            <a:off x="4341114" y="2786961"/>
            <a:ext cx="321469" cy="428026"/>
          </a:xfrm>
          <a:prstGeom prst="downArrow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EEF86DD-AAED-8142-A1F2-2D88E6B04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305" y="6124353"/>
            <a:ext cx="1721050" cy="4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283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F3156DA-AB64-48E2-B5F7-AFD6F08B5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80963"/>
            <a:ext cx="7772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GESTIONE OPERATIVA DEL PRODOTTO</a:t>
            </a:r>
          </a:p>
          <a:p>
            <a:pPr marL="0" lvl="1" algn="ctr">
              <a:defRPr/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Il ciclo di vita del prodotto</a:t>
            </a:r>
            <a:endParaRPr lang="fr-FR" sz="2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75F93924-89F6-4032-BFAE-A1A8A7D0E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27200"/>
            <a:ext cx="6840538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6B7C72A8-883A-46C5-9CF9-8940C834F8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5650" y="2151063"/>
          <a:ext cx="5354638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fico" r:id="rId4" imgW="5353050" imgH="2838450" progId="MSGraph.Chart.8">
                  <p:embed/>
                </p:oleObj>
              </mc:Choice>
              <mc:Fallback>
                <p:oleObj name="Grafico" r:id="rId4" imgW="5353050" imgH="2838450" progId="MSGraph.Chart.8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6B7C72A8-883A-46C5-9CF9-8940C834F8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2151063"/>
                        <a:ext cx="5354638" cy="283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16">
            <a:extLst>
              <a:ext uri="{FF2B5EF4-FFF2-40B4-BE49-F238E27FC236}">
                <a16:creationId xmlns:a16="http://schemas.microsoft.com/office/drawing/2014/main" id="{C1444E10-6E08-42E0-AF60-560A065BC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0" y="2036763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425"/>
              </a:lnSpc>
              <a:spcBef>
                <a:spcPts val="525"/>
              </a:spcBef>
              <a:spcAft>
                <a:spcPts val="438"/>
              </a:spcAft>
              <a:buClr>
                <a:srgbClr val="00DFCA"/>
              </a:buClr>
              <a:buFont typeface="Arial" panose="020B0604020202020204" pitchFamily="34" charset="0"/>
              <a:buNone/>
            </a:pPr>
            <a:r>
              <a:rPr lang="it-IT" altLang="it-IT" b="1">
                <a:solidFill>
                  <a:schemeClr val="tx2"/>
                </a:solidFill>
                <a:cs typeface="Times New Roman" panose="02020603050405020304" pitchFamily="18" charset="0"/>
              </a:rPr>
              <a:t>Vendite e profitti</a:t>
            </a:r>
          </a:p>
        </p:txBody>
      </p:sp>
      <p:sp>
        <p:nvSpPr>
          <p:cNvPr id="1028" name="Text Box 15">
            <a:extLst>
              <a:ext uri="{FF2B5EF4-FFF2-40B4-BE49-F238E27FC236}">
                <a16:creationId xmlns:a16="http://schemas.microsoft.com/office/drawing/2014/main" id="{310EA199-219C-4F1A-87A0-0A4287518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50" y="4665663"/>
            <a:ext cx="1295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ts val="2425"/>
              </a:lnSpc>
              <a:spcBef>
                <a:spcPts val="525"/>
              </a:spcBef>
              <a:spcAft>
                <a:spcPts val="438"/>
              </a:spcAft>
              <a:buClr>
                <a:srgbClr val="00DFCA"/>
              </a:buClr>
              <a:buFont typeface="Arial" panose="020B0604020202020204" pitchFamily="34" charset="0"/>
              <a:buNone/>
            </a:pPr>
            <a:r>
              <a:rPr lang="it-IT" altLang="it-IT" sz="1400" b="1">
                <a:cs typeface="Times New Roman" panose="02020603050405020304" pitchFamily="18" charset="0"/>
              </a:rPr>
              <a:t>Introduzione</a:t>
            </a:r>
          </a:p>
        </p:txBody>
      </p:sp>
      <p:sp>
        <p:nvSpPr>
          <p:cNvPr id="1029" name="Text Box 14">
            <a:extLst>
              <a:ext uri="{FF2B5EF4-FFF2-40B4-BE49-F238E27FC236}">
                <a16:creationId xmlns:a16="http://schemas.microsoft.com/office/drawing/2014/main" id="{65035A16-9D3F-47F8-A153-D725F725B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950" y="4513263"/>
            <a:ext cx="1009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ts val="2425"/>
              </a:lnSpc>
              <a:spcBef>
                <a:spcPts val="525"/>
              </a:spcBef>
              <a:spcAft>
                <a:spcPts val="438"/>
              </a:spcAft>
              <a:buClr>
                <a:srgbClr val="00DFCA"/>
              </a:buClr>
              <a:buFont typeface="Arial" panose="020B0604020202020204" pitchFamily="34" charset="0"/>
              <a:buNone/>
            </a:pPr>
            <a:r>
              <a:rPr lang="it-IT" altLang="it-IT" sz="1400" b="1">
                <a:cs typeface="Times New Roman" panose="02020603050405020304" pitchFamily="18" charset="0"/>
              </a:rPr>
              <a:t>Crescita</a:t>
            </a:r>
          </a:p>
        </p:txBody>
      </p:sp>
      <p:sp>
        <p:nvSpPr>
          <p:cNvPr id="1030" name="Text Box 11">
            <a:extLst>
              <a:ext uri="{FF2B5EF4-FFF2-40B4-BE49-F238E27FC236}">
                <a16:creationId xmlns:a16="http://schemas.microsoft.com/office/drawing/2014/main" id="{3A6D8901-EF3F-4AC6-AE85-60261C43A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0" y="4513263"/>
            <a:ext cx="952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425"/>
              </a:lnSpc>
              <a:spcBef>
                <a:spcPts val="525"/>
              </a:spcBef>
              <a:spcAft>
                <a:spcPts val="438"/>
              </a:spcAft>
              <a:buClr>
                <a:srgbClr val="00DFCA"/>
              </a:buClr>
              <a:buFont typeface="Arial" panose="020B0604020202020204" pitchFamily="34" charset="0"/>
              <a:buNone/>
            </a:pPr>
            <a:endParaRPr lang="it-IT" altLang="it-IT" sz="1400" b="1">
              <a:cs typeface="Times New Roman" panose="02020603050405020304" pitchFamily="18" charset="0"/>
            </a:endParaRPr>
          </a:p>
          <a:p>
            <a:pPr algn="just">
              <a:lnSpc>
                <a:spcPts val="2425"/>
              </a:lnSpc>
              <a:spcBef>
                <a:spcPts val="525"/>
              </a:spcBef>
              <a:spcAft>
                <a:spcPts val="438"/>
              </a:spcAft>
              <a:buClr>
                <a:srgbClr val="00DFCA"/>
              </a:buClr>
              <a:buFont typeface="Arial" panose="020B0604020202020204" pitchFamily="34" charset="0"/>
              <a:buNone/>
            </a:pPr>
            <a:r>
              <a:rPr lang="it-IT" altLang="it-IT" sz="1400" b="1">
                <a:cs typeface="Times New Roman" panose="02020603050405020304" pitchFamily="18" charset="0"/>
              </a:rPr>
              <a:t>Maturità</a:t>
            </a:r>
          </a:p>
        </p:txBody>
      </p:sp>
      <p:sp>
        <p:nvSpPr>
          <p:cNvPr id="1031" name="Text Box 5">
            <a:extLst>
              <a:ext uri="{FF2B5EF4-FFF2-40B4-BE49-F238E27FC236}">
                <a16:creationId xmlns:a16="http://schemas.microsoft.com/office/drawing/2014/main" id="{44ADBE1E-E771-4374-B322-8798D7BEC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150" y="4513263"/>
            <a:ext cx="838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425"/>
              </a:lnSpc>
              <a:spcBef>
                <a:spcPts val="525"/>
              </a:spcBef>
              <a:spcAft>
                <a:spcPts val="438"/>
              </a:spcAft>
              <a:buClr>
                <a:srgbClr val="00DFCA"/>
              </a:buClr>
              <a:buFont typeface="Arial" panose="020B0604020202020204" pitchFamily="34" charset="0"/>
              <a:buNone/>
            </a:pPr>
            <a:r>
              <a:rPr lang="it-IT" altLang="it-IT" sz="1400" b="1">
                <a:cs typeface="Times New Roman" panose="02020603050405020304" pitchFamily="18" charset="0"/>
              </a:rPr>
              <a:t>Declino</a:t>
            </a:r>
          </a:p>
        </p:txBody>
      </p:sp>
      <p:sp>
        <p:nvSpPr>
          <p:cNvPr id="5129" name="Text Box 10">
            <a:extLst>
              <a:ext uri="{FF2B5EF4-FFF2-40B4-BE49-F238E27FC236}">
                <a16:creationId xmlns:a16="http://schemas.microsoft.com/office/drawing/2014/main" id="{57309ACC-267C-47FF-8DF4-BEF28BB5D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284538"/>
            <a:ext cx="1028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2425"/>
              </a:lnSpc>
              <a:spcBef>
                <a:spcPts val="525"/>
              </a:spcBef>
              <a:spcAft>
                <a:spcPts val="438"/>
              </a:spcAft>
              <a:buClr>
                <a:srgbClr val="00DFCA"/>
              </a:buClr>
              <a:buFont typeface="Arial" pitchFamily="34" charset="0"/>
              <a:buNone/>
              <a:defRPr/>
            </a:pP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Profitti</a:t>
            </a:r>
          </a:p>
        </p:txBody>
      </p:sp>
      <p:sp>
        <p:nvSpPr>
          <p:cNvPr id="5130" name="Text Box 6">
            <a:extLst>
              <a:ext uri="{FF2B5EF4-FFF2-40B4-BE49-F238E27FC236}">
                <a16:creationId xmlns:a16="http://schemas.microsoft.com/office/drawing/2014/main" id="{AF069096-63FE-4BFF-B4E3-E5DBAE277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150" y="2493963"/>
            <a:ext cx="990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ts val="2425"/>
              </a:lnSpc>
              <a:spcBef>
                <a:spcPts val="525"/>
              </a:spcBef>
              <a:spcAft>
                <a:spcPts val="438"/>
              </a:spcAft>
              <a:buClr>
                <a:srgbClr val="00DFCA"/>
              </a:buClr>
              <a:buFont typeface="Arial" pitchFamily="34" charset="0"/>
              <a:buNone/>
              <a:defRPr/>
            </a:pP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Vendite</a:t>
            </a:r>
          </a:p>
        </p:txBody>
      </p:sp>
      <p:sp>
        <p:nvSpPr>
          <p:cNvPr id="1034" name="Text Box 9">
            <a:extLst>
              <a:ext uri="{FF2B5EF4-FFF2-40B4-BE49-F238E27FC236}">
                <a16:creationId xmlns:a16="http://schemas.microsoft.com/office/drawing/2014/main" id="{B403F25F-2B43-4A31-8366-DE17B8352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4846638"/>
            <a:ext cx="12382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425"/>
              </a:lnSpc>
              <a:spcBef>
                <a:spcPts val="525"/>
              </a:spcBef>
              <a:spcAft>
                <a:spcPts val="438"/>
              </a:spcAft>
              <a:buClr>
                <a:srgbClr val="00DFCA"/>
              </a:buClr>
              <a:buFont typeface="Arial" panose="020B0604020202020204" pitchFamily="34" charset="0"/>
              <a:buNone/>
            </a:pPr>
            <a:r>
              <a:rPr lang="it-IT" altLang="it-IT" b="1">
                <a:solidFill>
                  <a:schemeClr val="tx2"/>
                </a:solidFill>
                <a:cs typeface="Times New Roman" panose="02020603050405020304" pitchFamily="18" charset="0"/>
              </a:rPr>
              <a:t>Tempo</a:t>
            </a:r>
          </a:p>
        </p:txBody>
      </p:sp>
      <p:sp>
        <p:nvSpPr>
          <p:cNvPr id="1035" name="Text Box 7">
            <a:extLst>
              <a:ext uri="{FF2B5EF4-FFF2-40B4-BE49-F238E27FC236}">
                <a16:creationId xmlns:a16="http://schemas.microsoft.com/office/drawing/2014/main" id="{3C8E56DC-6D87-41CB-8F95-053E07170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473233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425"/>
              </a:lnSpc>
              <a:spcBef>
                <a:spcPts val="525"/>
              </a:spcBef>
              <a:spcAft>
                <a:spcPts val="438"/>
              </a:spcAft>
              <a:buClr>
                <a:srgbClr val="00DFCA"/>
              </a:buClr>
              <a:buFont typeface="Arial" panose="020B0604020202020204" pitchFamily="34" charset="0"/>
              <a:buNone/>
            </a:pPr>
            <a:endParaRPr lang="it-IT" altLang="it-IT" sz="1400" b="1">
              <a:cs typeface="Times New Roman" panose="02020603050405020304" pitchFamily="18" charset="0"/>
            </a:endParaRPr>
          </a:p>
          <a:p>
            <a:pPr algn="just">
              <a:lnSpc>
                <a:spcPts val="2425"/>
              </a:lnSpc>
              <a:spcBef>
                <a:spcPts val="525"/>
              </a:spcBef>
              <a:spcAft>
                <a:spcPts val="438"/>
              </a:spcAft>
              <a:buClr>
                <a:srgbClr val="00DFCA"/>
              </a:buClr>
              <a:buFont typeface="Arial" panose="020B0604020202020204" pitchFamily="34" charset="0"/>
              <a:buNone/>
            </a:pPr>
            <a:r>
              <a:rPr lang="it-IT" altLang="it-IT" sz="1400" b="1"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36" name="Text Box 8">
            <a:extLst>
              <a:ext uri="{FF2B5EF4-FFF2-40B4-BE49-F238E27FC236}">
                <a16:creationId xmlns:a16="http://schemas.microsoft.com/office/drawing/2014/main" id="{950E5D1D-FB40-4C90-905A-DD4E2FA51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50" y="4741863"/>
            <a:ext cx="1219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425"/>
              </a:lnSpc>
              <a:spcBef>
                <a:spcPts val="525"/>
              </a:spcBef>
              <a:spcAft>
                <a:spcPts val="438"/>
              </a:spcAft>
              <a:buClr>
                <a:srgbClr val="00DFCA"/>
              </a:buClr>
              <a:buFont typeface="Arial" panose="020B0604020202020204" pitchFamily="34" charset="0"/>
              <a:buNone/>
            </a:pPr>
            <a:r>
              <a:rPr lang="it-IT" altLang="it-IT" sz="1400" b="1">
                <a:cs typeface="Times New Roman" panose="02020603050405020304" pitchFamily="18" charset="0"/>
              </a:rPr>
              <a:t>Perdite/</a:t>
            </a:r>
            <a:endParaRPr lang="en-US" altLang="it-IT" sz="1400" b="1">
              <a:cs typeface="Times New Roman" panose="02020603050405020304" pitchFamily="18" charset="0"/>
            </a:endParaRPr>
          </a:p>
          <a:p>
            <a:pPr algn="just">
              <a:lnSpc>
                <a:spcPts val="2425"/>
              </a:lnSpc>
              <a:spcBef>
                <a:spcPts val="525"/>
              </a:spcBef>
              <a:spcAft>
                <a:spcPts val="438"/>
              </a:spcAft>
              <a:buClr>
                <a:srgbClr val="00DFCA"/>
              </a:buClr>
              <a:buFont typeface="Arial" panose="020B0604020202020204" pitchFamily="34" charset="0"/>
              <a:buNone/>
            </a:pPr>
            <a:r>
              <a:rPr lang="it-IT" altLang="it-IT" sz="1400" b="1">
                <a:cs typeface="Times New Roman" panose="02020603050405020304" pitchFamily="18" charset="0"/>
              </a:rPr>
              <a:t>investimenti</a:t>
            </a:r>
          </a:p>
        </p:txBody>
      </p:sp>
      <p:sp>
        <p:nvSpPr>
          <p:cNvPr id="1037" name="Rectangle 17">
            <a:extLst>
              <a:ext uri="{FF2B5EF4-FFF2-40B4-BE49-F238E27FC236}">
                <a16:creationId xmlns:a16="http://schemas.microsoft.com/office/drawing/2014/main" id="{5D400EE8-18AA-454B-BAA1-E2C8CC051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75" y="15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425"/>
              </a:lnSpc>
              <a:spcBef>
                <a:spcPts val="525"/>
              </a:spcBef>
              <a:spcAft>
                <a:spcPts val="438"/>
              </a:spcAft>
              <a:buClr>
                <a:srgbClr val="00DFCA"/>
              </a:buClr>
              <a:buFont typeface="Arial" panose="020B0604020202020204" pitchFamily="34" charset="0"/>
              <a:buNone/>
            </a:pPr>
            <a:endParaRPr lang="it-IT" altLang="it-IT"/>
          </a:p>
        </p:txBody>
      </p:sp>
      <p:sp>
        <p:nvSpPr>
          <p:cNvPr id="1038" name="Rectangle 20">
            <a:extLst>
              <a:ext uri="{FF2B5EF4-FFF2-40B4-BE49-F238E27FC236}">
                <a16:creationId xmlns:a16="http://schemas.microsoft.com/office/drawing/2014/main" id="{CB124C5C-5564-426E-B221-2E865070C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650" y="1773238"/>
            <a:ext cx="1841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425"/>
              </a:lnSpc>
              <a:spcBef>
                <a:spcPts val="525"/>
              </a:spcBef>
              <a:spcAft>
                <a:spcPts val="438"/>
              </a:spcAft>
              <a:buClr>
                <a:srgbClr val="00DFCA"/>
              </a:buClr>
              <a:buFont typeface="Arial" panose="020B0604020202020204" pitchFamily="34" charset="0"/>
              <a:buNone/>
            </a:pPr>
            <a:endParaRPr lang="en-US" altLang="it-IT" sz="1400" b="1"/>
          </a:p>
          <a:p>
            <a:pPr algn="ctr">
              <a:lnSpc>
                <a:spcPts val="2425"/>
              </a:lnSpc>
              <a:spcBef>
                <a:spcPts val="525"/>
              </a:spcBef>
              <a:spcAft>
                <a:spcPts val="438"/>
              </a:spcAft>
              <a:buClr>
                <a:srgbClr val="00DFCA"/>
              </a:buClr>
              <a:buFont typeface="Arial" panose="020B0604020202020204" pitchFamily="34" charset="0"/>
              <a:buNone/>
            </a:pPr>
            <a:r>
              <a:rPr lang="en-US" altLang="it-IT" sz="1400" b="1"/>
              <a:t/>
            </a:r>
            <a:br>
              <a:rPr lang="en-US" altLang="it-IT" sz="1400" b="1"/>
            </a:br>
            <a:endParaRPr lang="en-US" altLang="it-IT" sz="1400" b="1"/>
          </a:p>
        </p:txBody>
      </p:sp>
      <p:sp>
        <p:nvSpPr>
          <p:cNvPr id="1039" name="Rectangle 21">
            <a:extLst>
              <a:ext uri="{FF2B5EF4-FFF2-40B4-BE49-F238E27FC236}">
                <a16:creationId xmlns:a16="http://schemas.microsoft.com/office/drawing/2014/main" id="{48C4B818-97C2-45B5-9D38-E1E323C9B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75" y="9921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425"/>
              </a:lnSpc>
              <a:spcBef>
                <a:spcPts val="525"/>
              </a:spcBef>
              <a:spcAft>
                <a:spcPts val="438"/>
              </a:spcAft>
              <a:buClr>
                <a:srgbClr val="00DFCA"/>
              </a:buClr>
              <a:buFont typeface="Arial" panose="020B0604020202020204" pitchFamily="34" charset="0"/>
              <a:buNone/>
            </a:pPr>
            <a:endParaRPr lang="en-US" altLang="it-IT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D11E0F46-E55A-4528-BDE9-EB8314AD8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80963"/>
            <a:ext cx="7772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GESTIONE OPERATIVA DEL PRODOTTO</a:t>
            </a:r>
          </a:p>
          <a:p>
            <a:pPr marL="0" lvl="1" algn="ctr">
              <a:defRPr/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Il ciclo di vita del prodotto_Vendite VS Profitti</a:t>
            </a:r>
            <a:endParaRPr lang="fr-FR" sz="2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FB528CE-FFC2-E04E-8961-D95E84B3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variabili del marketing mix</a:t>
            </a:r>
            <a:br>
              <a:rPr lang="it-IT" dirty="0"/>
            </a:br>
            <a:r>
              <a:rPr lang="it-IT" sz="3200" dirty="0"/>
              <a:t>la politica di prezzo</a:t>
            </a:r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56D293E-9AF1-CB43-8C00-055810295EA1}"/>
              </a:ext>
            </a:extLst>
          </p:cNvPr>
          <p:cNvSpPr/>
          <p:nvPr/>
        </p:nvSpPr>
        <p:spPr>
          <a:xfrm>
            <a:off x="607361" y="2233688"/>
            <a:ext cx="8074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È un parametro di riferimento primario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È la quantificazione monetaria del valore assegnato al prodotto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È un aspetto critico nel caso di ingresso in un nuovo mercato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/>
            <a:r>
              <a:rPr lang="it-IT" sz="2400" dirty="0"/>
              <a:t>DUE OPZIONI FONDAMENTALI:</a:t>
            </a:r>
          </a:p>
        </p:txBody>
      </p:sp>
      <p:sp>
        <p:nvSpPr>
          <p:cNvPr id="7" name="Freccia giù 6">
            <a:extLst>
              <a:ext uri="{FF2B5EF4-FFF2-40B4-BE49-F238E27FC236}">
                <a16:creationId xmlns:a16="http://schemas.microsoft.com/office/drawing/2014/main" id="{7166347A-4C08-1B4D-85A4-53457C5584B3}"/>
              </a:ext>
            </a:extLst>
          </p:cNvPr>
          <p:cNvSpPr/>
          <p:nvPr/>
        </p:nvSpPr>
        <p:spPr>
          <a:xfrm>
            <a:off x="4398309" y="4760117"/>
            <a:ext cx="321469" cy="428026"/>
          </a:xfrm>
          <a:prstGeom prst="downArrow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49F90D1-3C93-8744-8E70-2F704FCDA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305" y="6124353"/>
            <a:ext cx="1721050" cy="49049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81A733-9B0C-354D-A5F7-03C52C34E78B}"/>
              </a:ext>
            </a:extLst>
          </p:cNvPr>
          <p:cNvSpPr txBox="1"/>
          <p:nvPr/>
        </p:nvSpPr>
        <p:spPr>
          <a:xfrm>
            <a:off x="2487309" y="5406249"/>
            <a:ext cx="4314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– Scrematura</a:t>
            </a:r>
            <a:br>
              <a:rPr lang="it-IT" sz="2400" dirty="0"/>
            </a:br>
            <a:r>
              <a:rPr lang="it-IT" sz="2400" dirty="0"/>
              <a:t>– Penetrazione del mercato 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836502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FB528CE-FFC2-E04E-8961-D95E84B3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variabili del marketing mix</a:t>
            </a:r>
            <a:br>
              <a:rPr lang="it-IT" dirty="0"/>
            </a:br>
            <a:r>
              <a:rPr lang="it-IT" sz="3200" dirty="0"/>
              <a:t>la politica di prezzo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49F90D1-3C93-8744-8E70-2F704FCDA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305" y="6124353"/>
            <a:ext cx="1721050" cy="490499"/>
          </a:xfrm>
          <a:prstGeom prst="rect">
            <a:avLst/>
          </a:prstGeom>
        </p:spPr>
      </p:pic>
      <p:pic>
        <p:nvPicPr>
          <p:cNvPr id="1026" name="Picture 2" descr="Apple - Wikipedia">
            <a:extLst>
              <a:ext uri="{FF2B5EF4-FFF2-40B4-BE49-F238E27FC236}">
                <a16:creationId xmlns:a16="http://schemas.microsoft.com/office/drawing/2014/main" id="{28E82410-7842-4ED9-9FB1-8F39A2421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57" y="2327482"/>
            <a:ext cx="842830" cy="10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F811253-72EE-4B71-BE2D-FF8EFF40F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252" y="2173674"/>
            <a:ext cx="1911399" cy="107038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B1873FE-A4BD-4BC5-B9E3-FD63785655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520" t="5735" r="36094" b="4660"/>
          <a:stretch/>
        </p:blipFill>
        <p:spPr>
          <a:xfrm>
            <a:off x="5008514" y="4021005"/>
            <a:ext cx="538873" cy="1700987"/>
          </a:xfrm>
          <a:prstGeom prst="rect">
            <a:avLst/>
          </a:prstGeom>
        </p:spPr>
      </p:pic>
      <p:pic>
        <p:nvPicPr>
          <p:cNvPr id="1028" name="Picture 4" descr="Comprare Acqua Fiji - Artesian Water - Cibo USA">
            <a:extLst>
              <a:ext uri="{FF2B5EF4-FFF2-40B4-BE49-F238E27FC236}">
                <a16:creationId xmlns:a16="http://schemas.microsoft.com/office/drawing/2014/main" id="{0099E92D-A6B5-4A28-A4DF-4D2BD56BA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5" t="5591" r="31219" b="3545"/>
          <a:stretch/>
        </p:blipFill>
        <p:spPr bwMode="auto">
          <a:xfrm>
            <a:off x="2266195" y="4021005"/>
            <a:ext cx="665611" cy="170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220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3218030-4E91-42F3-BD2F-65F27D1DE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GESTIONE DELLA LEVA PREZZO </a:t>
            </a:r>
          </a:p>
          <a:p>
            <a:pPr algn="ctr">
              <a:defRPr/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Value </a:t>
            </a: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creation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pricing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i </a:t>
            </a: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fattori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determinanti</a:t>
            </a:r>
            <a:endParaRPr lang="fr-FR" sz="2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69150823-6781-4619-A7C4-76E113B0B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1196975"/>
            <a:ext cx="5459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IMPRESA</a:t>
            </a:r>
          </a:p>
          <a:p>
            <a:pPr algn="ctr" eaLnBrk="0" hangingPunct="0">
              <a:defRPr/>
            </a:pPr>
            <a:r>
              <a:rPr lang="it-IT" sz="16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(analisi struttura costi e profittabilità del business)</a:t>
            </a:r>
          </a:p>
        </p:txBody>
      </p:sp>
      <p:sp>
        <p:nvSpPr>
          <p:cNvPr id="16388" name="Line 6">
            <a:extLst>
              <a:ext uri="{FF2B5EF4-FFF2-40B4-BE49-F238E27FC236}">
                <a16:creationId xmlns:a16="http://schemas.microsoft.com/office/drawing/2014/main" id="{49525093-CD9D-48AA-A47C-367649235E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73263"/>
            <a:ext cx="0" cy="1295400"/>
          </a:xfrm>
          <a:prstGeom prst="line">
            <a:avLst/>
          </a:prstGeom>
          <a:noFill/>
          <a:ln w="76200">
            <a:solidFill>
              <a:srgbClr val="A8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89" name="Line 7">
            <a:extLst>
              <a:ext uri="{FF2B5EF4-FFF2-40B4-BE49-F238E27FC236}">
                <a16:creationId xmlns:a16="http://schemas.microsoft.com/office/drawing/2014/main" id="{CED7CD4B-C6D3-4D29-AEBD-FF8D49291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7375" y="4411663"/>
            <a:ext cx="1447800" cy="914400"/>
          </a:xfrm>
          <a:prstGeom prst="line">
            <a:avLst/>
          </a:prstGeom>
          <a:noFill/>
          <a:ln w="76200">
            <a:solidFill>
              <a:srgbClr val="A8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90" name="Line 8">
            <a:extLst>
              <a:ext uri="{FF2B5EF4-FFF2-40B4-BE49-F238E27FC236}">
                <a16:creationId xmlns:a16="http://schemas.microsoft.com/office/drawing/2014/main" id="{91719C2A-3278-4FEB-BE90-124C84BA0C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1050" y="4508500"/>
            <a:ext cx="1520825" cy="865188"/>
          </a:xfrm>
          <a:prstGeom prst="line">
            <a:avLst/>
          </a:prstGeom>
          <a:noFill/>
          <a:ln w="76200">
            <a:solidFill>
              <a:srgbClr val="A8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6CAAEC-615F-488D-B996-7E7FA2B8BD69}"/>
              </a:ext>
            </a:extLst>
          </p:cNvPr>
          <p:cNvSpPr/>
          <p:nvPr/>
        </p:nvSpPr>
        <p:spPr>
          <a:xfrm>
            <a:off x="3492500" y="3357563"/>
            <a:ext cx="2159000" cy="1366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VALORE</a:t>
            </a:r>
          </a:p>
          <a:p>
            <a:pPr algn="ctr">
              <a:defRPr/>
            </a:pPr>
            <a:r>
              <a:rPr lang="it-IT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&amp;</a:t>
            </a:r>
          </a:p>
          <a:p>
            <a:pPr algn="ctr">
              <a:defRPr/>
            </a:pPr>
            <a:r>
              <a:rPr lang="it-IT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PREZZO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B5336827-BE16-46AD-A019-2EDF9FB84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5445125"/>
            <a:ext cx="3197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CONCORRENZA</a:t>
            </a:r>
          </a:p>
          <a:p>
            <a:pPr algn="ctr" eaLnBrk="0" hangingPunct="0">
              <a:defRPr/>
            </a:pPr>
            <a:r>
              <a:rPr lang="it-IT" sz="16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(analisi  comparata e </a:t>
            </a:r>
          </a:p>
          <a:p>
            <a:pPr algn="ctr" eaLnBrk="0" hangingPunct="0">
              <a:defRPr/>
            </a:pPr>
            <a:r>
              <a:rPr lang="it-IT" sz="16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posizionamento competitivo)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B0A1919D-514E-428C-BDAC-C0B5355A9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5445125"/>
            <a:ext cx="30448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CLIENTI</a:t>
            </a:r>
          </a:p>
          <a:p>
            <a:pPr algn="ctr" eaLnBrk="0" hangingPunct="0">
              <a:defRPr/>
            </a:pPr>
            <a:r>
              <a:rPr lang="it-IT" sz="16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(elasticità della domanda e </a:t>
            </a:r>
          </a:p>
          <a:p>
            <a:pPr algn="ctr" eaLnBrk="0" hangingPunct="0">
              <a:defRPr/>
            </a:pPr>
            <a:r>
              <a:rPr lang="it-IT" sz="16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percezione  valore)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FAA3C9-45EC-494D-9C70-4F43CC6FF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78891"/>
            <a:ext cx="7290054" cy="1499616"/>
          </a:xfrm>
        </p:spPr>
        <p:txBody>
          <a:bodyPr/>
          <a:lstStyle/>
          <a:p>
            <a:r>
              <a:rPr lang="it-IT" dirty="0"/>
              <a:t>Le variabili del marketing mix</a:t>
            </a:r>
            <a:br>
              <a:rPr lang="it-IT" dirty="0"/>
            </a:br>
            <a:r>
              <a:rPr lang="it-IT" sz="3200" dirty="0"/>
              <a:t>LA CONFIGURAZIONE DEL CANALE DISTRIBUTIVO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28E564-54DE-6E4D-BCDB-631265411599}"/>
              </a:ext>
            </a:extLst>
          </p:cNvPr>
          <p:cNvSpPr txBox="1"/>
          <p:nvPr/>
        </p:nvSpPr>
        <p:spPr>
          <a:xfrm>
            <a:off x="346841" y="1871330"/>
            <a:ext cx="872358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it-IT" sz="2400" b="1" dirty="0"/>
              <a:t>LUNGHEZZA DEL CANALE </a:t>
            </a:r>
            <a:r>
              <a:rPr lang="it-IT" sz="2400" dirty="0">
                <a:sym typeface="Wingdings" pitchFamily="2" charset="2"/>
              </a:rPr>
              <a:t> Numero di livelli di intermediazione:</a:t>
            </a:r>
          </a:p>
          <a:p>
            <a:endParaRPr lang="it-IT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Canale </a:t>
            </a:r>
            <a:r>
              <a:rPr lang="it-IT" sz="2400" b="1" dirty="0"/>
              <a:t>indiretto lungo </a:t>
            </a:r>
            <a:r>
              <a:rPr lang="it-IT" sz="2400" dirty="0"/>
              <a:t>-- </a:t>
            </a:r>
            <a:r>
              <a:rPr lang="it-IT" sz="2400" i="1" dirty="0"/>
              <a:t>prodotti </a:t>
            </a:r>
            <a:r>
              <a:rPr lang="it-IT" sz="2400" i="1" dirty="0" err="1"/>
              <a:t>convenience</a:t>
            </a:r>
            <a:r>
              <a:rPr lang="it-IT" sz="2400" i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Canale </a:t>
            </a:r>
            <a:r>
              <a:rPr lang="it-IT" sz="2400" b="1" dirty="0"/>
              <a:t>indiretto breve </a:t>
            </a:r>
            <a:r>
              <a:rPr lang="it-IT" sz="2400" dirty="0"/>
              <a:t>-- shopping </a:t>
            </a:r>
            <a:r>
              <a:rPr lang="it-IT" sz="2400" dirty="0" err="1"/>
              <a:t>goods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Canale </a:t>
            </a:r>
            <a:r>
              <a:rPr lang="it-IT" sz="2400" b="1" dirty="0"/>
              <a:t>diretto </a:t>
            </a:r>
            <a:r>
              <a:rPr lang="it-IT" sz="2400" dirty="0"/>
              <a:t>--B2B</a:t>
            </a:r>
          </a:p>
          <a:p>
            <a:endParaRPr lang="it-IT" dirty="0"/>
          </a:p>
          <a:p>
            <a:r>
              <a:rPr lang="it-IT" sz="2400" dirty="0"/>
              <a:t>La scelta del canale può dipendere da: </a:t>
            </a:r>
          </a:p>
          <a:p>
            <a:r>
              <a:rPr lang="it-IT" sz="2400" dirty="0"/>
              <a:t>-  caratteristiche del prodotto 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risorse disponibili 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struttura dei costi di produzione e di “uso” della rete distributiva 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caratteristiche del mercato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comportamento dei concorrenti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4E0DABA-0994-004D-BA25-D63C81739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305" y="6124353"/>
            <a:ext cx="1721050" cy="4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3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09DEB3B-BA6B-45F0-A755-8DB2082DC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981200"/>
            <a:ext cx="6934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374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E14D5B1-910F-48FD-A41F-7DAB61897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 SCELTE DI CANALE DISTRIBUTIVO</a:t>
            </a:r>
          </a:p>
          <a:p>
            <a:pPr algn="ctr">
              <a:defRPr/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criteri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valutazione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nelle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scelte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canale</a:t>
            </a:r>
            <a:endParaRPr lang="fr-FR" sz="2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3DEFB2F-6F56-442D-8779-A0A15601A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41438"/>
            <a:ext cx="82073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altLang="it-IT" sz="240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buFontTx/>
              <a:buChar char="-"/>
            </a:pPr>
            <a:endParaRPr lang="fr-FR" altLang="it-IT" sz="240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60" name="Line 6">
            <a:extLst>
              <a:ext uri="{FF2B5EF4-FFF2-40B4-BE49-F238E27FC236}">
                <a16:creationId xmlns:a16="http://schemas.microsoft.com/office/drawing/2014/main" id="{0FE0CA35-8318-496B-BE70-14CFBCCCDB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406650"/>
            <a:ext cx="0" cy="1295400"/>
          </a:xfrm>
          <a:prstGeom prst="line">
            <a:avLst/>
          </a:prstGeom>
          <a:noFill/>
          <a:ln w="76200">
            <a:solidFill>
              <a:srgbClr val="A8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61" name="Line 7">
            <a:extLst>
              <a:ext uri="{FF2B5EF4-FFF2-40B4-BE49-F238E27FC236}">
                <a16:creationId xmlns:a16="http://schemas.microsoft.com/office/drawing/2014/main" id="{14DCEFFD-25EC-487E-B93B-5CD3944BA8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2488" y="4411663"/>
            <a:ext cx="1447800" cy="914400"/>
          </a:xfrm>
          <a:prstGeom prst="line">
            <a:avLst/>
          </a:prstGeom>
          <a:noFill/>
          <a:ln w="76200">
            <a:solidFill>
              <a:srgbClr val="A8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62" name="Line 8">
            <a:extLst>
              <a:ext uri="{FF2B5EF4-FFF2-40B4-BE49-F238E27FC236}">
                <a16:creationId xmlns:a16="http://schemas.microsoft.com/office/drawing/2014/main" id="{8458018C-57A2-4D82-B38A-FC1A9CAA24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63713" y="4508500"/>
            <a:ext cx="1520825" cy="865188"/>
          </a:xfrm>
          <a:prstGeom prst="line">
            <a:avLst/>
          </a:prstGeom>
          <a:noFill/>
          <a:ln w="76200">
            <a:solidFill>
              <a:srgbClr val="A8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2D7CDB-CBD8-4E08-93A0-00FE2C24F17E}"/>
              </a:ext>
            </a:extLst>
          </p:cNvPr>
          <p:cNvSpPr/>
          <p:nvPr/>
        </p:nvSpPr>
        <p:spPr>
          <a:xfrm>
            <a:off x="3348038" y="3790950"/>
            <a:ext cx="2519362" cy="1366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Scelta</a:t>
            </a:r>
          </a:p>
          <a:p>
            <a:pPr algn="ctr">
              <a:defRPr/>
            </a:pPr>
            <a:r>
              <a:rPr lang="it-IT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Canale </a:t>
            </a:r>
          </a:p>
          <a:p>
            <a:pPr algn="ctr">
              <a:defRPr/>
            </a:pPr>
            <a:r>
              <a:rPr lang="it-IT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Distibutivo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4AEC87B-9696-4CFB-B6B6-243C38337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196975"/>
            <a:ext cx="43211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ts val="0"/>
              </a:spcBef>
              <a:defRPr/>
            </a:pPr>
            <a:r>
              <a:rPr lang="it-IT" sz="2000" b="1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    DRIVER di MERCATO</a:t>
            </a:r>
            <a:endParaRPr lang="en-GB" sz="2000" b="1" dirty="0">
              <a:solidFill>
                <a:schemeClr val="tx2"/>
              </a:solidFill>
              <a:latin typeface="Tahoma" pitchFamily="34" charset="0"/>
              <a:cs typeface="Arial" charset="0"/>
            </a:endParaRPr>
          </a:p>
          <a:p>
            <a:pPr marL="342900" indent="-342900" algn="ctr">
              <a:spcBef>
                <a:spcPts val="0"/>
              </a:spcBef>
              <a:defRPr/>
            </a:pPr>
            <a:r>
              <a:rPr lang="en-GB" sz="2000" b="1" dirty="0"/>
              <a:t>    </a:t>
            </a:r>
            <a:r>
              <a:rPr lang="en-GB" sz="2000" dirty="0"/>
              <a:t> </a:t>
            </a:r>
            <a:r>
              <a:rPr lang="en-GB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(ex. Concentra</a:t>
            </a:r>
            <a:r>
              <a:rPr lang="it-IT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z</a:t>
            </a:r>
            <a:r>
              <a:rPr lang="en-GB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ion</a:t>
            </a:r>
            <a:r>
              <a:rPr lang="it-IT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e acquirenti</a:t>
            </a:r>
            <a:r>
              <a:rPr lang="en-GB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, </a:t>
            </a:r>
            <a:r>
              <a:rPr lang="it-IT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dimensione e timing</a:t>
            </a:r>
            <a:r>
              <a:rPr lang="en-GB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it-IT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ordini</a:t>
            </a:r>
            <a:r>
              <a:rPr lang="en-GB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, </a:t>
            </a:r>
          </a:p>
          <a:p>
            <a:pPr marL="342900" indent="-342900" algn="ctr">
              <a:spcBef>
                <a:spcPts val="0"/>
              </a:spcBef>
              <a:defRPr/>
            </a:pPr>
            <a:r>
              <a:rPr lang="it-IT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velocità di consegna</a:t>
            </a:r>
            <a:r>
              <a:rPr lang="en-GB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, etc.)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GB" sz="2000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3909E1D-2038-4EEF-9FB0-FADDE92F8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373688"/>
            <a:ext cx="4859337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0000" indent="-342900" algn="ctr">
              <a:spcBef>
                <a:spcPts val="0"/>
              </a:spcBef>
              <a:defRPr/>
            </a:pPr>
            <a:r>
              <a:rPr lang="it-IT" sz="2000" b="1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DRIVER di IMPRESA</a:t>
            </a:r>
            <a:endParaRPr lang="en-GB" sz="2000" b="1" dirty="0">
              <a:solidFill>
                <a:schemeClr val="tx2"/>
              </a:solidFill>
              <a:latin typeface="Tahoma" pitchFamily="34" charset="0"/>
              <a:cs typeface="Arial" charset="0"/>
            </a:endParaRPr>
          </a:p>
          <a:p>
            <a:pPr marL="360000" indent="-342900" algn="ctr">
              <a:spcBef>
                <a:spcPts val="0"/>
              </a:spcBef>
              <a:defRPr/>
            </a:pPr>
            <a:r>
              <a:rPr lang="it-IT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(ex. Capacità f</a:t>
            </a:r>
            <a:r>
              <a:rPr lang="en-GB" sz="1400" b="1" i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inan</a:t>
            </a:r>
            <a:r>
              <a:rPr lang="it-IT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z</a:t>
            </a:r>
            <a:r>
              <a:rPr lang="en-GB" sz="1400" b="1" i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ia</a:t>
            </a:r>
            <a:r>
              <a:rPr lang="it-IT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ria</a:t>
            </a:r>
            <a:r>
              <a:rPr lang="en-GB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, </a:t>
            </a:r>
            <a:r>
              <a:rPr lang="en-GB" sz="1400" b="1" i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potere</a:t>
            </a:r>
            <a:r>
              <a:rPr lang="en-GB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en-GB" sz="1400" b="1" i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di</a:t>
            </a:r>
            <a:r>
              <a:rPr lang="en-GB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 </a:t>
            </a:r>
            <a:r>
              <a:rPr lang="en-GB" sz="1400" b="1" i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mercato</a:t>
            </a:r>
            <a:r>
              <a:rPr lang="en-GB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, </a:t>
            </a:r>
            <a:r>
              <a:rPr lang="en-GB" sz="1400" b="1" i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ampiezza</a:t>
            </a:r>
            <a:r>
              <a:rPr lang="en-GB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 assort</a:t>
            </a:r>
            <a:r>
              <a:rPr lang="it-IT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i</a:t>
            </a:r>
            <a:r>
              <a:rPr lang="en-GB" sz="1400" b="1" i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ment</a:t>
            </a:r>
            <a:r>
              <a:rPr lang="it-IT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o</a:t>
            </a:r>
            <a:r>
              <a:rPr lang="en-GB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, </a:t>
            </a:r>
            <a:r>
              <a:rPr lang="it-IT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reputazione, etc.)</a:t>
            </a:r>
            <a:endParaRPr lang="en-GB" sz="1400" b="1" i="1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059A1071-E521-4D28-A55B-4B7A3E6E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4763"/>
            <a:ext cx="450056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ts val="0"/>
              </a:spcBef>
              <a:defRPr/>
            </a:pPr>
            <a:endParaRPr lang="en-GB" sz="2000" dirty="0"/>
          </a:p>
          <a:p>
            <a:pPr marL="342900" indent="-342900" algn="ctr">
              <a:spcBef>
                <a:spcPts val="0"/>
              </a:spcBef>
              <a:defRPr/>
            </a:pPr>
            <a:r>
              <a:rPr lang="en-GB" sz="2000" b="1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DRIVER </a:t>
            </a:r>
            <a:r>
              <a:rPr lang="en-GB" sz="2000" b="1" dirty="0" err="1">
                <a:solidFill>
                  <a:schemeClr val="tx2"/>
                </a:solidFill>
                <a:latin typeface="Tahoma" pitchFamily="34" charset="0"/>
                <a:cs typeface="Arial" charset="0"/>
              </a:rPr>
              <a:t>di</a:t>
            </a:r>
            <a:r>
              <a:rPr lang="en-GB" sz="2000" b="1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 </a:t>
            </a:r>
            <a:r>
              <a:rPr lang="it-IT" sz="2000" b="1" dirty="0">
                <a:solidFill>
                  <a:schemeClr val="tx2"/>
                </a:solidFill>
                <a:latin typeface="Tahoma" pitchFamily="34" charset="0"/>
                <a:cs typeface="Arial" charset="0"/>
              </a:rPr>
              <a:t>PRODOTTO</a:t>
            </a:r>
            <a:endParaRPr lang="en-GB" sz="2000" b="1" dirty="0">
              <a:solidFill>
                <a:schemeClr val="tx2"/>
              </a:solidFill>
              <a:latin typeface="Tahoma" pitchFamily="34" charset="0"/>
              <a:cs typeface="Arial" charset="0"/>
            </a:endParaRPr>
          </a:p>
          <a:p>
            <a:pPr marL="342900" indent="-342900" algn="ctr">
              <a:spcBef>
                <a:spcPts val="0"/>
              </a:spcBef>
              <a:defRPr/>
            </a:pPr>
            <a:r>
              <a:rPr lang="en-GB" sz="1400" dirty="0"/>
              <a:t>     </a:t>
            </a:r>
            <a:r>
              <a:rPr lang="it-IT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(ex. Dep</a:t>
            </a:r>
            <a:r>
              <a:rPr lang="en-GB" sz="1400" b="1" i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eribilit</a:t>
            </a:r>
            <a:r>
              <a:rPr lang="it-IT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à</a:t>
            </a:r>
            <a:r>
              <a:rPr lang="en-GB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, volume, </a:t>
            </a:r>
            <a:r>
              <a:rPr lang="it-IT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complessità </a:t>
            </a:r>
            <a:r>
              <a:rPr lang="en-GB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prod</a:t>
            </a:r>
            <a:r>
              <a:rPr lang="it-IT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o</a:t>
            </a:r>
            <a:r>
              <a:rPr lang="en-GB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t</a:t>
            </a:r>
            <a:r>
              <a:rPr lang="it-IT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to</a:t>
            </a:r>
            <a:r>
              <a:rPr lang="en-GB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, </a:t>
            </a:r>
            <a:r>
              <a:rPr lang="it-IT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valore </a:t>
            </a:r>
            <a:r>
              <a:rPr lang="en-GB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unit</a:t>
            </a:r>
            <a:r>
              <a:rPr lang="it-IT" sz="1400" b="1" i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Arial" charset="0"/>
              </a:rPr>
              <a:t>ario, etc.)</a:t>
            </a:r>
            <a:endParaRPr lang="en-GB" sz="1400" b="1" i="1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Arial" charset="0"/>
            </a:endParaRPr>
          </a:p>
          <a:p>
            <a:pPr marL="342900" indent="-342900" algn="ctr">
              <a:spcBef>
                <a:spcPts val="0"/>
              </a:spcBef>
              <a:defRPr/>
            </a:pPr>
            <a:endParaRPr lang="en-GB" sz="2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FAA3C9-45EC-494D-9C70-4F43CC6FF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78891"/>
            <a:ext cx="7290054" cy="1499616"/>
          </a:xfrm>
        </p:spPr>
        <p:txBody>
          <a:bodyPr/>
          <a:lstStyle/>
          <a:p>
            <a:r>
              <a:rPr lang="it-IT" dirty="0"/>
              <a:t>Le variabili del marketing mix</a:t>
            </a:r>
            <a:br>
              <a:rPr lang="it-IT" dirty="0"/>
            </a:br>
            <a:r>
              <a:rPr lang="it-IT" sz="3200" dirty="0"/>
              <a:t>LA CONFIGURAZIONE DEL CANALE DISTRIBUTIVO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28E564-54DE-6E4D-BCDB-631265411599}"/>
              </a:ext>
            </a:extLst>
          </p:cNvPr>
          <p:cNvSpPr txBox="1"/>
          <p:nvPr/>
        </p:nvSpPr>
        <p:spPr>
          <a:xfrm>
            <a:off x="684013" y="2260212"/>
            <a:ext cx="78868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marL="342900" indent="-342900">
              <a:buAutoNum type="arabicParenR" startAt="2"/>
            </a:pPr>
            <a:r>
              <a:rPr lang="it-IT" sz="2400" b="1" dirty="0"/>
              <a:t>PRESSIONE DISTRIBUTIVA </a:t>
            </a:r>
            <a:r>
              <a:rPr lang="it-IT" sz="2400" dirty="0">
                <a:sym typeface="Wingdings" pitchFamily="2" charset="2"/>
              </a:rPr>
              <a:t> N</a:t>
            </a:r>
            <a:r>
              <a:rPr lang="it-IT" sz="2400" dirty="0"/>
              <a:t>umero di punti vendita che trattano la stessa categoria di prodotto con cui l’impresa vuole essere presente: 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Distribuzione </a:t>
            </a:r>
            <a:r>
              <a:rPr lang="it-IT" sz="2400" b="1" dirty="0"/>
              <a:t>intensiva</a:t>
            </a:r>
            <a:r>
              <a:rPr lang="it-IT" sz="2400" dirty="0"/>
              <a:t> -- </a:t>
            </a:r>
            <a:r>
              <a:rPr lang="it-IT" sz="2400" dirty="0" err="1"/>
              <a:t>convenience</a:t>
            </a:r>
            <a:r>
              <a:rPr lang="it-IT" sz="2400" dirty="0"/>
              <a:t> e </a:t>
            </a:r>
            <a:r>
              <a:rPr lang="it-IT" sz="2400" dirty="0" err="1"/>
              <a:t>preference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Distribuzione </a:t>
            </a:r>
            <a:r>
              <a:rPr lang="it-IT" sz="2400" b="1" dirty="0"/>
              <a:t>selettiva</a:t>
            </a:r>
            <a:r>
              <a:rPr lang="it-IT" sz="2400" dirty="0"/>
              <a:t> -- shopping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Distribuzione </a:t>
            </a:r>
            <a:r>
              <a:rPr lang="it-IT" sz="2400" b="1" dirty="0"/>
              <a:t>esclusiva</a:t>
            </a:r>
            <a:r>
              <a:rPr lang="it-IT" sz="2400" dirty="0"/>
              <a:t> -- (es. franchising) </a:t>
            </a:r>
          </a:p>
          <a:p>
            <a:pPr marL="285750" indent="-285750">
              <a:buFontTx/>
              <a:buChar char="-"/>
            </a:pPr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4E0DABA-0994-004D-BA25-D63C81739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305" y="6124353"/>
            <a:ext cx="1721050" cy="4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380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21FF94B-24D6-4966-95CC-5D1566639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 SCELTE DI CANALE DISTRIBUTIVO</a:t>
            </a:r>
          </a:p>
          <a:p>
            <a:pPr algn="ctr">
              <a:defRPr/>
            </a:pP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Tipologie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copertura</a:t>
            </a:r>
            <a:endParaRPr lang="fr-FR" sz="2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B27609C-94E2-4C71-99E6-EBCE46998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25538"/>
            <a:ext cx="82073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altLang="it-IT" sz="240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buFontTx/>
              <a:buChar char="-"/>
            </a:pPr>
            <a:endParaRPr lang="fr-FR" altLang="it-IT" sz="240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41F1CEA6-10AE-4593-AA5E-BDAB634E7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921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it-IT" altLang="it-IT" sz="2400" b="1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it-IT" altLang="it-IT" sz="2400" b="1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it-IT" altLang="it-IT" sz="2400" b="1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it-IT" sz="2400" b="1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GB" altLang="it-IT" sz="2400" b="1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ISTRIBU</a:t>
            </a:r>
            <a:r>
              <a:rPr lang="it-IT" altLang="it-IT" sz="2400" b="1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en-GB" altLang="it-IT" sz="2400" b="1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ION</a:t>
            </a:r>
            <a:r>
              <a:rPr lang="it-IT" altLang="it-IT" sz="2400" b="1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 INTENSIVA</a:t>
            </a:r>
            <a:endParaRPr lang="en-GB" altLang="it-IT" sz="2400" b="1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en-GB" altLang="it-IT" sz="24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en-GB" altLang="it-IT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</a:pPr>
            <a:endParaRPr lang="en-GB" altLang="it-IT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</a:pPr>
            <a:endParaRPr lang="en-GB" altLang="it-IT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GB" altLang="it-IT" sz="2400" b="1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DISTRIBU</a:t>
            </a:r>
            <a:r>
              <a:rPr lang="it-IT" altLang="it-IT" sz="2400" b="1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en-GB" altLang="it-IT" sz="2400" b="1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ION</a:t>
            </a:r>
            <a:r>
              <a:rPr lang="it-IT" altLang="it-IT" sz="2400" b="1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 SELETTIVA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n-GB" altLang="it-IT" b="1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en-GB" altLang="it-IT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</a:p>
          <a:p>
            <a:pPr algn="just" eaLnBrk="1" hangingPunct="1">
              <a:spcBef>
                <a:spcPct val="20000"/>
              </a:spcBef>
            </a:pPr>
            <a:endParaRPr lang="en-GB" altLang="it-IT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GB" altLang="it-IT" sz="2400" b="1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DISTRIBU</a:t>
            </a:r>
            <a:r>
              <a:rPr lang="it-IT" altLang="it-IT" sz="2400" b="1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en-GB" altLang="it-IT" sz="2400" b="1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ION</a:t>
            </a:r>
            <a:r>
              <a:rPr lang="it-IT" altLang="it-IT" sz="2400" b="1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 ESCLUSIVA</a:t>
            </a:r>
            <a:endParaRPr lang="en-GB" altLang="it-IT" sz="2400" b="1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en-GB" altLang="it-IT" sz="24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pic>
        <p:nvPicPr>
          <p:cNvPr id="18437" name="Picture 2" descr="http://www.andreapernici.com/wp-content/uploads/2010/02/Barilla_3D_logo_2003_4c.jpg">
            <a:hlinkClick r:id="rId3"/>
            <a:extLst>
              <a:ext uri="{FF2B5EF4-FFF2-40B4-BE49-F238E27FC236}">
                <a16:creationId xmlns:a16="http://schemas.microsoft.com/office/drawing/2014/main" id="{9E37EF89-964E-492D-9526-53E2ED8D4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27749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http://www.ilgioiellocastiello.it/userfiles/breil(7).jpg">
            <a:hlinkClick r:id="rId5"/>
            <a:extLst>
              <a:ext uri="{FF2B5EF4-FFF2-40B4-BE49-F238E27FC236}">
                <a16:creationId xmlns:a16="http://schemas.microsoft.com/office/drawing/2014/main" id="{FEB0CD1D-1539-48E6-9324-3C103DDB3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141663"/>
            <a:ext cx="188436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http://www.n3wgeneration.com/catalog/images/NEW%20GENERATION/IDEE%20REGALO/logo-ferrari.png">
            <a:hlinkClick r:id="rId7"/>
            <a:extLst>
              <a:ext uri="{FF2B5EF4-FFF2-40B4-BE49-F238E27FC236}">
                <a16:creationId xmlns:a16="http://schemas.microsoft.com/office/drawing/2014/main" id="{56522F7E-163C-4F5A-A974-2BAD53F79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4581525"/>
            <a:ext cx="103663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3B80CB7D-2FE6-614C-9698-F530660F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01857"/>
            <a:ext cx="7290054" cy="1499616"/>
          </a:xfrm>
        </p:spPr>
        <p:txBody>
          <a:bodyPr/>
          <a:lstStyle/>
          <a:p>
            <a:r>
              <a:rPr lang="it-IT" dirty="0"/>
              <a:t>Le variabili del marketing mix</a:t>
            </a:r>
            <a:br>
              <a:rPr lang="it-IT" dirty="0"/>
            </a:br>
            <a:r>
              <a:rPr lang="it-IT" sz="3200" dirty="0"/>
              <a:t>la comunicazione commerciale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C7CC92-DE9F-CB4D-BD13-4010AF5C3C6F}"/>
              </a:ext>
            </a:extLst>
          </p:cNvPr>
          <p:cNvSpPr txBox="1"/>
          <p:nvPr/>
        </p:nvSpPr>
        <p:spPr>
          <a:xfrm>
            <a:off x="1010093" y="2137144"/>
            <a:ext cx="76714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Finalità: offrire informazioni inerenti la differenziazione dell’offerta </a:t>
            </a:r>
          </a:p>
          <a:p>
            <a:endParaRPr lang="it-IT" sz="2000" dirty="0"/>
          </a:p>
          <a:p>
            <a:r>
              <a:rPr lang="it-IT" sz="2000" dirty="0"/>
              <a:t>• STRUMENTI: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2000" dirty="0"/>
              <a:t>Pubblicità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2000" dirty="0"/>
              <a:t>Direct marketing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2000" dirty="0"/>
              <a:t>Pubbliche relazioni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2000" dirty="0"/>
              <a:t>Sponsorizzazioni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2000" dirty="0"/>
              <a:t>Promozioni </a:t>
            </a:r>
          </a:p>
          <a:p>
            <a:endParaRPr lang="it-IT" sz="2000" dirty="0"/>
          </a:p>
          <a:p>
            <a:r>
              <a:rPr lang="it-IT" sz="2000" dirty="0"/>
              <a:t>• OBIETTIVI: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2000" dirty="0"/>
              <a:t>Attenzione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2000" dirty="0"/>
              <a:t>Interesse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2000" dirty="0"/>
              <a:t>Desiderio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2000" dirty="0"/>
              <a:t>Azione </a:t>
            </a:r>
          </a:p>
          <a:p>
            <a:endParaRPr lang="it-IT" sz="2000" dirty="0"/>
          </a:p>
          <a:p>
            <a:endParaRPr lang="it-IT" sz="2000" dirty="0"/>
          </a:p>
        </p:txBody>
      </p:sp>
      <p:sp>
        <p:nvSpPr>
          <p:cNvPr id="6" name="Parentesi graffa chiusa 5">
            <a:extLst>
              <a:ext uri="{FF2B5EF4-FFF2-40B4-BE49-F238E27FC236}">
                <a16:creationId xmlns:a16="http://schemas.microsoft.com/office/drawing/2014/main" id="{732FD91E-57B5-D74A-9E74-C23A579E679C}"/>
              </a:ext>
            </a:extLst>
          </p:cNvPr>
          <p:cNvSpPr/>
          <p:nvPr/>
        </p:nvSpPr>
        <p:spPr>
          <a:xfrm>
            <a:off x="2711303" y="5396329"/>
            <a:ext cx="127590" cy="1052623"/>
          </a:xfrm>
          <a:prstGeom prst="rightBrace">
            <a:avLst/>
          </a:prstGeom>
          <a:ln w="19050">
            <a:solidFill>
              <a:srgbClr val="1282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6FB793E-5B65-FC45-8A24-60C717D7A462}"/>
              </a:ext>
            </a:extLst>
          </p:cNvPr>
          <p:cNvSpPr txBox="1"/>
          <p:nvPr/>
        </p:nvSpPr>
        <p:spPr>
          <a:xfrm>
            <a:off x="2883602" y="5696729"/>
            <a:ext cx="1529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Modello AIDA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27790B6-A7C3-8F42-92DA-25EC6179B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305" y="6124353"/>
            <a:ext cx="1721050" cy="490499"/>
          </a:xfrm>
          <a:prstGeom prst="rect">
            <a:avLst/>
          </a:prstGeom>
        </p:spPr>
      </p:pic>
      <p:sp>
        <p:nvSpPr>
          <p:cNvPr id="3" name="Callout: freccia in giù 2">
            <a:extLst>
              <a:ext uri="{FF2B5EF4-FFF2-40B4-BE49-F238E27FC236}">
                <a16:creationId xmlns:a16="http://schemas.microsoft.com/office/drawing/2014/main" id="{8DB4BA8A-9334-42E6-81B3-40D933283076}"/>
              </a:ext>
            </a:extLst>
          </p:cNvPr>
          <p:cNvSpPr/>
          <p:nvPr/>
        </p:nvSpPr>
        <p:spPr>
          <a:xfrm>
            <a:off x="4572000" y="2949677"/>
            <a:ext cx="4395019" cy="317467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hlinkClick r:id="rId3"/>
              </a:rPr>
              <a:t>www.muller.it</a:t>
            </a:r>
            <a:endParaRPr lang="it-IT" dirty="0"/>
          </a:p>
          <a:p>
            <a:pPr algn="ctr"/>
            <a:r>
              <a:rPr lang="it-IT" dirty="0">
                <a:hlinkClick r:id="rId4"/>
              </a:rPr>
              <a:t>www.granarolo.it</a:t>
            </a:r>
            <a:endParaRPr lang="it-IT" dirty="0"/>
          </a:p>
          <a:p>
            <a:pPr algn="ctr"/>
            <a:r>
              <a:rPr lang="it-IT" dirty="0">
                <a:hlinkClick r:id="rId5"/>
              </a:rPr>
              <a:t>https://www.termedisaturnia.it/it</a:t>
            </a:r>
            <a:endParaRPr lang="it-IT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635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DF82AA81-A42B-48A8-92FD-556A9EF0F1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875" y="141288"/>
            <a:ext cx="8496300" cy="766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IL COMMUNICATION MIX</a:t>
            </a:r>
            <a:br>
              <a:rPr lang="it-IT" sz="2800" b="1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</a:br>
            <a:r>
              <a:rPr lang="it-IT" sz="2800" b="1" dirty="0">
                <a:solidFill>
                  <a:srgbClr val="C00000"/>
                </a:solidFill>
                <a:ea typeface="ＭＳ Ｐゴシック" pitchFamily="34" charset="-128"/>
              </a:rPr>
              <a:t>Le leve principali</a:t>
            </a:r>
          </a:p>
        </p:txBody>
      </p:sp>
      <p:sp>
        <p:nvSpPr>
          <p:cNvPr id="4" name="Pentagono 3">
            <a:extLst>
              <a:ext uri="{FF2B5EF4-FFF2-40B4-BE49-F238E27FC236}">
                <a16:creationId xmlns:a16="http://schemas.microsoft.com/office/drawing/2014/main" id="{CAADF2A8-58DF-4E71-BAE4-DE92F88A29E8}"/>
              </a:ext>
            </a:extLst>
          </p:cNvPr>
          <p:cNvSpPr/>
          <p:nvPr/>
        </p:nvSpPr>
        <p:spPr>
          <a:xfrm>
            <a:off x="179512" y="1628800"/>
            <a:ext cx="1872208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Pubblicità</a:t>
            </a:r>
          </a:p>
        </p:txBody>
      </p:sp>
      <p:sp>
        <p:nvSpPr>
          <p:cNvPr id="5" name="Pentagono 4">
            <a:extLst>
              <a:ext uri="{FF2B5EF4-FFF2-40B4-BE49-F238E27FC236}">
                <a16:creationId xmlns:a16="http://schemas.microsoft.com/office/drawing/2014/main" id="{2E633184-CE62-45D2-9AA7-74400A6D4B37}"/>
              </a:ext>
            </a:extLst>
          </p:cNvPr>
          <p:cNvSpPr/>
          <p:nvPr/>
        </p:nvSpPr>
        <p:spPr>
          <a:xfrm>
            <a:off x="179512" y="2636912"/>
            <a:ext cx="1872208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Vendita personale</a:t>
            </a:r>
          </a:p>
        </p:txBody>
      </p:sp>
      <p:sp>
        <p:nvSpPr>
          <p:cNvPr id="6" name="Pentagono 5">
            <a:extLst>
              <a:ext uri="{FF2B5EF4-FFF2-40B4-BE49-F238E27FC236}">
                <a16:creationId xmlns:a16="http://schemas.microsoft.com/office/drawing/2014/main" id="{2D8A1F1D-0A2E-4B71-9A62-B4EF7BE2698B}"/>
              </a:ext>
            </a:extLst>
          </p:cNvPr>
          <p:cNvSpPr/>
          <p:nvPr/>
        </p:nvSpPr>
        <p:spPr>
          <a:xfrm>
            <a:off x="179512" y="3589066"/>
            <a:ext cx="1872208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Relazioni pubbliche</a:t>
            </a:r>
          </a:p>
        </p:txBody>
      </p:sp>
      <p:sp>
        <p:nvSpPr>
          <p:cNvPr id="7" name="Pentagono 6">
            <a:extLst>
              <a:ext uri="{FF2B5EF4-FFF2-40B4-BE49-F238E27FC236}">
                <a16:creationId xmlns:a16="http://schemas.microsoft.com/office/drawing/2014/main" id="{E87A24E5-A477-4D9F-8711-9E8F3EB9D37A}"/>
              </a:ext>
            </a:extLst>
          </p:cNvPr>
          <p:cNvSpPr/>
          <p:nvPr/>
        </p:nvSpPr>
        <p:spPr>
          <a:xfrm>
            <a:off x="179512" y="4581128"/>
            <a:ext cx="1872208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Promozione delle vendite</a:t>
            </a:r>
          </a:p>
        </p:txBody>
      </p:sp>
      <p:sp>
        <p:nvSpPr>
          <p:cNvPr id="8" name="Pentagono 7">
            <a:extLst>
              <a:ext uri="{FF2B5EF4-FFF2-40B4-BE49-F238E27FC236}">
                <a16:creationId xmlns:a16="http://schemas.microsoft.com/office/drawing/2014/main" id="{FB203D9C-8603-45EC-A307-6C5614A92743}"/>
              </a:ext>
            </a:extLst>
          </p:cNvPr>
          <p:cNvSpPr/>
          <p:nvPr/>
        </p:nvSpPr>
        <p:spPr>
          <a:xfrm>
            <a:off x="179512" y="5517232"/>
            <a:ext cx="1872208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</a:t>
            </a:r>
          </a:p>
          <a:p>
            <a:pPr algn="ctr">
              <a:defRPr/>
            </a:pPr>
            <a:r>
              <a:rPr lang="it-IT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Marketing</a:t>
            </a:r>
          </a:p>
        </p:txBody>
      </p:sp>
      <p:sp>
        <p:nvSpPr>
          <p:cNvPr id="9" name="Elaborazione 8">
            <a:extLst>
              <a:ext uri="{FF2B5EF4-FFF2-40B4-BE49-F238E27FC236}">
                <a16:creationId xmlns:a16="http://schemas.microsoft.com/office/drawing/2014/main" id="{964AED3B-E073-4D61-BAC3-B37C67C1E2EB}"/>
              </a:ext>
            </a:extLst>
          </p:cNvPr>
          <p:cNvSpPr/>
          <p:nvPr/>
        </p:nvSpPr>
        <p:spPr>
          <a:xfrm>
            <a:off x="2123728" y="1556792"/>
            <a:ext cx="1512168" cy="864096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dirty="0"/>
              <a:t>Di massa</a:t>
            </a:r>
          </a:p>
        </p:txBody>
      </p:sp>
      <p:sp>
        <p:nvSpPr>
          <p:cNvPr id="10" name="Elaborazione 9">
            <a:extLst>
              <a:ext uri="{FF2B5EF4-FFF2-40B4-BE49-F238E27FC236}">
                <a16:creationId xmlns:a16="http://schemas.microsoft.com/office/drawing/2014/main" id="{F5F4DF7F-21C5-47B0-8D59-D98865ACF1A0}"/>
              </a:ext>
            </a:extLst>
          </p:cNvPr>
          <p:cNvSpPr/>
          <p:nvPr/>
        </p:nvSpPr>
        <p:spPr>
          <a:xfrm>
            <a:off x="3779912" y="1524854"/>
            <a:ext cx="1584176" cy="89603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000" dirty="0"/>
              <a:t>Tariffe pagate per spazio</a:t>
            </a:r>
          </a:p>
          <a:p>
            <a:pPr algn="ctr">
              <a:defRPr/>
            </a:pPr>
            <a:r>
              <a:rPr lang="it-IT" sz="1000" dirty="0"/>
              <a:t> o tempo</a:t>
            </a:r>
          </a:p>
        </p:txBody>
      </p:sp>
      <p:sp>
        <p:nvSpPr>
          <p:cNvPr id="11" name="Elaborazione 10">
            <a:extLst>
              <a:ext uri="{FF2B5EF4-FFF2-40B4-BE49-F238E27FC236}">
                <a16:creationId xmlns:a16="http://schemas.microsoft.com/office/drawing/2014/main" id="{733798AA-6EE1-4D6E-9E06-ABD509CB97A6}"/>
              </a:ext>
            </a:extLst>
          </p:cNvPr>
          <p:cNvSpPr/>
          <p:nvPr/>
        </p:nvSpPr>
        <p:spPr>
          <a:xfrm>
            <a:off x="5508104" y="1524854"/>
            <a:ext cx="1584176" cy="89603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000" dirty="0"/>
              <a:t>Strumento efficiente per raggiungere un vasto pubblico</a:t>
            </a:r>
          </a:p>
        </p:txBody>
      </p:sp>
      <p:sp>
        <p:nvSpPr>
          <p:cNvPr id="12" name="Elaborazione 11">
            <a:extLst>
              <a:ext uri="{FF2B5EF4-FFF2-40B4-BE49-F238E27FC236}">
                <a16:creationId xmlns:a16="http://schemas.microsoft.com/office/drawing/2014/main" id="{23187A30-B77B-42E4-B55B-9A0CB618FCA1}"/>
              </a:ext>
            </a:extLst>
          </p:cNvPr>
          <p:cNvSpPr/>
          <p:nvPr/>
        </p:nvSpPr>
        <p:spPr>
          <a:xfrm>
            <a:off x="7236296" y="1556792"/>
            <a:ext cx="1512168" cy="864096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000" dirty="0"/>
              <a:t>Alti costi assoluti</a:t>
            </a:r>
          </a:p>
          <a:p>
            <a:pPr algn="ctr">
              <a:defRPr/>
            </a:pPr>
            <a:r>
              <a:rPr lang="it-IT" sz="1000" dirty="0"/>
              <a:t>Difficile ricevere un buon feed-back</a:t>
            </a:r>
          </a:p>
        </p:txBody>
      </p:sp>
      <p:sp>
        <p:nvSpPr>
          <p:cNvPr id="13" name="Elaborazione 12">
            <a:extLst>
              <a:ext uri="{FF2B5EF4-FFF2-40B4-BE49-F238E27FC236}">
                <a16:creationId xmlns:a16="http://schemas.microsoft.com/office/drawing/2014/main" id="{1DE4D468-2CEC-4A08-844D-A6D4CB1B33B2}"/>
              </a:ext>
            </a:extLst>
          </p:cNvPr>
          <p:cNvSpPr/>
          <p:nvPr/>
        </p:nvSpPr>
        <p:spPr>
          <a:xfrm>
            <a:off x="3779912" y="3501008"/>
            <a:ext cx="1584176" cy="80813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dirty="0"/>
              <a:t>Nessun pagamento diretto</a:t>
            </a:r>
          </a:p>
        </p:txBody>
      </p:sp>
      <p:sp>
        <p:nvSpPr>
          <p:cNvPr id="14" name="Elaborazione 13">
            <a:extLst>
              <a:ext uri="{FF2B5EF4-FFF2-40B4-BE49-F238E27FC236}">
                <a16:creationId xmlns:a16="http://schemas.microsoft.com/office/drawing/2014/main" id="{F5E46E96-D78B-4E1C-A4C8-98D0DD28D453}"/>
              </a:ext>
            </a:extLst>
          </p:cNvPr>
          <p:cNvSpPr/>
          <p:nvPr/>
        </p:nvSpPr>
        <p:spPr>
          <a:xfrm>
            <a:off x="2123728" y="3501008"/>
            <a:ext cx="1512168" cy="79208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dirty="0"/>
              <a:t>Di massa</a:t>
            </a:r>
          </a:p>
        </p:txBody>
      </p:sp>
      <p:sp>
        <p:nvSpPr>
          <p:cNvPr id="15" name="Elaborazione 14">
            <a:extLst>
              <a:ext uri="{FF2B5EF4-FFF2-40B4-BE49-F238E27FC236}">
                <a16:creationId xmlns:a16="http://schemas.microsoft.com/office/drawing/2014/main" id="{250CAF23-2108-4BE2-AB30-D6D7609B5061}"/>
              </a:ext>
            </a:extLst>
          </p:cNvPr>
          <p:cNvSpPr/>
          <p:nvPr/>
        </p:nvSpPr>
        <p:spPr>
          <a:xfrm>
            <a:off x="7236296" y="5402360"/>
            <a:ext cx="1512168" cy="97896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Risposta dei clienti in calo</a:t>
            </a:r>
          </a:p>
          <a:p>
            <a:pPr>
              <a:defRPr/>
            </a:pPr>
            <a:r>
              <a:rPr lang="it-IT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La gestione del data base è costosa</a:t>
            </a:r>
          </a:p>
        </p:txBody>
      </p:sp>
      <p:sp>
        <p:nvSpPr>
          <p:cNvPr id="16" name="Elaborazione 15">
            <a:extLst>
              <a:ext uri="{FF2B5EF4-FFF2-40B4-BE49-F238E27FC236}">
                <a16:creationId xmlns:a16="http://schemas.microsoft.com/office/drawing/2014/main" id="{F7A3B06E-81FE-40A0-A791-02BBA3A4A39B}"/>
              </a:ext>
            </a:extLst>
          </p:cNvPr>
          <p:cNvSpPr/>
          <p:nvPr/>
        </p:nvSpPr>
        <p:spPr>
          <a:xfrm>
            <a:off x="7236296" y="4437112"/>
            <a:ext cx="1512168" cy="864096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Facile abusarne</a:t>
            </a:r>
          </a:p>
          <a:p>
            <a:pPr>
              <a:defRPr/>
            </a:pPr>
            <a:r>
              <a:rPr lang="it-IT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Può portare a guerre promozionali Facile duplicarla</a:t>
            </a:r>
          </a:p>
        </p:txBody>
      </p:sp>
      <p:sp>
        <p:nvSpPr>
          <p:cNvPr id="17" name="Elaborazione 16">
            <a:extLst>
              <a:ext uri="{FF2B5EF4-FFF2-40B4-BE49-F238E27FC236}">
                <a16:creationId xmlns:a16="http://schemas.microsoft.com/office/drawing/2014/main" id="{32E7FD62-6CB5-4517-83C0-8BBF404D30B7}"/>
              </a:ext>
            </a:extLst>
          </p:cNvPr>
          <p:cNvSpPr/>
          <p:nvPr/>
        </p:nvSpPr>
        <p:spPr>
          <a:xfrm>
            <a:off x="5508104" y="4509120"/>
            <a:ext cx="1584176" cy="79208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Efficace nel modificare il comportamento a breve termine</a:t>
            </a:r>
          </a:p>
          <a:p>
            <a:pPr algn="ctr">
              <a:defRPr/>
            </a:pPr>
            <a:r>
              <a:rPr lang="it-IT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Molto flessibile</a:t>
            </a:r>
          </a:p>
        </p:txBody>
      </p:sp>
      <p:sp>
        <p:nvSpPr>
          <p:cNvPr id="18" name="Elaborazione 17">
            <a:extLst>
              <a:ext uri="{FF2B5EF4-FFF2-40B4-BE49-F238E27FC236}">
                <a16:creationId xmlns:a16="http://schemas.microsoft.com/office/drawing/2014/main" id="{D0AE775F-D430-4F4A-B457-60D9BD9D2AE1}"/>
              </a:ext>
            </a:extLst>
          </p:cNvPr>
          <p:cNvSpPr/>
          <p:nvPr/>
        </p:nvSpPr>
        <p:spPr>
          <a:xfrm>
            <a:off x="5508104" y="5402360"/>
            <a:ext cx="1641107" cy="97896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I messaggi possono essere sempre preparati rapidamente </a:t>
            </a:r>
          </a:p>
          <a:p>
            <a:pPr>
              <a:defRPr/>
            </a:pPr>
            <a:r>
              <a:rPr lang="it-IT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Agevola i rapporti con i clienti</a:t>
            </a:r>
          </a:p>
        </p:txBody>
      </p:sp>
      <p:sp>
        <p:nvSpPr>
          <p:cNvPr id="19" name="Elaborazione 18">
            <a:extLst>
              <a:ext uri="{FF2B5EF4-FFF2-40B4-BE49-F238E27FC236}">
                <a16:creationId xmlns:a16="http://schemas.microsoft.com/office/drawing/2014/main" id="{7096D7FE-5AA2-48D2-BBC2-56B39196E993}"/>
              </a:ext>
            </a:extLst>
          </p:cNvPr>
          <p:cNvSpPr/>
          <p:nvPr/>
        </p:nvSpPr>
        <p:spPr>
          <a:xfrm>
            <a:off x="3779912" y="4437112"/>
            <a:ext cx="1584176" cy="864096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Ampio spettro di costi in base alla promozione scelta</a:t>
            </a:r>
          </a:p>
        </p:txBody>
      </p:sp>
      <p:sp>
        <p:nvSpPr>
          <p:cNvPr id="20" name="Elaborazione 19">
            <a:extLst>
              <a:ext uri="{FF2B5EF4-FFF2-40B4-BE49-F238E27FC236}">
                <a16:creationId xmlns:a16="http://schemas.microsoft.com/office/drawing/2014/main" id="{CFF0BC09-0371-49D2-910B-1F031F5CAA88}"/>
              </a:ext>
            </a:extLst>
          </p:cNvPr>
          <p:cNvSpPr/>
          <p:nvPr/>
        </p:nvSpPr>
        <p:spPr>
          <a:xfrm>
            <a:off x="3779912" y="5402360"/>
            <a:ext cx="1584176" cy="97896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Costo della comunicazione via posta, telefono o computer</a:t>
            </a:r>
          </a:p>
        </p:txBody>
      </p:sp>
      <p:sp>
        <p:nvSpPr>
          <p:cNvPr id="21" name="Elaborazione 20">
            <a:extLst>
              <a:ext uri="{FF2B5EF4-FFF2-40B4-BE49-F238E27FC236}">
                <a16:creationId xmlns:a16="http://schemas.microsoft.com/office/drawing/2014/main" id="{B3508AB5-9DBE-45C5-BA84-DBB998EEF92F}"/>
              </a:ext>
            </a:extLst>
          </p:cNvPr>
          <p:cNvSpPr/>
          <p:nvPr/>
        </p:nvSpPr>
        <p:spPr>
          <a:xfrm>
            <a:off x="2123728" y="4437112"/>
            <a:ext cx="1512168" cy="79208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Di massa</a:t>
            </a:r>
          </a:p>
        </p:txBody>
      </p:sp>
      <p:sp>
        <p:nvSpPr>
          <p:cNvPr id="22" name="Elaborazione 21">
            <a:extLst>
              <a:ext uri="{FF2B5EF4-FFF2-40B4-BE49-F238E27FC236}">
                <a16:creationId xmlns:a16="http://schemas.microsoft.com/office/drawing/2014/main" id="{CD3FFD8C-1875-4F6B-9DA0-55EBA99B87B6}"/>
              </a:ext>
            </a:extLst>
          </p:cNvPr>
          <p:cNvSpPr/>
          <p:nvPr/>
        </p:nvSpPr>
        <p:spPr>
          <a:xfrm>
            <a:off x="2123728" y="5402360"/>
            <a:ext cx="1512168" cy="97896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Personalizzato</a:t>
            </a:r>
          </a:p>
        </p:txBody>
      </p:sp>
      <p:sp>
        <p:nvSpPr>
          <p:cNvPr id="23" name="Elaborazione 22">
            <a:extLst>
              <a:ext uri="{FF2B5EF4-FFF2-40B4-BE49-F238E27FC236}">
                <a16:creationId xmlns:a16="http://schemas.microsoft.com/office/drawing/2014/main" id="{4E65B5F8-F164-416A-999F-523B70E5F39E}"/>
              </a:ext>
            </a:extLst>
          </p:cNvPr>
          <p:cNvSpPr/>
          <p:nvPr/>
        </p:nvSpPr>
        <p:spPr>
          <a:xfrm>
            <a:off x="3779912" y="2573288"/>
            <a:ext cx="1584176" cy="85119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000" dirty="0"/>
              <a:t>Salari o provvigioni ai venditori</a:t>
            </a:r>
          </a:p>
        </p:txBody>
      </p:sp>
      <p:sp>
        <p:nvSpPr>
          <p:cNvPr id="24" name="Elaborazione 23">
            <a:extLst>
              <a:ext uri="{FF2B5EF4-FFF2-40B4-BE49-F238E27FC236}">
                <a16:creationId xmlns:a16="http://schemas.microsoft.com/office/drawing/2014/main" id="{CE542F75-5AC1-4E33-8F31-8247E3855312}"/>
              </a:ext>
            </a:extLst>
          </p:cNvPr>
          <p:cNvSpPr/>
          <p:nvPr/>
        </p:nvSpPr>
        <p:spPr>
          <a:xfrm>
            <a:off x="5508104" y="3501008"/>
            <a:ext cx="1584176" cy="880146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000" dirty="0"/>
              <a:t>Spesso la fonte di informazioni più credibile nella mente dei consumatori</a:t>
            </a:r>
          </a:p>
        </p:txBody>
      </p:sp>
      <p:sp>
        <p:nvSpPr>
          <p:cNvPr id="25" name="Elaborazione 24">
            <a:extLst>
              <a:ext uri="{FF2B5EF4-FFF2-40B4-BE49-F238E27FC236}">
                <a16:creationId xmlns:a16="http://schemas.microsoft.com/office/drawing/2014/main" id="{EAFE77CE-50EC-4855-A9B7-B38DAB923A81}"/>
              </a:ext>
            </a:extLst>
          </p:cNvPr>
          <p:cNvSpPr/>
          <p:nvPr/>
        </p:nvSpPr>
        <p:spPr>
          <a:xfrm>
            <a:off x="5508104" y="2564904"/>
            <a:ext cx="1584176" cy="842647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000" dirty="0"/>
              <a:t>Feed-back immediato </a:t>
            </a:r>
          </a:p>
          <a:p>
            <a:pPr algn="ctr">
              <a:defRPr/>
            </a:pPr>
            <a:r>
              <a:rPr lang="it-IT" sz="1000" dirty="0"/>
              <a:t>Molto persuasiva</a:t>
            </a:r>
          </a:p>
          <a:p>
            <a:pPr algn="ctr">
              <a:defRPr/>
            </a:pPr>
            <a:r>
              <a:rPr lang="it-IT" sz="1000" dirty="0"/>
              <a:t>Può selezionare il pubblico</a:t>
            </a:r>
          </a:p>
          <a:p>
            <a:pPr algn="ctr">
              <a:defRPr/>
            </a:pPr>
            <a:r>
              <a:rPr lang="it-IT" sz="1000" dirty="0"/>
              <a:t>Può fornire informazioni complesse</a:t>
            </a:r>
          </a:p>
        </p:txBody>
      </p:sp>
      <p:sp>
        <p:nvSpPr>
          <p:cNvPr id="26" name="Elaborazione 25">
            <a:extLst>
              <a:ext uri="{FF2B5EF4-FFF2-40B4-BE49-F238E27FC236}">
                <a16:creationId xmlns:a16="http://schemas.microsoft.com/office/drawing/2014/main" id="{8C97916B-1453-4536-9FEA-2E38102B29B8}"/>
              </a:ext>
            </a:extLst>
          </p:cNvPr>
          <p:cNvSpPr/>
          <p:nvPr/>
        </p:nvSpPr>
        <p:spPr>
          <a:xfrm>
            <a:off x="7236296" y="3479559"/>
            <a:ext cx="1512168" cy="885545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050" dirty="0"/>
              <a:t>Difficile ottenere la collaborazione dei media</a:t>
            </a:r>
          </a:p>
        </p:txBody>
      </p:sp>
      <p:sp>
        <p:nvSpPr>
          <p:cNvPr id="27" name="Elaborazione 26">
            <a:extLst>
              <a:ext uri="{FF2B5EF4-FFF2-40B4-BE49-F238E27FC236}">
                <a16:creationId xmlns:a16="http://schemas.microsoft.com/office/drawing/2014/main" id="{5C73820E-40D6-43A3-B41C-3F639A58A4EF}"/>
              </a:ext>
            </a:extLst>
          </p:cNvPr>
          <p:cNvSpPr/>
          <p:nvPr/>
        </p:nvSpPr>
        <p:spPr>
          <a:xfrm>
            <a:off x="7236296" y="2564904"/>
            <a:ext cx="1512168" cy="80752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000" dirty="0"/>
              <a:t>Estremamente costosa</a:t>
            </a:r>
          </a:p>
          <a:p>
            <a:pPr algn="ctr">
              <a:defRPr/>
            </a:pPr>
            <a:r>
              <a:rPr lang="it-IT" sz="1000" dirty="0"/>
              <a:t>I messaggi possono differire fra venditori</a:t>
            </a:r>
          </a:p>
          <a:p>
            <a:pPr algn="ctr">
              <a:defRPr/>
            </a:pPr>
            <a:endParaRPr lang="it-IT" sz="1000" dirty="0"/>
          </a:p>
        </p:txBody>
      </p:sp>
      <p:sp>
        <p:nvSpPr>
          <p:cNvPr id="28" name="Elaborazione 27">
            <a:extLst>
              <a:ext uri="{FF2B5EF4-FFF2-40B4-BE49-F238E27FC236}">
                <a16:creationId xmlns:a16="http://schemas.microsoft.com/office/drawing/2014/main" id="{FFAAE886-6219-4E6D-8540-0AEC9169B8E8}"/>
              </a:ext>
            </a:extLst>
          </p:cNvPr>
          <p:cNvSpPr/>
          <p:nvPr/>
        </p:nvSpPr>
        <p:spPr>
          <a:xfrm>
            <a:off x="2123728" y="2549470"/>
            <a:ext cx="1512168" cy="79208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dirty="0"/>
              <a:t>Personalizzata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9F5ED6C-B1FC-47D7-BAE7-4A297DDC39BA}"/>
              </a:ext>
            </a:extLst>
          </p:cNvPr>
          <p:cNvSpPr txBox="1"/>
          <p:nvPr/>
        </p:nvSpPr>
        <p:spPr>
          <a:xfrm>
            <a:off x="107950" y="1196975"/>
            <a:ext cx="20050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Elemento promozionale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1962FB9-7007-430A-AB86-BD04F6F6AB8A}"/>
              </a:ext>
            </a:extLst>
          </p:cNvPr>
          <p:cNvSpPr txBox="1"/>
          <p:nvPr/>
        </p:nvSpPr>
        <p:spPr>
          <a:xfrm>
            <a:off x="2195513" y="1125538"/>
            <a:ext cx="14446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 massa </a:t>
            </a:r>
          </a:p>
          <a:p>
            <a:pPr>
              <a:defRPr/>
            </a:pPr>
            <a:r>
              <a:rPr lang="it-IT" sz="12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 personalizzato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89F273A-444F-41E5-8171-678BC79799D2}"/>
              </a:ext>
            </a:extLst>
          </p:cNvPr>
          <p:cNvSpPr txBox="1"/>
          <p:nvPr/>
        </p:nvSpPr>
        <p:spPr>
          <a:xfrm>
            <a:off x="5795963" y="1125538"/>
            <a:ext cx="12176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Punti di forza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CCA9C5A-8E6A-491A-BEF4-4E1BBDC4D2C0}"/>
              </a:ext>
            </a:extLst>
          </p:cNvPr>
          <p:cNvSpPr txBox="1"/>
          <p:nvPr/>
        </p:nvSpPr>
        <p:spPr>
          <a:xfrm>
            <a:off x="7451725" y="1157288"/>
            <a:ext cx="11096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Punti deboli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7A247827-2580-4D8E-9E7D-C25F6C447A4A}"/>
              </a:ext>
            </a:extLst>
          </p:cNvPr>
          <p:cNvSpPr txBox="1"/>
          <p:nvPr/>
        </p:nvSpPr>
        <p:spPr>
          <a:xfrm>
            <a:off x="4348163" y="1157288"/>
            <a:ext cx="5715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84D320-9A7A-41D2-8D68-96EB3693AA42}"/>
              </a:ext>
            </a:extLst>
          </p:cNvPr>
          <p:cNvSpPr txBox="1"/>
          <p:nvPr/>
        </p:nvSpPr>
        <p:spPr>
          <a:xfrm>
            <a:off x="107950" y="6434138"/>
            <a:ext cx="20494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Fonte: </a:t>
            </a:r>
            <a:r>
              <a:rPr lang="it-IT" sz="1400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Kerin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et al, 2010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A08486-3D24-044C-B519-98ED8666D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76" y="442712"/>
            <a:ext cx="7290054" cy="1499616"/>
          </a:xfrm>
        </p:spPr>
        <p:txBody>
          <a:bodyPr/>
          <a:lstStyle/>
          <a:p>
            <a:r>
              <a:rPr lang="it-IT" dirty="0"/>
              <a:t>Le rilevanza della componente «servizio post-vendita»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2C7DA9-7F0B-624A-A053-755BC234BB28}"/>
              </a:ext>
            </a:extLst>
          </p:cNvPr>
          <p:cNvSpPr txBox="1"/>
          <p:nvPr/>
        </p:nvSpPr>
        <p:spPr>
          <a:xfrm>
            <a:off x="613338" y="1942328"/>
            <a:ext cx="81480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 servizi supplementari aggiungono valore al prodotto </a:t>
            </a:r>
            <a:r>
              <a:rPr lang="it-IT" sz="2400" dirty="0">
                <a:sym typeface="Wingdings" pitchFamily="2" charset="2"/>
              </a:rPr>
              <a:t> prodotto «ampliato»</a:t>
            </a:r>
            <a:r>
              <a:rPr lang="it-IT" sz="2400" dirty="0"/>
              <a:t> </a:t>
            </a:r>
          </a:p>
          <a:p>
            <a:endParaRPr lang="it-IT" sz="2400" dirty="0"/>
          </a:p>
          <a:p>
            <a:r>
              <a:rPr lang="it-IT" sz="2400" i="1" dirty="0"/>
              <a:t>Determinanti sottese? </a:t>
            </a:r>
          </a:p>
          <a:p>
            <a:r>
              <a:rPr lang="it-IT" sz="2400" dirty="0"/>
              <a:t>• Contrazione della domanda </a:t>
            </a:r>
          </a:p>
          <a:p>
            <a:r>
              <a:rPr lang="it-IT" sz="2400" dirty="0"/>
              <a:t>• Dilatazione dell’offerta</a:t>
            </a:r>
            <a:br>
              <a:rPr lang="it-IT" sz="2400" dirty="0"/>
            </a:br>
            <a:r>
              <a:rPr lang="it-IT" sz="2400" dirty="0"/>
              <a:t>• Difficoltà di mantenere i vantaggi competitivi </a:t>
            </a:r>
          </a:p>
          <a:p>
            <a:endParaRPr lang="it-IT" sz="2400" dirty="0"/>
          </a:p>
          <a:p>
            <a:r>
              <a:rPr lang="it-IT" sz="2400" dirty="0"/>
              <a:t>Il «service» assume una sostanziale valenza strategica, quale: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/>
              <a:t>Leva per la fidelizzazione del cliente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/>
              <a:t>Fonte del vantaggio competitivo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/>
              <a:t>Business autonomo ad alta redditività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570BD8D-1B68-CE49-A857-C8757CBF2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305" y="6124353"/>
            <a:ext cx="1721050" cy="4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432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A08486-3D24-044C-B519-98ED8666D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76" y="442712"/>
            <a:ext cx="7290054" cy="1499616"/>
          </a:xfrm>
        </p:spPr>
        <p:txBody>
          <a:bodyPr/>
          <a:lstStyle/>
          <a:p>
            <a:r>
              <a:rPr lang="it-IT" dirty="0"/>
              <a:t>Le rilevanza della componente «servizio post-vendita»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2C7DA9-7F0B-624A-A053-755BC234BB28}"/>
              </a:ext>
            </a:extLst>
          </p:cNvPr>
          <p:cNvSpPr txBox="1"/>
          <p:nvPr/>
        </p:nvSpPr>
        <p:spPr>
          <a:xfrm>
            <a:off x="613338" y="1942328"/>
            <a:ext cx="81480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dirty="0"/>
          </a:p>
          <a:p>
            <a:r>
              <a:rPr lang="it-IT" sz="2400" dirty="0"/>
              <a:t>Quali effetti?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2400" dirty="0"/>
              <a:t>Arricchimento del sistema prodotto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2400" dirty="0"/>
              <a:t>Il sistema distribuzione si avvale della presenza sul territorio della marca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2400" dirty="0"/>
              <a:t>Il sistema comunicazione può usufruire di un valido veicolo di comunicazione diretta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2400" dirty="0"/>
              <a:t>Il sistema prezzo ricopre un’ulteriore componente di costo prezzo e margini futuri </a:t>
            </a:r>
          </a:p>
          <a:p>
            <a:endParaRPr lang="it-IT" sz="2400" dirty="0"/>
          </a:p>
          <a:p>
            <a:endParaRPr lang="it-IT" sz="2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570BD8D-1B68-CE49-A857-C8757CBF2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305" y="6124353"/>
            <a:ext cx="1721050" cy="4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3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E3C90D-8D61-8547-95E8-2F425C008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9402"/>
            <a:ext cx="7290054" cy="1499616"/>
          </a:xfrm>
        </p:spPr>
        <p:txBody>
          <a:bodyPr/>
          <a:lstStyle/>
          <a:p>
            <a:r>
              <a:rPr lang="it-IT" dirty="0"/>
              <a:t>IL MARKETING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0A6570A-9372-4049-8951-92A22B4DB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305" y="6124353"/>
            <a:ext cx="1721050" cy="490499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F6193CFA-570C-4E50-80C2-1E1D778D0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23" y="1467027"/>
            <a:ext cx="7239627" cy="44352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54D8A8-D05F-4553-AAD8-8F1F4220BFAB}"/>
              </a:ext>
            </a:extLst>
          </p:cNvPr>
          <p:cNvSpPr txBox="1"/>
          <p:nvPr/>
        </p:nvSpPr>
        <p:spPr>
          <a:xfrm>
            <a:off x="818523" y="5994832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Sciarelli, 2020</a:t>
            </a:r>
          </a:p>
        </p:txBody>
      </p:sp>
    </p:spTree>
    <p:extLst>
      <p:ext uri="{BB962C8B-B14F-4D97-AF65-F5344CB8AC3E}">
        <p14:creationId xmlns:p14="http://schemas.microsoft.com/office/powerpoint/2010/main" val="3924630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>
            <a:extLst>
              <a:ext uri="{FF2B5EF4-FFF2-40B4-BE49-F238E27FC236}">
                <a16:creationId xmlns:a16="http://schemas.microsoft.com/office/drawing/2014/main" id="{CFDEBB4D-39AE-4204-ADC0-2CA23CE5C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1975" y="2511425"/>
            <a:ext cx="4413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B9852D58-A783-45BC-8B03-251921B63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7563" y="2511425"/>
            <a:ext cx="4413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9FD3721B-25BB-4E53-AD55-5C1A7F3BEA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8975" y="5110163"/>
            <a:ext cx="58896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4" name="Text Box 45">
            <a:extLst>
              <a:ext uri="{FF2B5EF4-FFF2-40B4-BE49-F238E27FC236}">
                <a16:creationId xmlns:a16="http://schemas.microsoft.com/office/drawing/2014/main" id="{5E31D6EA-FFFB-40FE-9A19-33FD672A1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6250"/>
            <a:ext cx="834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L’evoluzione degli orientamenti dell’impresa</a:t>
            </a:r>
          </a:p>
        </p:txBody>
      </p:sp>
      <p:sp>
        <p:nvSpPr>
          <p:cNvPr id="16390" name="Text Box 46">
            <a:extLst>
              <a:ext uri="{FF2B5EF4-FFF2-40B4-BE49-F238E27FC236}">
                <a16:creationId xmlns:a16="http://schemas.microsoft.com/office/drawing/2014/main" id="{D3EB0D17-ACCF-4843-9B2A-663229A97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450"/>
            <a:ext cx="83470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MARKETING</a:t>
            </a:r>
          </a:p>
          <a:p>
            <a:pPr algn="ctr" eaLnBrk="1" hangingPunct="1"/>
            <a:endParaRPr lang="it-IT" altLang="it-IT" sz="2800" b="1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ctr" eaLnBrk="1" hangingPunct="1"/>
            <a:endParaRPr lang="it-IT" altLang="it-IT" b="1">
              <a:latin typeface="Tahoma" panose="020B0604030504040204" pitchFamily="34" charset="0"/>
            </a:endParaRPr>
          </a:p>
        </p:txBody>
      </p:sp>
      <p:sp>
        <p:nvSpPr>
          <p:cNvPr id="16391" name="AutoShape 49">
            <a:extLst>
              <a:ext uri="{FF2B5EF4-FFF2-40B4-BE49-F238E27FC236}">
                <a16:creationId xmlns:a16="http://schemas.microsoft.com/office/drawing/2014/main" id="{2326F246-B330-426E-9358-5812CBF40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341438"/>
            <a:ext cx="2376487" cy="1296987"/>
          </a:xfrm>
          <a:prstGeom prst="notchedRightArrow">
            <a:avLst>
              <a:gd name="adj1" fmla="val 57046"/>
              <a:gd name="adj2" fmla="val 43577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6392" name="Rectangle 51">
            <a:extLst>
              <a:ext uri="{FF2B5EF4-FFF2-40B4-BE49-F238E27FC236}">
                <a16:creationId xmlns:a16="http://schemas.microsoft.com/office/drawing/2014/main" id="{104769F7-0488-48FC-88DA-95F278134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697038"/>
            <a:ext cx="1441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600" b="1">
                <a:solidFill>
                  <a:srgbClr val="000066"/>
                </a:solidFill>
                <a:latin typeface="Tahoma" panose="020B0604030504040204" pitchFamily="34" charset="0"/>
              </a:rPr>
              <a:t>PRODOTTI</a:t>
            </a:r>
          </a:p>
          <a:p>
            <a:pPr algn="ctr" eaLnBrk="1" hangingPunct="1"/>
            <a:r>
              <a:rPr lang="it-IT" altLang="it-IT" sz="1600" b="1">
                <a:solidFill>
                  <a:srgbClr val="000066"/>
                </a:solidFill>
                <a:latin typeface="Tahoma" panose="020B0604030504040204" pitchFamily="34" charset="0"/>
              </a:rPr>
              <a:t>ECCELLENTI</a:t>
            </a:r>
          </a:p>
        </p:txBody>
      </p:sp>
      <p:sp>
        <p:nvSpPr>
          <p:cNvPr id="16393" name="AutoShape 53">
            <a:extLst>
              <a:ext uri="{FF2B5EF4-FFF2-40B4-BE49-F238E27FC236}">
                <a16:creationId xmlns:a16="http://schemas.microsoft.com/office/drawing/2014/main" id="{A30B7C7A-8EAC-4F9E-B002-0DB93F40C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341438"/>
            <a:ext cx="2376488" cy="1296987"/>
          </a:xfrm>
          <a:prstGeom prst="notchedRightArrow">
            <a:avLst>
              <a:gd name="adj1" fmla="val 57046"/>
              <a:gd name="adj2" fmla="val 43577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6394" name="Rectangle 54">
            <a:extLst>
              <a:ext uri="{FF2B5EF4-FFF2-40B4-BE49-F238E27FC236}">
                <a16:creationId xmlns:a16="http://schemas.microsoft.com/office/drawing/2014/main" id="{0C63AE26-2723-4821-8C51-FED804FBA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1697038"/>
            <a:ext cx="1568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600" b="1">
                <a:solidFill>
                  <a:srgbClr val="000066"/>
                </a:solidFill>
                <a:latin typeface="Tahoma" panose="020B0604030504040204" pitchFamily="34" charset="0"/>
              </a:rPr>
              <a:t>I clienti se ne</a:t>
            </a:r>
          </a:p>
          <a:p>
            <a:pPr algn="ctr" eaLnBrk="1" hangingPunct="1"/>
            <a:r>
              <a:rPr lang="it-IT" altLang="it-IT" sz="1600" b="1">
                <a:solidFill>
                  <a:srgbClr val="000066"/>
                </a:solidFill>
                <a:latin typeface="Tahoma" panose="020B0604030504040204" pitchFamily="34" charset="0"/>
              </a:rPr>
              <a:t>accorgono</a:t>
            </a:r>
          </a:p>
        </p:txBody>
      </p:sp>
      <p:sp>
        <p:nvSpPr>
          <p:cNvPr id="16395" name="AutoShape 55">
            <a:extLst>
              <a:ext uri="{FF2B5EF4-FFF2-40B4-BE49-F238E27FC236}">
                <a16:creationId xmlns:a16="http://schemas.microsoft.com/office/drawing/2014/main" id="{1CD02A5B-FA45-4DF2-BBF8-9DC2D1DDF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341438"/>
            <a:ext cx="2376488" cy="1296987"/>
          </a:xfrm>
          <a:prstGeom prst="notchedRightArrow">
            <a:avLst>
              <a:gd name="adj1" fmla="val 57046"/>
              <a:gd name="adj2" fmla="val 43577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6396" name="Rectangle 56">
            <a:extLst>
              <a:ext uri="{FF2B5EF4-FFF2-40B4-BE49-F238E27FC236}">
                <a16:creationId xmlns:a16="http://schemas.microsoft.com/office/drawing/2014/main" id="{ED85F435-28DE-412D-845A-78940D5D0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850" y="1697038"/>
            <a:ext cx="2149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600" b="1">
                <a:solidFill>
                  <a:srgbClr val="000066"/>
                </a:solidFill>
                <a:latin typeface="Tahoma" panose="020B0604030504040204" pitchFamily="34" charset="0"/>
              </a:rPr>
              <a:t>I clienti acquistano</a:t>
            </a:r>
          </a:p>
          <a:p>
            <a:pPr algn="ctr" eaLnBrk="1" hangingPunct="1"/>
            <a:r>
              <a:rPr lang="it-IT" altLang="it-IT" sz="1600" b="1">
                <a:solidFill>
                  <a:srgbClr val="000066"/>
                </a:solidFill>
                <a:latin typeface="Tahoma" panose="020B0604030504040204" pitchFamily="34" charset="0"/>
              </a:rPr>
              <a:t>e sono soddisfatti</a:t>
            </a:r>
          </a:p>
        </p:txBody>
      </p:sp>
      <p:sp>
        <p:nvSpPr>
          <p:cNvPr id="117817" name="Rectangle 57">
            <a:extLst>
              <a:ext uri="{FF2B5EF4-FFF2-40B4-BE49-F238E27FC236}">
                <a16:creationId xmlns:a16="http://schemas.microsoft.com/office/drawing/2014/main" id="{F84EA1B8-5A70-4B95-930D-DF003AB4B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3" y="1173163"/>
            <a:ext cx="2179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1. Or. PRODOTTO</a:t>
            </a:r>
          </a:p>
        </p:txBody>
      </p:sp>
      <p:sp>
        <p:nvSpPr>
          <p:cNvPr id="117818" name="AutoShape 58">
            <a:extLst>
              <a:ext uri="{FF2B5EF4-FFF2-40B4-BE49-F238E27FC236}">
                <a16:creationId xmlns:a16="http://schemas.microsoft.com/office/drawing/2014/main" id="{99A4A873-252B-40ED-A303-4ADF6F295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636838"/>
            <a:ext cx="2376487" cy="1296987"/>
          </a:xfrm>
          <a:prstGeom prst="notchedRightArrow">
            <a:avLst>
              <a:gd name="adj1" fmla="val 57046"/>
              <a:gd name="adj2" fmla="val 43577"/>
            </a:avLst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7819" name="Rectangle 59">
            <a:extLst>
              <a:ext uri="{FF2B5EF4-FFF2-40B4-BE49-F238E27FC236}">
                <a16:creationId xmlns:a16="http://schemas.microsoft.com/office/drawing/2014/main" id="{009FB5CC-33FD-467B-8CB2-8B14E7EB8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3" y="2992438"/>
            <a:ext cx="1406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600" b="1">
                <a:latin typeface="Tahoma" panose="020B0604030504040204" pitchFamily="34" charset="0"/>
              </a:rPr>
              <a:t>PRODOTTI</a:t>
            </a:r>
          </a:p>
          <a:p>
            <a:pPr algn="ctr" eaLnBrk="1" hangingPunct="1"/>
            <a:r>
              <a:rPr lang="it-IT" altLang="it-IT" sz="1600" b="1">
                <a:latin typeface="Tahoma" panose="020B0604030504040204" pitchFamily="34" charset="0"/>
              </a:rPr>
              <a:t>da OFFRIRE</a:t>
            </a:r>
          </a:p>
        </p:txBody>
      </p:sp>
      <p:sp>
        <p:nvSpPr>
          <p:cNvPr id="117820" name="AutoShape 60">
            <a:extLst>
              <a:ext uri="{FF2B5EF4-FFF2-40B4-BE49-F238E27FC236}">
                <a16:creationId xmlns:a16="http://schemas.microsoft.com/office/drawing/2014/main" id="{882ED20E-ADAC-4A97-A42A-EF533645A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636838"/>
            <a:ext cx="2376488" cy="1296987"/>
          </a:xfrm>
          <a:prstGeom prst="notchedRightArrow">
            <a:avLst>
              <a:gd name="adj1" fmla="val 57046"/>
              <a:gd name="adj2" fmla="val 43577"/>
            </a:avLst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7821" name="Rectangle 61">
            <a:extLst>
              <a:ext uri="{FF2B5EF4-FFF2-40B4-BE49-F238E27FC236}">
                <a16:creationId xmlns:a16="http://schemas.microsoft.com/office/drawing/2014/main" id="{3B603DB0-CA82-4B1B-8BB5-78C042C53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2992438"/>
            <a:ext cx="13541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600" b="1">
                <a:latin typeface="Tahoma" panose="020B0604030504040204" pitchFamily="34" charset="0"/>
              </a:rPr>
              <a:t>Si spinge la</a:t>
            </a:r>
          </a:p>
          <a:p>
            <a:pPr algn="ctr" eaLnBrk="1" hangingPunct="1"/>
            <a:r>
              <a:rPr lang="it-IT" altLang="it-IT" sz="1600" b="1">
                <a:latin typeface="Tahoma" panose="020B0604030504040204" pitchFamily="34" charset="0"/>
              </a:rPr>
              <a:t>vendita</a:t>
            </a:r>
          </a:p>
        </p:txBody>
      </p:sp>
      <p:sp>
        <p:nvSpPr>
          <p:cNvPr id="117822" name="AutoShape 62">
            <a:extLst>
              <a:ext uri="{FF2B5EF4-FFF2-40B4-BE49-F238E27FC236}">
                <a16:creationId xmlns:a16="http://schemas.microsoft.com/office/drawing/2014/main" id="{6577093F-7B32-41C1-BF82-82AD36602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636838"/>
            <a:ext cx="2376488" cy="1296987"/>
          </a:xfrm>
          <a:prstGeom prst="notchedRightArrow">
            <a:avLst>
              <a:gd name="adj1" fmla="val 57046"/>
              <a:gd name="adj2" fmla="val 43577"/>
            </a:avLst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7823" name="Rectangle 63">
            <a:extLst>
              <a:ext uri="{FF2B5EF4-FFF2-40B4-BE49-F238E27FC236}">
                <a16:creationId xmlns:a16="http://schemas.microsoft.com/office/drawing/2014/main" id="{97850593-3CE6-437F-AA62-9ECE0601E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2992438"/>
            <a:ext cx="14811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600" b="1">
                <a:latin typeface="Tahoma" panose="020B0604030504040204" pitchFamily="34" charset="0"/>
              </a:rPr>
              <a:t>Si realizzano</a:t>
            </a:r>
          </a:p>
          <a:p>
            <a:pPr algn="ctr" eaLnBrk="1" hangingPunct="1"/>
            <a:r>
              <a:rPr lang="it-IT" altLang="it-IT" sz="1600" b="1">
                <a:latin typeface="Tahoma" panose="020B0604030504040204" pitchFamily="34" charset="0"/>
              </a:rPr>
              <a:t>volumi</a:t>
            </a:r>
          </a:p>
        </p:txBody>
      </p:sp>
      <p:sp>
        <p:nvSpPr>
          <p:cNvPr id="117824" name="Rectangle 64">
            <a:extLst>
              <a:ext uri="{FF2B5EF4-FFF2-40B4-BE49-F238E27FC236}">
                <a16:creationId xmlns:a16="http://schemas.microsoft.com/office/drawing/2014/main" id="{402ECB52-D14E-42DA-A548-4276BA32F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3" y="2468563"/>
            <a:ext cx="2574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2. Or. ALLA VENDITA</a:t>
            </a:r>
          </a:p>
        </p:txBody>
      </p:sp>
      <p:sp>
        <p:nvSpPr>
          <p:cNvPr id="117825" name="AutoShape 65">
            <a:extLst>
              <a:ext uri="{FF2B5EF4-FFF2-40B4-BE49-F238E27FC236}">
                <a16:creationId xmlns:a16="http://schemas.microsoft.com/office/drawing/2014/main" id="{FFF84ADC-9B79-4EE6-B243-594A00274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" y="3957638"/>
            <a:ext cx="2376488" cy="1296987"/>
          </a:xfrm>
          <a:prstGeom prst="notchedRightArrow">
            <a:avLst>
              <a:gd name="adj1" fmla="val 57046"/>
              <a:gd name="adj2" fmla="val 43577"/>
            </a:avLst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7826" name="Rectangle 66">
            <a:extLst>
              <a:ext uri="{FF2B5EF4-FFF2-40B4-BE49-F238E27FC236}">
                <a16:creationId xmlns:a16="http://schemas.microsoft.com/office/drawing/2014/main" id="{FD00839A-DBCF-4014-8813-C9E1F8FB8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13" y="4195763"/>
            <a:ext cx="2133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600" b="1">
                <a:latin typeface="Tahoma" panose="020B0604030504040204" pitchFamily="34" charset="0"/>
              </a:rPr>
              <a:t>SI COMPRENDONO</a:t>
            </a:r>
          </a:p>
          <a:p>
            <a:pPr algn="ctr" eaLnBrk="1" hangingPunct="1"/>
            <a:r>
              <a:rPr lang="it-IT" altLang="it-IT" sz="1600" b="1">
                <a:latin typeface="Tahoma" panose="020B0604030504040204" pitchFamily="34" charset="0"/>
              </a:rPr>
              <a:t>LE ESIGENZE DEI</a:t>
            </a:r>
          </a:p>
          <a:p>
            <a:pPr algn="ctr" eaLnBrk="1" hangingPunct="1"/>
            <a:r>
              <a:rPr lang="it-IT" altLang="it-IT" sz="1600" b="1">
                <a:latin typeface="Tahoma" panose="020B0604030504040204" pitchFamily="34" charset="0"/>
              </a:rPr>
              <a:t>CLIENTI</a:t>
            </a:r>
          </a:p>
        </p:txBody>
      </p:sp>
      <p:sp>
        <p:nvSpPr>
          <p:cNvPr id="117827" name="AutoShape 67">
            <a:extLst>
              <a:ext uri="{FF2B5EF4-FFF2-40B4-BE49-F238E27FC236}">
                <a16:creationId xmlns:a16="http://schemas.microsoft.com/office/drawing/2014/main" id="{83386678-00CB-4571-BE66-176A5EA1E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3957638"/>
            <a:ext cx="2376487" cy="1296987"/>
          </a:xfrm>
          <a:prstGeom prst="notchedRightArrow">
            <a:avLst>
              <a:gd name="adj1" fmla="val 57046"/>
              <a:gd name="adj2" fmla="val 43577"/>
            </a:avLst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7828" name="Rectangle 68">
            <a:extLst>
              <a:ext uri="{FF2B5EF4-FFF2-40B4-BE49-F238E27FC236}">
                <a16:creationId xmlns:a16="http://schemas.microsoft.com/office/drawing/2014/main" id="{C94A00FF-20CC-44BF-8E4B-46C5C7878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088" y="4149725"/>
            <a:ext cx="21891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600" b="1">
                <a:latin typeface="Tahoma" panose="020B0604030504040204" pitchFamily="34" charset="0"/>
              </a:rPr>
              <a:t>Si definisce </a:t>
            </a:r>
          </a:p>
          <a:p>
            <a:pPr algn="ctr" eaLnBrk="1" hangingPunct="1"/>
            <a:r>
              <a:rPr lang="it-IT" altLang="it-IT" sz="1600" b="1">
                <a:latin typeface="Tahoma" panose="020B0604030504040204" pitchFamily="34" charset="0"/>
              </a:rPr>
              <a:t>un’offerta ad hoc </a:t>
            </a:r>
          </a:p>
          <a:p>
            <a:pPr algn="ctr" eaLnBrk="1" hangingPunct="1"/>
            <a:r>
              <a:rPr lang="it-IT" altLang="it-IT" sz="1600" b="1">
                <a:latin typeface="Tahoma" panose="020B0604030504040204" pitchFamily="34" charset="0"/>
              </a:rPr>
              <a:t>per gruppi di clienti</a:t>
            </a:r>
          </a:p>
        </p:txBody>
      </p:sp>
      <p:sp>
        <p:nvSpPr>
          <p:cNvPr id="117829" name="AutoShape 69">
            <a:extLst>
              <a:ext uri="{FF2B5EF4-FFF2-40B4-BE49-F238E27FC236}">
                <a16:creationId xmlns:a16="http://schemas.microsoft.com/office/drawing/2014/main" id="{716C5248-33DA-4749-A638-D3F34B0D3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3" y="3957638"/>
            <a:ext cx="2376487" cy="1296987"/>
          </a:xfrm>
          <a:prstGeom prst="notchedRightArrow">
            <a:avLst>
              <a:gd name="adj1" fmla="val 57046"/>
              <a:gd name="adj2" fmla="val 43577"/>
            </a:avLst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7830" name="Rectangle 70">
            <a:extLst>
              <a:ext uri="{FF2B5EF4-FFF2-40B4-BE49-F238E27FC236}">
                <a16:creationId xmlns:a16="http://schemas.microsoft.com/office/drawing/2014/main" id="{4D97B77A-FE05-4B62-9253-C91A7EDF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4313238"/>
            <a:ext cx="23225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600" b="1">
                <a:latin typeface="Tahoma" panose="020B0604030504040204" pitchFamily="34" charset="0"/>
              </a:rPr>
              <a:t>Si soddisfano distinti</a:t>
            </a:r>
          </a:p>
          <a:p>
            <a:pPr algn="ctr" eaLnBrk="1" hangingPunct="1"/>
            <a:r>
              <a:rPr lang="it-IT" altLang="it-IT" sz="1600" b="1">
                <a:latin typeface="Tahoma" panose="020B0604030504040204" pitchFamily="34" charset="0"/>
              </a:rPr>
              <a:t>gruppi di clienti</a:t>
            </a:r>
          </a:p>
        </p:txBody>
      </p:sp>
      <p:sp>
        <p:nvSpPr>
          <p:cNvPr id="117831" name="Rectangle 71">
            <a:extLst>
              <a:ext uri="{FF2B5EF4-FFF2-40B4-BE49-F238E27FC236}">
                <a16:creationId xmlns:a16="http://schemas.microsoft.com/office/drawing/2014/main" id="{5D3E8581-C221-4868-94AF-283DFFC61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789363"/>
            <a:ext cx="2373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3. Or. AL MERCATO</a:t>
            </a:r>
          </a:p>
        </p:txBody>
      </p:sp>
      <p:sp>
        <p:nvSpPr>
          <p:cNvPr id="117832" name="AutoShape 72">
            <a:extLst>
              <a:ext uri="{FF2B5EF4-FFF2-40B4-BE49-F238E27FC236}">
                <a16:creationId xmlns:a16="http://schemas.microsoft.com/office/drawing/2014/main" id="{BF362A3F-83ED-4E41-8C80-7AC4D4BA6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" y="5326063"/>
            <a:ext cx="2376488" cy="1296987"/>
          </a:xfrm>
          <a:prstGeom prst="notchedRightArrow">
            <a:avLst>
              <a:gd name="adj1" fmla="val 57046"/>
              <a:gd name="adj2" fmla="val 43577"/>
            </a:avLst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7833" name="Rectangle 73">
            <a:extLst>
              <a:ext uri="{FF2B5EF4-FFF2-40B4-BE49-F238E27FC236}">
                <a16:creationId xmlns:a16="http://schemas.microsoft.com/office/drawing/2014/main" id="{D9CF60A7-3C4E-4DEC-866B-5F55F1076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13" y="5564188"/>
            <a:ext cx="2133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600" b="1">
                <a:latin typeface="Tahoma" panose="020B0604030504040204" pitchFamily="34" charset="0"/>
              </a:rPr>
              <a:t>SI COMPRENDONO</a:t>
            </a:r>
          </a:p>
          <a:p>
            <a:pPr algn="ctr" eaLnBrk="1" hangingPunct="1"/>
            <a:r>
              <a:rPr lang="it-IT" altLang="it-IT" sz="1600" b="1">
                <a:latin typeface="Tahoma" panose="020B0604030504040204" pitchFamily="34" charset="0"/>
              </a:rPr>
              <a:t>LE ESIGENZE DEI</a:t>
            </a:r>
          </a:p>
          <a:p>
            <a:pPr algn="ctr" eaLnBrk="1" hangingPunct="1"/>
            <a:r>
              <a:rPr lang="it-IT" altLang="it-IT" sz="1600" b="1">
                <a:latin typeface="Tahoma" panose="020B0604030504040204" pitchFamily="34" charset="0"/>
              </a:rPr>
              <a:t>CLIENTI</a:t>
            </a:r>
          </a:p>
        </p:txBody>
      </p:sp>
      <p:sp>
        <p:nvSpPr>
          <p:cNvPr id="117834" name="AutoShape 74">
            <a:extLst>
              <a:ext uri="{FF2B5EF4-FFF2-40B4-BE49-F238E27FC236}">
                <a16:creationId xmlns:a16="http://schemas.microsoft.com/office/drawing/2014/main" id="{D20B755E-E45F-4492-8735-1C6E3C929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326063"/>
            <a:ext cx="2376487" cy="1296987"/>
          </a:xfrm>
          <a:prstGeom prst="notchedRightArrow">
            <a:avLst>
              <a:gd name="adj1" fmla="val 57046"/>
              <a:gd name="adj2" fmla="val 43577"/>
            </a:avLst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7835" name="Rectangle 75">
            <a:extLst>
              <a:ext uri="{FF2B5EF4-FFF2-40B4-BE49-F238E27FC236}">
                <a16:creationId xmlns:a16="http://schemas.microsoft.com/office/drawing/2014/main" id="{9FC01478-FA07-482E-9D41-9FC07F955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450" y="5518150"/>
            <a:ext cx="22367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600" b="1">
                <a:latin typeface="Tahoma" panose="020B0604030504040204" pitchFamily="34" charset="0"/>
              </a:rPr>
              <a:t>Si definisce una</a:t>
            </a:r>
          </a:p>
          <a:p>
            <a:pPr algn="ctr" eaLnBrk="1" hangingPunct="1"/>
            <a:r>
              <a:rPr lang="it-IT" altLang="it-IT" sz="1600" b="1">
                <a:latin typeface="Tahoma" panose="020B0604030504040204" pitchFamily="34" charset="0"/>
              </a:rPr>
              <a:t>offerta ad hoc per</a:t>
            </a:r>
          </a:p>
          <a:p>
            <a:pPr algn="ctr" eaLnBrk="1" hangingPunct="1"/>
            <a:r>
              <a:rPr lang="it-IT" altLang="it-IT" sz="1600" b="1">
                <a:latin typeface="Tahoma" panose="020B0604030504040204" pitchFamily="34" charset="0"/>
              </a:rPr>
              <a:t> ogni singolo cliente</a:t>
            </a:r>
          </a:p>
        </p:txBody>
      </p:sp>
      <p:sp>
        <p:nvSpPr>
          <p:cNvPr id="117836" name="AutoShape 76">
            <a:extLst>
              <a:ext uri="{FF2B5EF4-FFF2-40B4-BE49-F238E27FC236}">
                <a16:creationId xmlns:a16="http://schemas.microsoft.com/office/drawing/2014/main" id="{13D548E3-D4E8-49A7-9395-4B6E3CF72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3" y="5326063"/>
            <a:ext cx="2376487" cy="1296987"/>
          </a:xfrm>
          <a:prstGeom prst="notchedRightArrow">
            <a:avLst>
              <a:gd name="adj1" fmla="val 57046"/>
              <a:gd name="adj2" fmla="val 43577"/>
            </a:avLst>
          </a:prstGeom>
          <a:solidFill>
            <a:srgbClr val="008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7837" name="Rectangle 77">
            <a:extLst>
              <a:ext uri="{FF2B5EF4-FFF2-40B4-BE49-F238E27FC236}">
                <a16:creationId xmlns:a16="http://schemas.microsoft.com/office/drawing/2014/main" id="{6C9E5DB6-6B34-4DDB-81F8-46D0C411A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5" y="5681663"/>
            <a:ext cx="17954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600" b="1">
                <a:latin typeface="Tahoma" panose="020B0604030504040204" pitchFamily="34" charset="0"/>
              </a:rPr>
              <a:t>Si soddisfa ogni</a:t>
            </a:r>
          </a:p>
          <a:p>
            <a:pPr algn="ctr" eaLnBrk="1" hangingPunct="1"/>
            <a:r>
              <a:rPr lang="it-IT" altLang="it-IT" sz="1600" b="1">
                <a:latin typeface="Tahoma" panose="020B0604030504040204" pitchFamily="34" charset="0"/>
              </a:rPr>
              <a:t> singolo cliente</a:t>
            </a:r>
          </a:p>
        </p:txBody>
      </p:sp>
      <p:sp>
        <p:nvSpPr>
          <p:cNvPr id="117838" name="Rectangle 78">
            <a:extLst>
              <a:ext uri="{FF2B5EF4-FFF2-40B4-BE49-F238E27FC236}">
                <a16:creationId xmlns:a16="http://schemas.microsoft.com/office/drawing/2014/main" id="{3B1AC304-EBB4-4DEF-981D-96B72E928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" y="5157788"/>
            <a:ext cx="2293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4. Or. AL CLIENTE </a:t>
            </a:r>
          </a:p>
        </p:txBody>
      </p:sp>
      <p:grpSp>
        <p:nvGrpSpPr>
          <p:cNvPr id="2" name="Group 81">
            <a:extLst>
              <a:ext uri="{FF2B5EF4-FFF2-40B4-BE49-F238E27FC236}">
                <a16:creationId xmlns:a16="http://schemas.microsoft.com/office/drawing/2014/main" id="{673169BA-FC48-44DD-8C79-243702C1CB39}"/>
              </a:ext>
            </a:extLst>
          </p:cNvPr>
          <p:cNvGrpSpPr>
            <a:grpSpLocks/>
          </p:cNvGrpSpPr>
          <p:nvPr/>
        </p:nvGrpSpPr>
        <p:grpSpPr bwMode="auto">
          <a:xfrm>
            <a:off x="8388350" y="1412875"/>
            <a:ext cx="431800" cy="5184775"/>
            <a:chOff x="5284" y="890"/>
            <a:chExt cx="272" cy="3266"/>
          </a:xfrm>
        </p:grpSpPr>
        <p:sp>
          <p:nvSpPr>
            <p:cNvPr id="16422" name="Rectangle 79">
              <a:extLst>
                <a:ext uri="{FF2B5EF4-FFF2-40B4-BE49-F238E27FC236}">
                  <a16:creationId xmlns:a16="http://schemas.microsoft.com/office/drawing/2014/main" id="{74F15420-A5B6-458E-8717-8B1195A1B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" y="890"/>
              <a:ext cx="272" cy="326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it-IT" altLang="it-IT"/>
            </a:p>
          </p:txBody>
        </p:sp>
        <p:sp>
          <p:nvSpPr>
            <p:cNvPr id="117840" name="Rectangle 80">
              <a:extLst>
                <a:ext uri="{FF2B5EF4-FFF2-40B4-BE49-F238E27FC236}">
                  <a16:creationId xmlns:a16="http://schemas.microsoft.com/office/drawing/2014/main" id="{12001D13-AE25-4604-B74F-678B38DC0A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507" y="2279"/>
              <a:ext cx="17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Arial" charset="0"/>
                </a:rPr>
                <a:t>Realizzare     PROFITTI</a:t>
              </a:r>
            </a:p>
          </p:txBody>
        </p:sp>
      </p:grpSp>
      <p:sp>
        <p:nvSpPr>
          <p:cNvPr id="40" name="Left Brace 39">
            <a:extLst>
              <a:ext uri="{FF2B5EF4-FFF2-40B4-BE49-F238E27FC236}">
                <a16:creationId xmlns:a16="http://schemas.microsoft.com/office/drawing/2014/main" id="{A7FE842B-3F48-45F2-9ECF-F72C951A3DDB}"/>
              </a:ext>
            </a:extLst>
          </p:cNvPr>
          <p:cNvSpPr/>
          <p:nvPr/>
        </p:nvSpPr>
        <p:spPr>
          <a:xfrm>
            <a:off x="539750" y="3789363"/>
            <a:ext cx="215900" cy="2663825"/>
          </a:xfrm>
          <a:prstGeom prst="leftBrac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421" name="TextBox 40">
            <a:extLst>
              <a:ext uri="{FF2B5EF4-FFF2-40B4-BE49-F238E27FC236}">
                <a16:creationId xmlns:a16="http://schemas.microsoft.com/office/drawing/2014/main" id="{DDBCF1EF-E740-4B8C-9394-E1D1B4C3D1B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158081" y="4937919"/>
            <a:ext cx="2930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600" b="1" i="1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Orientamenti di marketing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7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7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7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7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7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7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18" grpId="0" animBg="1"/>
      <p:bldP spid="117819" grpId="0"/>
      <p:bldP spid="117820" grpId="0" animBg="1"/>
      <p:bldP spid="117821" grpId="0"/>
      <p:bldP spid="117822" grpId="0" animBg="1"/>
      <p:bldP spid="117823" grpId="0"/>
      <p:bldP spid="117824" grpId="0"/>
      <p:bldP spid="117825" grpId="0" animBg="1"/>
      <p:bldP spid="117826" grpId="0"/>
      <p:bldP spid="117827" grpId="0" animBg="1"/>
      <p:bldP spid="117828" grpId="0"/>
      <p:bldP spid="117829" grpId="0" animBg="1"/>
      <p:bldP spid="117830" grpId="0"/>
      <p:bldP spid="117831" grpId="0"/>
      <p:bldP spid="117832" grpId="0" animBg="1"/>
      <p:bldP spid="117833" grpId="0"/>
      <p:bldP spid="117834" grpId="0" animBg="1"/>
      <p:bldP spid="117835" grpId="0"/>
      <p:bldP spid="117836" grpId="0" animBg="1"/>
      <p:bldP spid="117837" grpId="0"/>
      <p:bldP spid="117838" grpId="0"/>
      <p:bldP spid="40" grpId="0" animBg="1"/>
      <p:bldP spid="164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4C0BC6-B04D-4459-B721-9C030C3927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1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2F024E-D853-479C-B5A9-08293A2D72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EF45CEF-B7F8-4631-ACDC-2BC9F5171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939" y="643467"/>
            <a:ext cx="578812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2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293DDC1-CC5B-426B-940D-5086BF630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9375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 b="1">
                <a:solidFill>
                  <a:srgbClr val="0033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 CENTRALITA’ DELLA RELAZIONE CON IL CLIENTE</a:t>
            </a:r>
          </a:p>
        </p:txBody>
      </p:sp>
      <p:sp>
        <p:nvSpPr>
          <p:cNvPr id="48" name="Text Box 45">
            <a:extLst>
              <a:ext uri="{FF2B5EF4-FFF2-40B4-BE49-F238E27FC236}">
                <a16:creationId xmlns:a16="http://schemas.microsoft.com/office/drawing/2014/main" id="{A0A4E0D8-20B8-4D04-B0E3-7C7B78DBE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6250"/>
            <a:ext cx="834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Creazione e “scambio” di valore </a:t>
            </a:r>
          </a:p>
        </p:txBody>
      </p:sp>
      <p:pic>
        <p:nvPicPr>
          <p:cNvPr id="17412" name="Picture 13">
            <a:extLst>
              <a:ext uri="{FF2B5EF4-FFF2-40B4-BE49-F238E27FC236}">
                <a16:creationId xmlns:a16="http://schemas.microsoft.com/office/drawing/2014/main" id="{1E105C7D-2EAB-41C3-BA39-6FEEB6E83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1701800"/>
            <a:ext cx="56388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2264</Words>
  <Application>Microsoft Office PowerPoint</Application>
  <PresentationFormat>Presentazione su schermo (4:3)</PresentationFormat>
  <Paragraphs>485</Paragraphs>
  <Slides>56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56</vt:i4>
      </vt:variant>
    </vt:vector>
  </HeadingPairs>
  <TitlesOfParts>
    <vt:vector size="70" baseType="lpstr">
      <vt:lpstr>ＭＳ Ｐゴシック</vt:lpstr>
      <vt:lpstr>Arial</vt:lpstr>
      <vt:lpstr>Avenir Book</vt:lpstr>
      <vt:lpstr>Caecilia LT Std Light</vt:lpstr>
      <vt:lpstr>Calibri</vt:lpstr>
      <vt:lpstr>Neou</vt:lpstr>
      <vt:lpstr>Tahoma</vt:lpstr>
      <vt:lpstr>Times New Roman</vt:lpstr>
      <vt:lpstr>Tw Cen MT</vt:lpstr>
      <vt:lpstr>Tw Cen MT Condensed</vt:lpstr>
      <vt:lpstr>Wingdings</vt:lpstr>
      <vt:lpstr>Wingdings 3</vt:lpstr>
      <vt:lpstr>Integrale</vt:lpstr>
      <vt:lpstr>Grafico</vt:lpstr>
      <vt:lpstr>Modulo di   Economia e Gestione delle imprese  Lezione 5 Il marketing, la commercializzazione e i servizi post-vendita</vt:lpstr>
      <vt:lpstr>Agenda</vt:lpstr>
      <vt:lpstr>Presentazione standard di PowerPoint</vt:lpstr>
      <vt:lpstr>Presentazione standard di PowerPoint</vt:lpstr>
      <vt:lpstr>Presentazione standard di PowerPoint</vt:lpstr>
      <vt:lpstr>IL MARKETING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attività di marketing e commercializzazione</vt:lpstr>
      <vt:lpstr>La segmentazione del mercato</vt:lpstr>
      <vt:lpstr>La segmentazione del mercato</vt:lpstr>
      <vt:lpstr>LIVELLI DI SEGMENTAZIONE Macro e Micro Segmentazione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MICRO-SEGMENTAZIONE </vt:lpstr>
      <vt:lpstr>MICRO-SEGMENTAZIONE Segmentazione socio-demografica</vt:lpstr>
      <vt:lpstr>MICRO-SEGMETAZIONE Segmentazione in  base ai vantaggi perseguiti</vt:lpstr>
      <vt:lpstr>MICRO-SEGMETAZIONE Segmentazione in  base ai vantaggi perseguiti</vt:lpstr>
      <vt:lpstr>SEGMENTAZIONE SOCIO-CULTURALE  O PER STILI DI VITA</vt:lpstr>
      <vt:lpstr>Consumo e identita’</vt:lpstr>
      <vt:lpstr>Presentazione standard di PowerPoint</vt:lpstr>
      <vt:lpstr>TRATTI DELLA PERSONALITA’</vt:lpstr>
      <vt:lpstr>Personalità e scelte d’acquisto</vt:lpstr>
      <vt:lpstr>MICRO-SEGMENTAZIONE </vt:lpstr>
      <vt:lpstr>Presentazione standard di PowerPoint</vt:lpstr>
      <vt:lpstr>MICRO-SEGMENTAZIONE Analisi attrattività dei segmenti</vt:lpstr>
      <vt:lpstr>Presentazione standard di PowerPoint</vt:lpstr>
      <vt:lpstr>STRATEGIE  DI  POSIZIONAMENTO</vt:lpstr>
      <vt:lpstr>La definizione del posizionamento del prodotto</vt:lpstr>
      <vt:lpstr>STRATEGIE DI POSIZIONAMENTO Questioni chiave</vt:lpstr>
      <vt:lpstr>STRATEGIE DI POSIZIONAMENTO Il processo di posizionamento</vt:lpstr>
      <vt:lpstr>STRATEGIE DI POSIZIONAMENTO Il fattori di posizionamento</vt:lpstr>
      <vt:lpstr>STRATEGIE DI POSIZIONAMENTO La mappa percettiva_Esempio</vt:lpstr>
      <vt:lpstr>LA DEFINIZIONE DEL POSIZIONAMENTO DEL PRODOTTO</vt:lpstr>
      <vt:lpstr>LA DEFINIZIONE DEL POSIZIONAMENTO DEL PRODOTTO</vt:lpstr>
      <vt:lpstr>Le variabili del marketing mix la politica di prodotto</vt:lpstr>
      <vt:lpstr>Presentazione standard di PowerPoint</vt:lpstr>
      <vt:lpstr>Presentazione standard di PowerPoint</vt:lpstr>
      <vt:lpstr>Le variabili del marketing mix la politica di prezzo</vt:lpstr>
      <vt:lpstr>Le variabili del marketing mix la politica di prezzo</vt:lpstr>
      <vt:lpstr>Presentazione standard di PowerPoint</vt:lpstr>
      <vt:lpstr>Le variabili del marketing mix LA CONFIGURAZIONE DEL CANALE DISTRIBUTIVO</vt:lpstr>
      <vt:lpstr>Presentazione standard di PowerPoint</vt:lpstr>
      <vt:lpstr>Le variabili del marketing mix LA CONFIGURAZIONE DEL CANALE DISTRIBUTIVO</vt:lpstr>
      <vt:lpstr>Presentazione standard di PowerPoint</vt:lpstr>
      <vt:lpstr>Le variabili del marketing mix la comunicazione commerciale</vt:lpstr>
      <vt:lpstr>IL COMMUNICATION MIX Le leve principali</vt:lpstr>
      <vt:lpstr>Le rilevanza della componente «servizio post-vendita»</vt:lpstr>
      <vt:lpstr>Le rilevanza della componente «servizio post-vendita»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 di   Economia e Gestione delle imprese  Lezione 7 Il marketing, la commercializzazione e i servizi post-vendita</dc:title>
  <dc:creator>annamaria sabetta</dc:creator>
  <cp:lastModifiedBy>Francesco Schiavone</cp:lastModifiedBy>
  <cp:revision>49</cp:revision>
  <dcterms:created xsi:type="dcterms:W3CDTF">2019-09-20T06:16:08Z</dcterms:created>
  <dcterms:modified xsi:type="dcterms:W3CDTF">2021-04-28T09:12:59Z</dcterms:modified>
</cp:coreProperties>
</file>