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64" r:id="rId3"/>
    <p:sldId id="265" r:id="rId4"/>
    <p:sldId id="266" r:id="rId5"/>
    <p:sldId id="274" r:id="rId6"/>
    <p:sldId id="267" r:id="rId7"/>
    <p:sldId id="268" r:id="rId8"/>
    <p:sldId id="279" r:id="rId9"/>
    <p:sldId id="269" r:id="rId10"/>
    <p:sldId id="270" r:id="rId11"/>
    <p:sldId id="275" r:id="rId12"/>
    <p:sldId id="280" r:id="rId13"/>
    <p:sldId id="276" r:id="rId14"/>
    <p:sldId id="277" r:id="rId15"/>
    <p:sldId id="271" r:id="rId16"/>
    <p:sldId id="278" r:id="rId17"/>
    <p:sldId id="28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68"/>
    <p:restoredTop sz="95226" autoAdjust="0"/>
  </p:normalViewPr>
  <p:slideViewPr>
    <p:cSldViewPr snapToGrid="0" snapToObjects="1">
      <p:cViewPr varScale="1">
        <p:scale>
          <a:sx n="82" d="100"/>
          <a:sy n="82" d="100"/>
        </p:scale>
        <p:origin x="89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73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40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25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20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52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7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8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53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14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4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51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pPr/>
              <a:t>21/10/2021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4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g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g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7441" y="1850607"/>
            <a:ext cx="7009219" cy="2721394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Modulo di </a:t>
            </a:r>
            <a:br>
              <a:rPr lang="it-IT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Economia e Gestione delle imprese</a:t>
            </a:r>
            <a:br>
              <a:rPr lang="it-IT" b="1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Lezione 4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i="1" dirty="0">
                <a:solidFill>
                  <a:srgbClr val="FFFFFF"/>
                </a:solidFill>
              </a:rPr>
              <a:t>La produzione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C30D8AA-979C-8745-B2F0-AF7A36A5A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191" y="5564400"/>
            <a:ext cx="2847162" cy="811886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59FE2AE9-98A7-7D40-A16E-96869791E240}"/>
              </a:ext>
            </a:extLst>
          </p:cNvPr>
          <p:cNvCxnSpPr/>
          <p:nvPr/>
        </p:nvCxnSpPr>
        <p:spPr>
          <a:xfrm>
            <a:off x="5752214" y="5486400"/>
            <a:ext cx="0" cy="88988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1328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280168"/>
            <a:ext cx="7290054" cy="1499616"/>
          </a:xfrm>
        </p:spPr>
        <p:txBody>
          <a:bodyPr/>
          <a:lstStyle/>
          <a:p>
            <a:r>
              <a:rPr lang="it-IT" sz="4400" dirty="0"/>
              <a:t>Il diagramma di redditività</a:t>
            </a:r>
            <a:endParaRPr lang="it-IT" sz="4400" i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26E7464-678D-1A48-9C6A-53F8623E0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628" y="6266100"/>
            <a:ext cx="1528724" cy="435925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37961CF-7765-C043-9BB1-0F5DD0E9503C}"/>
              </a:ext>
            </a:extLst>
          </p:cNvPr>
          <p:cNvCxnSpPr>
            <a:cxnSpLocks/>
          </p:cNvCxnSpPr>
          <p:nvPr/>
        </p:nvCxnSpPr>
        <p:spPr>
          <a:xfrm>
            <a:off x="4613652" y="2945741"/>
            <a:ext cx="0" cy="287079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D121BBBB-1E49-EA45-A25F-DD6B466C4B89}"/>
              </a:ext>
            </a:extLst>
          </p:cNvPr>
          <p:cNvGrpSpPr/>
          <p:nvPr/>
        </p:nvGrpSpPr>
        <p:grpSpPr>
          <a:xfrm>
            <a:off x="587804" y="1814625"/>
            <a:ext cx="8051699" cy="4641179"/>
            <a:chOff x="587804" y="2037556"/>
            <a:chExt cx="8330548" cy="4641179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19B927E1-0374-A546-A058-70FA6653ABE7}"/>
                </a:ext>
              </a:extLst>
            </p:cNvPr>
            <p:cNvSpPr txBox="1"/>
            <p:nvPr/>
          </p:nvSpPr>
          <p:spPr>
            <a:xfrm>
              <a:off x="587804" y="2037556"/>
              <a:ext cx="83305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1600" dirty="0"/>
                <a:t>Nella pianificazione delle attività produttive ci si sofferma sulla valutazione delle scelte di investimento. </a:t>
              </a:r>
            </a:p>
            <a:p>
              <a:pPr marL="285750" indent="-285750" algn="just">
                <a:buFont typeface="Wingdings" pitchFamily="2" charset="2"/>
                <a:buChar char="à"/>
              </a:pPr>
              <a:r>
                <a:rPr lang="it-IT" sz="1600" dirty="0">
                  <a:sym typeface="Wingdings" pitchFamily="2" charset="2"/>
                </a:rPr>
                <a:t>La </a:t>
              </a:r>
              <a:r>
                <a:rPr lang="it-IT" sz="1600" i="1" dirty="0">
                  <a:sym typeface="Wingdings" pitchFamily="2" charset="2"/>
                </a:rPr>
                <a:t>break </a:t>
              </a:r>
              <a:r>
                <a:rPr lang="it-IT" sz="1600" i="1" dirty="0" err="1">
                  <a:sym typeface="Wingdings" pitchFamily="2" charset="2"/>
                </a:rPr>
                <a:t>even</a:t>
              </a:r>
              <a:r>
                <a:rPr lang="it-IT" sz="1600" i="1" dirty="0">
                  <a:sym typeface="Wingdings" pitchFamily="2" charset="2"/>
                </a:rPr>
                <a:t> </a:t>
              </a:r>
              <a:r>
                <a:rPr lang="it-IT" sz="1600" i="1" dirty="0" err="1">
                  <a:sym typeface="Wingdings" pitchFamily="2" charset="2"/>
                </a:rPr>
                <a:t>analysis</a:t>
              </a:r>
              <a:r>
                <a:rPr lang="it-IT" sz="1600" i="1" dirty="0">
                  <a:sym typeface="Wingdings" pitchFamily="2" charset="2"/>
                </a:rPr>
                <a:t> </a:t>
              </a:r>
              <a:r>
                <a:rPr lang="it-IT" sz="1600" dirty="0">
                  <a:sym typeface="Wingdings" pitchFamily="2" charset="2"/>
                </a:rPr>
                <a:t>permette di focalizzare l’attenzione sulle relazioni costi-volumi-risultati indicando la quantità a partire dalla quale l’impresa dovrebbe iniziare a produrre utili.</a:t>
              </a:r>
            </a:p>
          </p:txBody>
        </p:sp>
        <p:sp>
          <p:nvSpPr>
            <p:cNvPr id="13" name="Rettangolo con angoli arrotondati 12">
              <a:extLst>
                <a:ext uri="{FF2B5EF4-FFF2-40B4-BE49-F238E27FC236}">
                  <a16:creationId xmlns:a16="http://schemas.microsoft.com/office/drawing/2014/main" id="{524B1DE4-7E16-EC41-AA4E-28B3689442D0}"/>
                </a:ext>
              </a:extLst>
            </p:cNvPr>
            <p:cNvSpPr/>
            <p:nvPr/>
          </p:nvSpPr>
          <p:spPr>
            <a:xfrm>
              <a:off x="3384855" y="3455751"/>
              <a:ext cx="2736445" cy="1066125"/>
            </a:xfrm>
            <a:prstGeom prst="roundRect">
              <a:avLst/>
            </a:prstGeom>
            <a:noFill/>
            <a:ln w="222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dirty="0">
                  <a:solidFill>
                    <a:schemeClr val="tx1"/>
                  </a:solidFill>
                </a:rPr>
                <a:t>POTENZIALITÀ ECONOMICO-STRUTTURALE</a:t>
              </a:r>
            </a:p>
            <a:p>
              <a:pPr algn="ctr"/>
              <a:r>
                <a:rPr lang="it-IT" sz="1600" dirty="0">
                  <a:solidFill>
                    <a:schemeClr val="tx1"/>
                  </a:solidFill>
                </a:rPr>
                <a:t>(dipende dalla struttura di costi e ricavi dell’azienda</a:t>
              </a:r>
              <a:r>
                <a:rPr lang="it-IT" sz="1600" dirty="0"/>
                <a:t>)</a:t>
              </a: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FCF26AC6-5890-D340-92F1-0A3D2541D980}"/>
                </a:ext>
              </a:extLst>
            </p:cNvPr>
            <p:cNvSpPr txBox="1"/>
            <p:nvPr/>
          </p:nvSpPr>
          <p:spPr>
            <a:xfrm>
              <a:off x="587804" y="4616632"/>
              <a:ext cx="8330548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1600" dirty="0"/>
                <a:t>È necessario rilevare i costi e i ricavi al livello massimo della potenzialità produttiva o di vendita.</a:t>
              </a:r>
            </a:p>
            <a:p>
              <a:pPr algn="just"/>
              <a:r>
                <a:rPr lang="it-IT" sz="1600" dirty="0"/>
                <a:t>I </a:t>
              </a:r>
              <a:r>
                <a:rPr lang="it-IT" sz="1600" dirty="0">
                  <a:solidFill>
                    <a:srgbClr val="0F747F"/>
                  </a:solidFill>
                </a:rPr>
                <a:t>costi totali </a:t>
              </a:r>
              <a:r>
                <a:rPr lang="it-IT" sz="1600" dirty="0"/>
                <a:t>di produzione possono essere espressi come una funzione lineare di </a:t>
              </a:r>
              <a:r>
                <a:rPr lang="it-IT" sz="1600" dirty="0" err="1"/>
                <a:t>Q</a:t>
              </a:r>
              <a:r>
                <a:rPr lang="it-IT" sz="1600" dirty="0"/>
                <a:t> (quantità di prodotto finito realizzata in un determinato periodo).I CT sono composti da una quota di </a:t>
              </a:r>
              <a:r>
                <a:rPr lang="it-IT" sz="1600" dirty="0">
                  <a:solidFill>
                    <a:srgbClr val="0F747F"/>
                  </a:solidFill>
                </a:rPr>
                <a:t>costi fissi </a:t>
              </a:r>
              <a:r>
                <a:rPr lang="it-IT" sz="1600" dirty="0"/>
                <a:t>(CF), i quali non dipendono dalla quantità prodotta, e dai </a:t>
              </a:r>
              <a:r>
                <a:rPr lang="it-IT" sz="1600" dirty="0">
                  <a:solidFill>
                    <a:srgbClr val="0F747F"/>
                  </a:solidFill>
                </a:rPr>
                <a:t>costi variabili </a:t>
              </a:r>
              <a:r>
                <a:rPr lang="it-IT" sz="1600" dirty="0"/>
                <a:t>(CV):</a:t>
              </a:r>
            </a:p>
            <a:p>
              <a:pPr algn="just"/>
              <a:endParaRPr lang="it-IT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CT=CF +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cvu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*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it-IT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it-IT" sz="1600" dirty="0"/>
            </a:p>
            <a:p>
              <a:pPr algn="just"/>
              <a:endParaRPr lang="it-IT" sz="1600" dirty="0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23130030-EBE6-214C-B5F8-5F6B116DD3E7}"/>
                </a:ext>
              </a:extLst>
            </p:cNvPr>
            <p:cNvSpPr/>
            <p:nvPr/>
          </p:nvSpPr>
          <p:spPr>
            <a:xfrm>
              <a:off x="3886523" y="5855362"/>
              <a:ext cx="1733107" cy="3402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618754908"/>
      </p:ext>
    </p:extLst>
  </p:cSld>
  <p:clrMapOvr>
    <a:masterClrMapping/>
  </p:clrMapOvr>
  <p:transition advTm="8130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B31453-4D95-5241-BD69-7AC40C863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199" y="341803"/>
            <a:ext cx="7290054" cy="1499616"/>
          </a:xfrm>
        </p:spPr>
        <p:txBody>
          <a:bodyPr/>
          <a:lstStyle/>
          <a:p>
            <a:r>
              <a:rPr lang="it-IT" dirty="0"/>
              <a:t>Il diagramma di redditività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E133A26-FC9E-D64C-8DD4-5622B507F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628" y="6266100"/>
            <a:ext cx="1528724" cy="435925"/>
          </a:xfrm>
          <a:prstGeom prst="rect">
            <a:avLst/>
          </a:prstGeom>
        </p:spPr>
      </p:pic>
      <p:grpSp>
        <p:nvGrpSpPr>
          <p:cNvPr id="12" name="Gruppo 11">
            <a:extLst>
              <a:ext uri="{FF2B5EF4-FFF2-40B4-BE49-F238E27FC236}">
                <a16:creationId xmlns:a16="http://schemas.microsoft.com/office/drawing/2014/main" id="{9E683747-39A3-B34D-8873-D4D9FABF24F1}"/>
              </a:ext>
            </a:extLst>
          </p:cNvPr>
          <p:cNvGrpSpPr/>
          <p:nvPr/>
        </p:nvGrpSpPr>
        <p:grpSpPr>
          <a:xfrm>
            <a:off x="558086" y="1398275"/>
            <a:ext cx="7955293" cy="4747453"/>
            <a:chOff x="537065" y="1661033"/>
            <a:chExt cx="8081417" cy="4747453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6C10C3BC-25DA-2D4E-9815-CCB616848C3C}"/>
                </a:ext>
              </a:extLst>
            </p:cNvPr>
            <p:cNvSpPr txBox="1"/>
            <p:nvPr/>
          </p:nvSpPr>
          <p:spPr>
            <a:xfrm>
              <a:off x="537065" y="1661033"/>
              <a:ext cx="8081417" cy="474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1100" dirty="0"/>
            </a:p>
            <a:p>
              <a:pPr algn="ctr"/>
              <a:endParaRPr lang="it-IT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600" dirty="0">
                  <a:cs typeface="Times New Roman" panose="02020603050405020304" pitchFamily="18" charset="0"/>
                </a:rPr>
                <a:t>I </a:t>
              </a:r>
              <a:r>
                <a:rPr lang="it-IT" sz="1600" dirty="0">
                  <a:solidFill>
                    <a:srgbClr val="0F747F"/>
                  </a:solidFill>
                  <a:cs typeface="Times New Roman" panose="02020603050405020304" pitchFamily="18" charset="0"/>
                </a:rPr>
                <a:t>ricavi</a:t>
              </a:r>
              <a:r>
                <a:rPr lang="it-IT" sz="1600" dirty="0">
                  <a:cs typeface="Times New Roman" panose="02020603050405020304" pitchFamily="18" charset="0"/>
                </a:rPr>
                <a:t> di vendita, invece:</a:t>
              </a:r>
            </a:p>
            <a:p>
              <a:endParaRPr lang="it-IT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RT= 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it-IT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it-IT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it-IT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600" dirty="0">
                  <a:cs typeface="Times New Roman" panose="02020603050405020304" pitchFamily="18" charset="0"/>
                </a:rPr>
                <a:t>per la determinazione del punto di pareggio (BEP) bisogna eguagliare i ricavi e i costi:</a:t>
              </a:r>
            </a:p>
            <a:p>
              <a:endParaRPr lang="it-IT" sz="1600" dirty="0">
                <a:cs typeface="Times New Roman" panose="02020603050405020304" pitchFamily="18" charset="0"/>
              </a:endParaRPr>
            </a:p>
            <a:p>
              <a:endParaRPr lang="it-IT" sz="1100" dirty="0">
                <a:cs typeface="Times New Roman" panose="02020603050405020304" pitchFamily="18" charset="0"/>
              </a:endParaRPr>
            </a:p>
            <a:p>
              <a:pPr algn="ctr"/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CT=RT</a:t>
              </a:r>
            </a:p>
            <a:p>
              <a:pPr algn="ctr"/>
              <a:endParaRPr lang="it-IT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CF+cvu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it-IT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it-IT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Q</a:t>
              </a:r>
              <a:r>
                <a:rPr lang="it-IT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BEP 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=CF/(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p-cvu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ctr"/>
              <a:endParaRPr lang="it-IT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it-IT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it-IT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it-IT" sz="1600" dirty="0">
                  <a:cs typeface="Times New Roman" panose="02020603050405020304" pitchFamily="18" charset="0"/>
                </a:rPr>
                <a:t>Il volume di produzione o di vendita di pareggio è dato dal rapporto tra i costi fissi e la differenza tra ricavi unitari e costi variabili unitari. Tale differenza è denominata </a:t>
              </a:r>
              <a:r>
                <a:rPr lang="it-IT" sz="1600" b="1" dirty="0">
                  <a:cs typeface="Times New Roman" panose="02020603050405020304" pitchFamily="18" charset="0"/>
                </a:rPr>
                <a:t>Margine di contribuzione </a:t>
              </a:r>
              <a:r>
                <a:rPr lang="it-IT" sz="1600" dirty="0">
                  <a:cs typeface="Times New Roman" panose="02020603050405020304" pitchFamily="18" charset="0"/>
                </a:rPr>
                <a:t>e misura il contributo che ogni unità di prodotto venduta apporta al risultato operativo dell’impresa.</a:t>
              </a:r>
            </a:p>
            <a:p>
              <a:pPr algn="ctr"/>
              <a:endParaRPr lang="it-IT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32A61CCA-8BAE-1044-BEBE-22EC067FA41C}"/>
                </a:ext>
              </a:extLst>
            </p:cNvPr>
            <p:cNvSpPr/>
            <p:nvPr/>
          </p:nvSpPr>
          <p:spPr>
            <a:xfrm>
              <a:off x="3798601" y="2485164"/>
              <a:ext cx="1733107" cy="3402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0B256834-3FB5-EB44-8F05-AD33A23A172C}"/>
                </a:ext>
              </a:extLst>
            </p:cNvPr>
            <p:cNvSpPr/>
            <p:nvPr/>
          </p:nvSpPr>
          <p:spPr>
            <a:xfrm>
              <a:off x="3798599" y="3691758"/>
              <a:ext cx="1733107" cy="3402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37505A37-F1DD-FC40-B5E4-E8BEB189A2FA}"/>
                </a:ext>
              </a:extLst>
            </p:cNvPr>
            <p:cNvSpPr/>
            <p:nvPr/>
          </p:nvSpPr>
          <p:spPr>
            <a:xfrm>
              <a:off x="3798600" y="4119398"/>
              <a:ext cx="1733107" cy="3402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A94A11E0-3D98-F141-83E7-7D14B692D3F3}"/>
                </a:ext>
              </a:extLst>
            </p:cNvPr>
            <p:cNvSpPr/>
            <p:nvPr/>
          </p:nvSpPr>
          <p:spPr>
            <a:xfrm>
              <a:off x="3798601" y="4542615"/>
              <a:ext cx="1733107" cy="3402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727722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22495C41-401F-A94F-8C91-AC060A0636C0}"/>
              </a:ext>
            </a:extLst>
          </p:cNvPr>
          <p:cNvGrpSpPr/>
          <p:nvPr/>
        </p:nvGrpSpPr>
        <p:grpSpPr>
          <a:xfrm>
            <a:off x="282321" y="1942508"/>
            <a:ext cx="8692055" cy="4720668"/>
            <a:chOff x="-180933" y="1169343"/>
            <a:chExt cx="5097285" cy="3018700"/>
          </a:xfrm>
        </p:grpSpPr>
        <p:graphicFrame>
          <p:nvGraphicFramePr>
            <p:cNvPr id="5" name="Oggetto 4">
              <a:extLst>
                <a:ext uri="{FF2B5EF4-FFF2-40B4-BE49-F238E27FC236}">
                  <a16:creationId xmlns:a16="http://schemas.microsoft.com/office/drawing/2014/main" id="{BD5BDC3E-C11A-9F4C-8590-09E907DDC21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718414"/>
                </p:ext>
              </p:extLst>
            </p:nvPr>
          </p:nvGraphicFramePr>
          <p:xfrm>
            <a:off x="-180933" y="1169343"/>
            <a:ext cx="5097285" cy="2687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Picture" r:id="rId3" imgW="4495028" imgH="6839665" progId="Word.Picture.8">
                    <p:embed/>
                  </p:oleObj>
                </mc:Choice>
                <mc:Fallback>
                  <p:oleObj name="Picture" r:id="rId3" imgW="4495028" imgH="6839665" progId="Word.Picture.8">
                    <p:embed/>
                    <p:pic>
                      <p:nvPicPr>
                        <p:cNvPr id="5" name="Oggetto 4">
                          <a:extLst>
                            <a:ext uri="{FF2B5EF4-FFF2-40B4-BE49-F238E27FC236}">
                              <a16:creationId xmlns:a16="http://schemas.microsoft.com/office/drawing/2014/main" id="{BD5BDC3E-C11A-9F4C-8590-09E907DDC2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-481" t="1662" r="-1280" b="58315"/>
                        <a:stretch>
                          <a:fillRect/>
                        </a:stretch>
                      </p:blipFill>
                      <p:spPr bwMode="auto">
                        <a:xfrm>
                          <a:off x="-180933" y="1169343"/>
                          <a:ext cx="5097285" cy="268777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93EF1DF2-2019-964B-B8FE-BC8D148A85F8}"/>
                </a:ext>
              </a:extLst>
            </p:cNvPr>
            <p:cNvSpPr txBox="1"/>
            <p:nvPr/>
          </p:nvSpPr>
          <p:spPr>
            <a:xfrm>
              <a:off x="683306" y="3934127"/>
              <a:ext cx="13372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50" i="1" dirty="0" err="1"/>
                <a:t>Genco</a:t>
              </a:r>
              <a:r>
                <a:rPr lang="it-IT" sz="1050" i="1" dirty="0"/>
                <a:t>, Calvelli, 2018</a:t>
              </a:r>
            </a:p>
          </p:txBody>
        </p:sp>
      </p:grpSp>
      <p:sp>
        <p:nvSpPr>
          <p:cNvPr id="7" name="Titolo 1">
            <a:extLst>
              <a:ext uri="{FF2B5EF4-FFF2-40B4-BE49-F238E27FC236}">
                <a16:creationId xmlns:a16="http://schemas.microsoft.com/office/drawing/2014/main" id="{AFADD111-710D-8A43-99CD-90232770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5" y="322458"/>
            <a:ext cx="7290054" cy="1499616"/>
          </a:xfrm>
        </p:spPr>
        <p:txBody>
          <a:bodyPr/>
          <a:lstStyle/>
          <a:p>
            <a:r>
              <a:rPr lang="it-IT" sz="4400" dirty="0"/>
              <a:t>Il diagramma di redditività</a:t>
            </a:r>
            <a:endParaRPr lang="it-IT" sz="4400" i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337931B-B7B7-DE4B-82DE-30EDE65C81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9628" y="6266100"/>
            <a:ext cx="1528724" cy="43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5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FADD111-710D-8A43-99CD-90232770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5" y="322458"/>
            <a:ext cx="7290054" cy="1499616"/>
          </a:xfrm>
        </p:spPr>
        <p:txBody>
          <a:bodyPr/>
          <a:lstStyle/>
          <a:p>
            <a:r>
              <a:rPr lang="it-IT" sz="4400" dirty="0"/>
              <a:t>Il diagramma di redditività</a:t>
            </a:r>
            <a:endParaRPr lang="it-IT" sz="4400" i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3871633-68BB-944C-B76D-472314A29E6D}"/>
              </a:ext>
            </a:extLst>
          </p:cNvPr>
          <p:cNvSpPr txBox="1"/>
          <p:nvPr/>
        </p:nvSpPr>
        <p:spPr>
          <a:xfrm>
            <a:off x="496499" y="2111116"/>
            <a:ext cx="84218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/>
              <a:t>Il diagramma di redditività consente di determinare il grado di sfruttamento della capacità produttiva che permette la realizzazione dell’equilibrio economico dell’azienda.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>
                <a:cs typeface="Times New Roman" panose="02020603050405020304" pitchFamily="18" charset="0"/>
              </a:rPr>
              <a:t>RT</a:t>
            </a:r>
            <a:r>
              <a:rPr lang="it-IT" sz="2200" dirty="0"/>
              <a:t> e </a:t>
            </a:r>
            <a:r>
              <a:rPr lang="it-IT" sz="2200" dirty="0">
                <a:cs typeface="Times New Roman" panose="02020603050405020304" pitchFamily="18" charset="0"/>
              </a:rPr>
              <a:t>CT</a:t>
            </a:r>
            <a:r>
              <a:rPr lang="it-IT" sz="2200" dirty="0"/>
              <a:t> si incontrano nel punto </a:t>
            </a:r>
            <a:r>
              <a:rPr lang="it-IT" sz="2200" dirty="0">
                <a:cs typeface="Times New Roman" panose="02020603050405020304" pitchFamily="18" charset="0"/>
              </a:rPr>
              <a:t>Q</a:t>
            </a:r>
            <a:r>
              <a:rPr lang="it-IT" sz="2200" baseline="-25000" dirty="0">
                <a:cs typeface="Times New Roman" panose="02020603050405020304" pitchFamily="18" charset="0"/>
              </a:rPr>
              <a:t>BEP</a:t>
            </a:r>
            <a:r>
              <a:rPr lang="it-IT" sz="2200" dirty="0"/>
              <a:t> .</a:t>
            </a:r>
          </a:p>
          <a:p>
            <a:pPr algn="just"/>
            <a:r>
              <a:rPr lang="it-IT" sz="2200" dirty="0"/>
              <a:t>Se la potenzialità economico-strutturale migliora, </a:t>
            </a:r>
            <a:r>
              <a:rPr lang="it-IT" sz="2200" dirty="0">
                <a:cs typeface="Times New Roman" panose="02020603050405020304" pitchFamily="18" charset="0"/>
              </a:rPr>
              <a:t>Q</a:t>
            </a:r>
            <a:r>
              <a:rPr lang="it-IT" sz="2200" baseline="-25000" dirty="0">
                <a:cs typeface="Times New Roman" panose="02020603050405020304" pitchFamily="18" charset="0"/>
              </a:rPr>
              <a:t>BEP</a:t>
            </a:r>
            <a:r>
              <a:rPr lang="it-IT" sz="2200" dirty="0"/>
              <a:t> </a:t>
            </a:r>
            <a:r>
              <a:rPr lang="it-IT" sz="2200" baseline="-25000" dirty="0"/>
              <a:t> </a:t>
            </a:r>
            <a:r>
              <a:rPr lang="it-IT" sz="2200" dirty="0"/>
              <a:t>si sposta verso destra (se l’azienda produce/vende </a:t>
            </a:r>
            <a:r>
              <a:rPr lang="it-IT" sz="2200" dirty="0">
                <a:cs typeface="Times New Roman" panose="02020603050405020304" pitchFamily="18" charset="0"/>
              </a:rPr>
              <a:t>Q</a:t>
            </a:r>
            <a:r>
              <a:rPr lang="it-IT" sz="2200" baseline="-25000" dirty="0">
                <a:cs typeface="Times New Roman" panose="02020603050405020304" pitchFamily="18" charset="0"/>
              </a:rPr>
              <a:t>2</a:t>
            </a:r>
            <a:r>
              <a:rPr lang="it-IT" sz="2200" dirty="0"/>
              <a:t>) e si amplia l’area dei profitti. </a:t>
            </a:r>
          </a:p>
          <a:p>
            <a:pPr algn="just"/>
            <a:r>
              <a:rPr lang="it-IT" sz="2200" dirty="0"/>
              <a:t>Al contrario, si sposta verso sinistra (se l’azienda produce/vende </a:t>
            </a:r>
            <a:r>
              <a:rPr lang="it-IT" sz="2200" dirty="0">
                <a:cs typeface="Times New Roman" panose="02020603050405020304" pitchFamily="18" charset="0"/>
              </a:rPr>
              <a:t>Q</a:t>
            </a:r>
            <a:r>
              <a:rPr lang="it-IT" sz="2200" baseline="-25000" dirty="0">
                <a:cs typeface="Times New Roman" panose="02020603050405020304" pitchFamily="18" charset="0"/>
              </a:rPr>
              <a:t>1</a:t>
            </a:r>
            <a:r>
              <a:rPr lang="it-IT" sz="2200" dirty="0"/>
              <a:t>) e l’impresa può correre il rischio di entrare nell’area delle perdite . 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Il segmento </a:t>
            </a:r>
            <a:r>
              <a:rPr lang="it-IT" sz="2200" dirty="0">
                <a:cs typeface="Times New Roman" panose="02020603050405020304" pitchFamily="18" charset="0"/>
              </a:rPr>
              <a:t>Q</a:t>
            </a:r>
            <a:r>
              <a:rPr lang="it-IT" sz="2200" baseline="-25000" dirty="0">
                <a:cs typeface="Times New Roman" panose="02020603050405020304" pitchFamily="18" charset="0"/>
              </a:rPr>
              <a:t>2</a:t>
            </a:r>
            <a:r>
              <a:rPr lang="it-IT" sz="2200" dirty="0">
                <a:cs typeface="Times New Roman" panose="02020603050405020304" pitchFamily="18" charset="0"/>
              </a:rPr>
              <a:t>- Q</a:t>
            </a:r>
            <a:r>
              <a:rPr lang="it-IT" sz="2200" baseline="-25000" dirty="0">
                <a:cs typeface="Times New Roman" panose="02020603050405020304" pitchFamily="18" charset="0"/>
              </a:rPr>
              <a:t>BEP</a:t>
            </a:r>
            <a:r>
              <a:rPr lang="it-IT" sz="2200" dirty="0">
                <a:cs typeface="Times New Roman" panose="02020603050405020304" pitchFamily="18" charset="0"/>
              </a:rPr>
              <a:t> </a:t>
            </a:r>
            <a:r>
              <a:rPr lang="it-IT" sz="2200" dirty="0"/>
              <a:t>si definisce </a:t>
            </a:r>
            <a:r>
              <a:rPr lang="it-IT" sz="2200" dirty="0">
                <a:solidFill>
                  <a:srgbClr val="0F747F"/>
                </a:solidFill>
              </a:rPr>
              <a:t>margine di sicurezza</a:t>
            </a:r>
            <a:r>
              <a:rPr lang="it-IT" sz="2200" dirty="0"/>
              <a:t>, il segmento </a:t>
            </a:r>
            <a:r>
              <a:rPr lang="it-IT" sz="2200" dirty="0">
                <a:cs typeface="Times New Roman" panose="02020603050405020304" pitchFamily="18" charset="0"/>
              </a:rPr>
              <a:t>Q</a:t>
            </a:r>
            <a:r>
              <a:rPr lang="it-IT" sz="2200" baseline="-25000" dirty="0">
                <a:cs typeface="Times New Roman" panose="02020603050405020304" pitchFamily="18" charset="0"/>
              </a:rPr>
              <a:t>1</a:t>
            </a:r>
            <a:r>
              <a:rPr lang="it-IT" sz="2200" dirty="0">
                <a:cs typeface="Times New Roman" panose="02020603050405020304" pitchFamily="18" charset="0"/>
              </a:rPr>
              <a:t>- Q</a:t>
            </a:r>
            <a:r>
              <a:rPr lang="it-IT" sz="2200" baseline="-25000" dirty="0">
                <a:cs typeface="Times New Roman" panose="02020603050405020304" pitchFamily="18" charset="0"/>
              </a:rPr>
              <a:t>BEP</a:t>
            </a:r>
            <a:r>
              <a:rPr lang="it-IT" sz="2200" dirty="0">
                <a:cs typeface="Times New Roman" panose="02020603050405020304" pitchFamily="18" charset="0"/>
              </a:rPr>
              <a:t>,</a:t>
            </a:r>
            <a:r>
              <a:rPr lang="it-IT" sz="2200" dirty="0"/>
              <a:t> invece, </a:t>
            </a:r>
            <a:r>
              <a:rPr lang="it-IT" sz="2200" dirty="0">
                <a:solidFill>
                  <a:srgbClr val="0F747F"/>
                </a:solidFill>
              </a:rPr>
              <a:t>margine di deficit.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337931B-B7B7-DE4B-82DE-30EDE65C8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628" y="6266100"/>
            <a:ext cx="1528724" cy="43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6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B95C52F2-2BCB-4E46-AB22-3CFFDD18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343478"/>
            <a:ext cx="7290054" cy="1499616"/>
          </a:xfrm>
        </p:spPr>
        <p:txBody>
          <a:bodyPr/>
          <a:lstStyle/>
          <a:p>
            <a:r>
              <a:rPr lang="it-IT" sz="4400" dirty="0"/>
              <a:t>Il diagramma di redditività</a:t>
            </a:r>
            <a:endParaRPr lang="it-IT" sz="4400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F90F1D-1084-7240-94BA-63208C4959D6}"/>
              </a:ext>
            </a:extLst>
          </p:cNvPr>
          <p:cNvSpPr txBox="1"/>
          <p:nvPr/>
        </p:nvSpPr>
        <p:spPr>
          <a:xfrm>
            <a:off x="671441" y="1587062"/>
            <a:ext cx="794704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L’analisi del punto di pareggio è spesso funzionale all’analisi della leva operativa, data da:</a:t>
            </a:r>
          </a:p>
          <a:p>
            <a:endParaRPr lang="it-IT" sz="1100" dirty="0"/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LO= variazione percentuale del reddito operativo/</a:t>
            </a:r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Variazione percentuale delle vendite</a:t>
            </a:r>
          </a:p>
          <a:p>
            <a:pPr algn="ctr"/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dirty="0">
                <a:cs typeface="Times New Roman" panose="02020603050405020304" pitchFamily="18" charset="0"/>
              </a:rPr>
              <a:t>A un dato livello di fatturato, la leva operativa indica la propensione della struttura alla generazione di maggiori utili.</a:t>
            </a:r>
          </a:p>
          <a:p>
            <a:pPr algn="just"/>
            <a:r>
              <a:rPr lang="it-IT" sz="1600" dirty="0">
                <a:cs typeface="Times New Roman" panose="02020603050405020304" pitchFamily="18" charset="0"/>
              </a:rPr>
              <a:t>Analiticamente:</a:t>
            </a:r>
          </a:p>
          <a:p>
            <a:endParaRPr lang="it-IT" sz="1100" dirty="0">
              <a:cs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LO=(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RO/RO)</a:t>
            </a:r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it-IT" sz="1600" dirty="0">
                <a:cs typeface="Times New Roman" panose="02020603050405020304" pitchFamily="18" charset="0"/>
              </a:rPr>
              <a:t>Dove: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it-IT" sz="1600" dirty="0">
                <a:cs typeface="Times New Roman" panose="02020603050405020304" pitchFamily="18" charset="0"/>
              </a:rPr>
              <a:t>= Reddito Operativo</a:t>
            </a:r>
          </a:p>
          <a:p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600" dirty="0">
                <a:cs typeface="Times New Roman" panose="02020603050405020304" pitchFamily="18" charset="0"/>
              </a:rPr>
              <a:t>= Fatturato totale</a:t>
            </a:r>
          </a:p>
          <a:p>
            <a:endParaRPr lang="it-IT" sz="1600" dirty="0">
              <a:cs typeface="Times New Roman" panose="02020603050405020304" pitchFamily="18" charset="0"/>
            </a:endParaRPr>
          </a:p>
          <a:p>
            <a:pPr algn="just"/>
            <a:r>
              <a:rPr lang="it-IT" sz="1600" dirty="0">
                <a:cs typeface="Times New Roman" panose="02020603050405020304" pitchFamily="18" charset="0"/>
              </a:rPr>
              <a:t>Graficamente l’effetto leva rappresenta l’ampiezza dell’angolo </a:t>
            </a:r>
            <a:r>
              <a:rPr lang="el-GR" sz="1600" dirty="0"/>
              <a:t>α</a:t>
            </a:r>
            <a:r>
              <a:rPr lang="it-IT" sz="1600" dirty="0"/>
              <a:t> dell’area dei profitti.</a:t>
            </a:r>
          </a:p>
          <a:p>
            <a:pPr algn="just"/>
            <a:r>
              <a:rPr lang="it-IT" sz="1600" dirty="0">
                <a:cs typeface="Times New Roman" panose="02020603050405020304" pitchFamily="18" charset="0"/>
              </a:rPr>
              <a:t>La leva operativa esprime il differente impatto che la gestione dei costi esercita sul reddito operativo. È elevata quando l’incidenza dei costi fissi sul totale dei costi è </a:t>
            </a:r>
            <a:r>
              <a:rPr lang="it-IT" sz="1600" dirty="0" err="1">
                <a:cs typeface="Times New Roman" panose="02020603050405020304" pitchFamily="18" charset="0"/>
              </a:rPr>
              <a:t>alta,la</a:t>
            </a:r>
            <a:r>
              <a:rPr lang="it-IT" sz="1600" dirty="0">
                <a:cs typeface="Times New Roman" panose="02020603050405020304" pitchFamily="18" charset="0"/>
              </a:rPr>
              <a:t> leva operativa è bassa se la rischiosità dei costi dell’impresa è bassa. </a:t>
            </a:r>
          </a:p>
          <a:p>
            <a:endParaRPr lang="it-IT" sz="1600" dirty="0">
              <a:cs typeface="Times New Roman" panose="02020603050405020304" pitchFamily="18" charset="0"/>
            </a:endParaRPr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36E8231B-2322-DD4B-92BA-4A505D7F5652}"/>
              </a:ext>
            </a:extLst>
          </p:cNvPr>
          <p:cNvCxnSpPr>
            <a:cxnSpLocks/>
          </p:cNvCxnSpPr>
          <p:nvPr/>
        </p:nvCxnSpPr>
        <p:spPr>
          <a:xfrm>
            <a:off x="4362404" y="3941379"/>
            <a:ext cx="9657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6FF89972-9D49-3C44-A85B-9D4E4EA07EDD}"/>
              </a:ext>
            </a:extLst>
          </p:cNvPr>
          <p:cNvSpPr/>
          <p:nvPr/>
        </p:nvSpPr>
        <p:spPr>
          <a:xfrm>
            <a:off x="2448299" y="2039007"/>
            <a:ext cx="4393325" cy="504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5EF1E10-7D59-B04E-A2E6-D3175DC759FF}"/>
              </a:ext>
            </a:extLst>
          </p:cNvPr>
          <p:cNvSpPr/>
          <p:nvPr/>
        </p:nvSpPr>
        <p:spPr>
          <a:xfrm>
            <a:off x="3909848" y="3605048"/>
            <a:ext cx="1713186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61ADF8F7-6B70-EC47-98C5-42CA241AF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628" y="6266100"/>
            <a:ext cx="1528724" cy="43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9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256184"/>
            <a:ext cx="7290054" cy="1499616"/>
          </a:xfrm>
        </p:spPr>
        <p:txBody>
          <a:bodyPr>
            <a:normAutofit/>
          </a:bodyPr>
          <a:lstStyle/>
          <a:p>
            <a:r>
              <a:rPr lang="it-IT" dirty="0"/>
              <a:t>Selezione dei processi produttivi</a:t>
            </a:r>
            <a:endParaRPr lang="it-IT" i="1" dirty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AA179AE4-3C30-664E-8D78-2EFB15F4D4CB}"/>
              </a:ext>
            </a:extLst>
          </p:cNvPr>
          <p:cNvGrpSpPr/>
          <p:nvPr/>
        </p:nvGrpSpPr>
        <p:grpSpPr>
          <a:xfrm>
            <a:off x="872359" y="2810748"/>
            <a:ext cx="6953723" cy="3684645"/>
            <a:chOff x="0" y="2137808"/>
            <a:chExt cx="6250571" cy="3834357"/>
          </a:xfrm>
        </p:grpSpPr>
        <p:sp>
          <p:nvSpPr>
            <p:cNvPr id="8" name="CasellaDiTesto 7"/>
            <p:cNvSpPr txBox="1"/>
            <p:nvPr/>
          </p:nvSpPr>
          <p:spPr>
            <a:xfrm>
              <a:off x="768096" y="5695166"/>
              <a:ext cx="15235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i="1" dirty="0" err="1"/>
                <a:t>Genco</a:t>
              </a:r>
              <a:r>
                <a:rPr lang="it-IT" sz="1200" i="1" dirty="0"/>
                <a:t>, Calvelli, 2018</a:t>
              </a:r>
            </a:p>
          </p:txBody>
        </p:sp>
        <p:graphicFrame>
          <p:nvGraphicFramePr>
            <p:cNvPr id="9" name="Oggetto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5106591"/>
                </p:ext>
              </p:extLst>
            </p:nvPr>
          </p:nvGraphicFramePr>
          <p:xfrm>
            <a:off x="0" y="2137808"/>
            <a:ext cx="6250571" cy="3642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Picture" r:id="rId3" imgW="4495028" imgH="6839665" progId="Word.Picture.8">
                    <p:embed/>
                  </p:oleObj>
                </mc:Choice>
                <mc:Fallback>
                  <p:oleObj name="Picture" r:id="rId3" imgW="4495028" imgH="6839665" progId="Word.Picture.8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-481" t="589" r="-1280" b="56160"/>
                        <a:stretch>
                          <a:fillRect/>
                        </a:stretch>
                      </p:blipFill>
                      <p:spPr bwMode="auto">
                        <a:xfrm>
                          <a:off x="0" y="2137808"/>
                          <a:ext cx="6250571" cy="364288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" name="Immagine 6">
            <a:extLst>
              <a:ext uri="{FF2B5EF4-FFF2-40B4-BE49-F238E27FC236}">
                <a16:creationId xmlns:a16="http://schemas.microsoft.com/office/drawing/2014/main" id="{224BD23D-835B-2A40-99B5-90A3653B11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351818-24E9-5049-A8B0-6EB9F2AD9585}"/>
              </a:ext>
            </a:extLst>
          </p:cNvPr>
          <p:cNvSpPr txBox="1"/>
          <p:nvPr/>
        </p:nvSpPr>
        <p:spPr>
          <a:xfrm>
            <a:off x="241738" y="1579460"/>
            <a:ext cx="8902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Una delle più note classificazioni dei processi produttivi è fornita dalla «matrice prodotto-processo».</a:t>
            </a:r>
          </a:p>
          <a:p>
            <a:r>
              <a:rPr lang="it-IT" dirty="0"/>
              <a:t>Le variabili sono il prodotto, classificato in base a </a:t>
            </a:r>
            <a:r>
              <a:rPr lang="it-IT" i="1" dirty="0"/>
              <a:t>volumi</a:t>
            </a:r>
            <a:r>
              <a:rPr lang="it-IT" dirty="0"/>
              <a:t> e </a:t>
            </a:r>
            <a:r>
              <a:rPr lang="it-IT" i="1" dirty="0"/>
              <a:t>varietà</a:t>
            </a:r>
            <a:r>
              <a:rPr lang="it-IT" dirty="0"/>
              <a:t> (</a:t>
            </a:r>
            <a:r>
              <a:rPr lang="it-IT" dirty="0" err="1"/>
              <a:t>trade</a:t>
            </a:r>
            <a:r>
              <a:rPr lang="it-IT" dirty="0"/>
              <a:t>-off), e i processi, identificati per grado di </a:t>
            </a:r>
            <a:r>
              <a:rPr lang="it-IT" i="1" dirty="0"/>
              <a:t>rigidità</a:t>
            </a:r>
            <a:r>
              <a:rPr lang="it-IT" dirty="0"/>
              <a:t> e </a:t>
            </a:r>
            <a:r>
              <a:rPr lang="it-IT" i="1" dirty="0"/>
              <a:t>regolarità</a:t>
            </a:r>
            <a:r>
              <a:rPr lang="it-IT" dirty="0"/>
              <a:t> dei flussi. </a:t>
            </a:r>
          </a:p>
        </p:txBody>
      </p:sp>
    </p:spTree>
    <p:extLst>
      <p:ext uri="{BB962C8B-B14F-4D97-AF65-F5344CB8AC3E}">
        <p14:creationId xmlns:p14="http://schemas.microsoft.com/office/powerpoint/2010/main" val="675056126"/>
      </p:ext>
    </p:extLst>
  </p:cSld>
  <p:clrMapOvr>
    <a:masterClrMapping/>
  </p:clrMapOvr>
  <p:transition advTm="173098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2FDCB793-46DC-4241-8A8C-199A6D8D0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90926"/>
            <a:ext cx="7290054" cy="1499616"/>
          </a:xfrm>
        </p:spPr>
        <p:txBody>
          <a:bodyPr>
            <a:normAutofit/>
          </a:bodyPr>
          <a:lstStyle/>
          <a:p>
            <a:r>
              <a:rPr lang="it-IT" dirty="0"/>
              <a:t>Selezione dei processi produttivi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DCF73E-E063-C14F-914D-C21ADE7A3164}"/>
              </a:ext>
            </a:extLst>
          </p:cNvPr>
          <p:cNvSpPr txBox="1"/>
          <p:nvPr/>
        </p:nvSpPr>
        <p:spPr>
          <a:xfrm>
            <a:off x="583324" y="1246437"/>
            <a:ext cx="8560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t-IT" sz="2000" b="1" u="sng" dirty="0">
                <a:solidFill>
                  <a:srgbClr val="FF0000"/>
                </a:solidFill>
              </a:rPr>
              <a:t>PRODUZIONI CONTINUE </a:t>
            </a:r>
            <a:r>
              <a:rPr lang="it-IT" sz="2000" dirty="0"/>
              <a:t>(esempio: raffinerie, impianti chimici, alimentare)</a:t>
            </a:r>
            <a:endParaRPr lang="it-IT" sz="2000" b="1" u="sng" dirty="0">
              <a:solidFill>
                <a:srgbClr val="FF0000"/>
              </a:solidFill>
            </a:endParaRPr>
          </a:p>
          <a:p>
            <a:r>
              <a:rPr lang="it-IT" sz="1600" dirty="0"/>
              <a:t>    - Processo regolare e rigido</a:t>
            </a:r>
          </a:p>
          <a:p>
            <a:r>
              <a:rPr lang="it-IT" sz="1600" dirty="0"/>
              <a:t>    - Standardizzazione degli input, degli output e delle condizioni di funzionamento degli impianti</a:t>
            </a:r>
          </a:p>
          <a:p>
            <a:r>
              <a:rPr lang="it-IT" sz="1600" dirty="0"/>
              <a:t>    - </a:t>
            </a:r>
            <a:r>
              <a:rPr lang="it-IT" sz="1600" b="1" dirty="0"/>
              <a:t>La produzione è tipicamente per il magazzino</a:t>
            </a:r>
          </a:p>
          <a:p>
            <a:r>
              <a:rPr lang="it-IT" sz="1600" dirty="0"/>
              <a:t>    - Ottenimento di beni congiunti e sottoprodotti</a:t>
            </a:r>
          </a:p>
          <a:p>
            <a:r>
              <a:rPr lang="it-IT" sz="1600" dirty="0"/>
              <a:t>    - Controllo di qualità e di processo necessari</a:t>
            </a:r>
          </a:p>
          <a:p>
            <a:endParaRPr lang="it-IT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it-IT" sz="2000" b="1" u="sng" dirty="0">
                <a:solidFill>
                  <a:srgbClr val="FF0000"/>
                </a:solidFill>
              </a:rPr>
              <a:t>PRODUZIONI JOB-SHOP </a:t>
            </a:r>
            <a:r>
              <a:rPr lang="it-IT" sz="2000" dirty="0"/>
              <a:t>(esempio: produzioni artigianali – sartoria, oggettistica – opere di ingegneria civile, ecc.)</a:t>
            </a:r>
            <a:endParaRPr lang="it-IT" sz="2000" b="1" u="sng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sz="2000" b="1" u="sng" dirty="0">
                <a:solidFill>
                  <a:srgbClr val="FF0000"/>
                </a:solidFill>
              </a:rPr>
              <a:t>E A LOTTI </a:t>
            </a:r>
            <a:r>
              <a:rPr lang="it-IT" sz="1600" dirty="0"/>
              <a:t>(esempio: calzature, mobili e tessile – campionario abbigliamento)- Volumi di produzione crescenti e discreta varietà</a:t>
            </a:r>
          </a:p>
          <a:p>
            <a:r>
              <a:rPr lang="it-IT" sz="1600" dirty="0"/>
              <a:t>    - </a:t>
            </a:r>
            <a:r>
              <a:rPr lang="it-IT" sz="1600" b="1" dirty="0"/>
              <a:t>Le risorse dedicate a ciascun progetto non sono esclusive ma condivise con altri prodotti</a:t>
            </a:r>
          </a:p>
          <a:p>
            <a:endParaRPr lang="it-IT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it-IT" sz="2000" b="1" u="sng" dirty="0">
                <a:solidFill>
                  <a:srgbClr val="FF0000"/>
                </a:solidFill>
              </a:rPr>
              <a:t>PRODUZIONI IN LINEA </a:t>
            </a:r>
            <a:r>
              <a:rPr lang="it-IT" sz="2000" dirty="0"/>
              <a:t>(esempio: automobili, elettronica di consumo – </a:t>
            </a:r>
            <a:r>
              <a:rPr lang="it-IT" sz="2000" b="1" dirty="0"/>
              <a:t>catena di montaggio</a:t>
            </a:r>
            <a:r>
              <a:rPr lang="it-IT" sz="2000" dirty="0"/>
              <a:t>, fast food)</a:t>
            </a:r>
            <a:endParaRPr lang="it-IT" sz="2000" b="1" u="sng" dirty="0">
              <a:solidFill>
                <a:srgbClr val="FF0000"/>
              </a:solidFill>
            </a:endParaRPr>
          </a:p>
          <a:p>
            <a:r>
              <a:rPr lang="it-IT" sz="1600" dirty="0"/>
              <a:t>    - Standardizzazione vincolante sia di prodotto sia di processo</a:t>
            </a:r>
          </a:p>
          <a:p>
            <a:r>
              <a:rPr lang="it-IT" sz="1600" dirty="0"/>
              <a:t>    - Alti volumi di produzione  </a:t>
            </a:r>
          </a:p>
          <a:p>
            <a:r>
              <a:rPr lang="it-IT" sz="1600" dirty="0"/>
              <a:t>    - Sfruttamento di economie di scala mediante l’utilizzo dell’impianto in modo ripetitivo e continuo</a:t>
            </a:r>
          </a:p>
          <a:p>
            <a:endParaRPr lang="it-IT" sz="1600" dirty="0"/>
          </a:p>
          <a:p>
            <a:r>
              <a:rPr lang="it-IT" sz="1600" dirty="0"/>
              <a:t>La matrice prodotto-processo evidenzia che le condizioni ideali sono quelle corrispondenti ai punti della diagonale principale </a:t>
            </a:r>
            <a:r>
              <a:rPr lang="it-IT" sz="1600" dirty="0">
                <a:sym typeface="Wingdings" pitchFamily="2" charset="2"/>
              </a:rPr>
              <a:t> AREA DI COERENZA </a:t>
            </a:r>
            <a:endParaRPr lang="it-IT" sz="16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594DA9A-CBEB-E345-82B3-135596FBC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628" y="6266100"/>
            <a:ext cx="1528724" cy="43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63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872D239-332C-4FA7-91C3-F96A6ED38B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00"/>
          <a:stretch/>
        </p:blipFill>
        <p:spPr>
          <a:xfrm>
            <a:off x="1000125" y="1759974"/>
            <a:ext cx="7143750" cy="379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80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1356" y="336401"/>
            <a:ext cx="7290054" cy="1499616"/>
          </a:xfrm>
        </p:spPr>
        <p:txBody>
          <a:bodyPr/>
          <a:lstStyle/>
          <a:p>
            <a:r>
              <a:rPr lang="it-IT" sz="3600" dirty="0"/>
              <a:t>Selezione dei processi produttivi</a:t>
            </a:r>
            <a:endParaRPr lang="it-IT" sz="3600" i="1" dirty="0"/>
          </a:p>
        </p:txBody>
      </p:sp>
      <p:sp>
        <p:nvSpPr>
          <p:cNvPr id="4" name="Rettangolo 3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DDD3AD3B-4218-594C-AF3F-1C509F42A608}"/>
              </a:ext>
            </a:extLst>
          </p:cNvPr>
          <p:cNvGrpSpPr/>
          <p:nvPr/>
        </p:nvGrpSpPr>
        <p:grpSpPr>
          <a:xfrm>
            <a:off x="1145627" y="3226676"/>
            <a:ext cx="6593535" cy="3224852"/>
            <a:chOff x="405489" y="1685887"/>
            <a:chExt cx="7156576" cy="3445375"/>
          </a:xfrm>
        </p:grpSpPr>
        <p:sp>
          <p:nvSpPr>
            <p:cNvPr id="8" name="CasellaDiTesto 7"/>
            <p:cNvSpPr txBox="1"/>
            <p:nvPr/>
          </p:nvSpPr>
          <p:spPr>
            <a:xfrm>
              <a:off x="405489" y="4740515"/>
              <a:ext cx="15235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i="1" dirty="0" err="1"/>
                <a:t>Genco</a:t>
              </a:r>
              <a:r>
                <a:rPr lang="it-IT" sz="1200" i="1" dirty="0"/>
                <a:t>, Calvelli, 2018</a:t>
              </a:r>
            </a:p>
          </p:txBody>
        </p:sp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1685887"/>
              <a:ext cx="7104865" cy="3445375"/>
            </a:xfrm>
            <a:prstGeom prst="rect">
              <a:avLst/>
            </a:prstGeom>
          </p:spPr>
        </p:pic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3ABCF2A2-18AE-E94F-B6C6-38C0F8C99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D68E8F4-E8C1-C241-BF94-DED7DC10B436}"/>
              </a:ext>
            </a:extLst>
          </p:cNvPr>
          <p:cNvSpPr txBox="1"/>
          <p:nvPr/>
        </p:nvSpPr>
        <p:spPr>
          <a:xfrm>
            <a:off x="771155" y="1836017"/>
            <a:ext cx="7458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Sulla base dei diversi processi produttivi è possibile identificare il giusto layout degli impianti.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Per ogni tipologia produttiva esistono almeno due layout alternativi:</a:t>
            </a:r>
          </a:p>
        </p:txBody>
      </p:sp>
    </p:spTree>
    <p:extLst>
      <p:ext uri="{BB962C8B-B14F-4D97-AF65-F5344CB8AC3E}">
        <p14:creationId xmlns:p14="http://schemas.microsoft.com/office/powerpoint/2010/main" val="2508460498"/>
      </p:ext>
    </p:extLst>
  </p:cSld>
  <p:clrMapOvr>
    <a:masterClrMapping/>
  </p:clrMapOvr>
  <p:transition advTm="168338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585216"/>
            <a:ext cx="7290054" cy="1499616"/>
          </a:xfrm>
        </p:spPr>
        <p:txBody>
          <a:bodyPr>
            <a:normAutofit/>
          </a:bodyPr>
          <a:lstStyle/>
          <a:p>
            <a:r>
              <a:rPr lang="it-IT" dirty="0"/>
              <a:t>Il ruolo dell’</a:t>
            </a:r>
            <a:r>
              <a:rPr lang="it-IT" dirty="0" err="1"/>
              <a:t>ict</a:t>
            </a:r>
            <a:r>
              <a:rPr lang="it-IT" dirty="0"/>
              <a:t> nelle attività produttive</a:t>
            </a:r>
            <a:endParaRPr lang="it-IT" i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09" y="2084832"/>
            <a:ext cx="4202241" cy="312295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35D2130-99F4-6141-9316-C4D6FEB0F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12C286-B639-B142-AA64-D01790FD84A2}"/>
              </a:ext>
            </a:extLst>
          </p:cNvPr>
          <p:cNvSpPr txBox="1"/>
          <p:nvPr/>
        </p:nvSpPr>
        <p:spPr>
          <a:xfrm>
            <a:off x="5063264" y="1650214"/>
            <a:ext cx="34473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Le tecnologie ICT trovano crescente spazio di applicazione nelle attività produttive.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i="1" dirty="0"/>
              <a:t>Smart Manufacturing</a:t>
            </a:r>
            <a:r>
              <a:rPr lang="it-IT" sz="1600" dirty="0"/>
              <a:t>: impiego congiunto di differenti tecnologie in grado di promuovere un cambiamento radicale e strategico dei processi produttivi esistenti. </a:t>
            </a:r>
          </a:p>
          <a:p>
            <a:pPr algn="just"/>
            <a:r>
              <a:rPr lang="it-IT" sz="1600" dirty="0"/>
              <a:t>Le tecnologie abilitanti del processo di Smart Manufacturing possono essere classificate in due insiemi:</a:t>
            </a:r>
          </a:p>
          <a:p>
            <a:pPr marL="342900" indent="-342900" algn="just">
              <a:buAutoNum type="arabicPeriod"/>
            </a:pPr>
            <a:r>
              <a:rPr lang="it-IT" sz="1600" dirty="0"/>
              <a:t>Internet of </a:t>
            </a:r>
            <a:r>
              <a:rPr lang="it-IT" sz="1600" dirty="0" err="1"/>
              <a:t>Things</a:t>
            </a:r>
            <a:r>
              <a:rPr lang="it-IT" sz="1600" dirty="0"/>
              <a:t>; Big Data e </a:t>
            </a:r>
            <a:r>
              <a:rPr lang="it-IT" sz="1600" dirty="0" err="1"/>
              <a:t>Cloud</a:t>
            </a:r>
            <a:r>
              <a:rPr lang="it-IT" sz="1600" dirty="0"/>
              <a:t> Computing</a:t>
            </a:r>
          </a:p>
          <a:p>
            <a:pPr marL="342900" indent="-342900" algn="just">
              <a:buAutoNum type="arabicPeriod"/>
            </a:pPr>
            <a:r>
              <a:rPr lang="it-IT" sz="1600" dirty="0"/>
              <a:t>Advanced Automation, Advanced HMI e Additive Manufacturing</a:t>
            </a:r>
          </a:p>
        </p:txBody>
      </p:sp>
    </p:spTree>
    <p:extLst>
      <p:ext uri="{BB962C8B-B14F-4D97-AF65-F5344CB8AC3E}">
        <p14:creationId xmlns:p14="http://schemas.microsoft.com/office/powerpoint/2010/main" val="1936212877"/>
      </p:ext>
    </p:extLst>
  </p:cSld>
  <p:clrMapOvr>
    <a:masterClrMapping/>
  </p:clrMapOvr>
  <p:transition advTm="10841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648585" y="1786270"/>
            <a:ext cx="7409565" cy="468257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La fabbrica come metafora della produzione</a:t>
            </a:r>
            <a:endParaRPr lang="it-IT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Le </a:t>
            </a:r>
            <a:r>
              <a:rPr lang="it-IT" sz="2400" i="1" dirty="0" err="1"/>
              <a:t>operations</a:t>
            </a:r>
            <a:endParaRPr lang="it-IT" sz="2400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Le economie di scala e di scopo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Il fenomeno </a:t>
            </a:r>
            <a:r>
              <a:rPr lang="it-IT" sz="2400" i="1" dirty="0"/>
              <a:t>dell’</a:t>
            </a:r>
            <a:r>
              <a:rPr lang="it-IT" sz="2400" i="1" dirty="0" err="1"/>
              <a:t>overcapacity</a:t>
            </a:r>
            <a:endParaRPr lang="it-IT" sz="2400" i="1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Il diagramma di redditività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Selezione dei processi produttivi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Il ruolo delle tecnologie dei processi produttivi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A8FB494-CEDA-C04E-9FAA-C578E62B1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2295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La fabbrica come metafora della produzione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0303" y="1951830"/>
            <a:ext cx="7993132" cy="4499699"/>
          </a:xfrm>
        </p:spPr>
        <p:txBody>
          <a:bodyPr>
            <a:noAutofit/>
          </a:bodyPr>
          <a:lstStyle/>
          <a:p>
            <a:r>
              <a:rPr lang="it-IT" sz="1600" dirty="0"/>
              <a:t>La fabbrica è sempre stata la metafora del concetto di produzione, inteso come trasformazione fisica, industriale e di serie.</a:t>
            </a:r>
          </a:p>
          <a:p>
            <a:r>
              <a:rPr lang="it-IT" sz="1600" dirty="0"/>
              <a:t>In passato la fabbrica ha avuto due scopi fondamentali:</a:t>
            </a:r>
          </a:p>
          <a:p>
            <a:pPr>
              <a:buFont typeface="Wingdings" charset="2"/>
              <a:buChar char="Ø"/>
            </a:pPr>
            <a:r>
              <a:rPr lang="it-IT" sz="1600" b="1" dirty="0"/>
              <a:t>Assicurare produzione lineare ed efficiente</a:t>
            </a:r>
          </a:p>
          <a:p>
            <a:pPr>
              <a:buFont typeface="Wingdings" charset="2"/>
              <a:buChar char="Ø"/>
            </a:pPr>
            <a:r>
              <a:rPr lang="it-IT" sz="1600" b="1" dirty="0"/>
              <a:t>Assicurare un valore per gli investitori 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È l’esaurimento di questo valore e non il progresso tecnologico che ne impone un ripensamento: </a:t>
            </a:r>
            <a:r>
              <a:rPr lang="it-IT" sz="1600" b="1" i="1" dirty="0"/>
              <a:t>la nuova fabbrica non si vede</a:t>
            </a:r>
            <a:r>
              <a:rPr lang="it-IT" sz="1600" b="1" dirty="0"/>
              <a:t>.</a:t>
            </a:r>
          </a:p>
          <a:p>
            <a:pPr marL="0" indent="0">
              <a:buNone/>
            </a:pPr>
            <a:r>
              <a:rPr lang="it-IT" sz="1600" dirty="0"/>
              <a:t>La fabbrica moderna richiama i tratti della produzione, della standardizzazione, dell’organizzazione del lavoro ma non gli attribuisce più il valore distintivo che avevano in passato. La fabbrica diventa:</a:t>
            </a:r>
          </a:p>
          <a:p>
            <a:pPr>
              <a:buFont typeface="Wingdings" charset="2"/>
              <a:buChar char="Ø"/>
            </a:pPr>
            <a:r>
              <a:rPr lang="it-IT" sz="1600" b="1" dirty="0"/>
              <a:t>Nodo di rete </a:t>
            </a:r>
          </a:p>
          <a:p>
            <a:pPr>
              <a:buFont typeface="Wingdings" charset="2"/>
              <a:buChar char="Ø"/>
            </a:pPr>
            <a:r>
              <a:rPr lang="it-IT" sz="1600" b="1" dirty="0"/>
              <a:t>Contenitore di idee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FA78097-2230-B147-BB70-299414B71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7" name="Parentesi graffa chiusa 6">
            <a:extLst>
              <a:ext uri="{FF2B5EF4-FFF2-40B4-BE49-F238E27FC236}">
                <a16:creationId xmlns:a16="http://schemas.microsoft.com/office/drawing/2014/main" id="{B31847F0-2C32-8B4B-B3E4-3079EF2506EB}"/>
              </a:ext>
            </a:extLst>
          </p:cNvPr>
          <p:cNvSpPr/>
          <p:nvPr/>
        </p:nvSpPr>
        <p:spPr>
          <a:xfrm>
            <a:off x="4514610" y="2951425"/>
            <a:ext cx="127591" cy="707065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4B989B-EBFC-5A4B-BE31-74CE71DD566C}"/>
              </a:ext>
            </a:extLst>
          </p:cNvPr>
          <p:cNvSpPr txBox="1"/>
          <p:nvPr/>
        </p:nvSpPr>
        <p:spPr>
          <a:xfrm>
            <a:off x="4832562" y="2951425"/>
            <a:ext cx="3009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F747F"/>
                </a:solidFill>
              </a:rPr>
              <a:t>La fabbrica ha avuto un valore in sé che andava oltre la sua gestione</a:t>
            </a:r>
          </a:p>
        </p:txBody>
      </p:sp>
      <p:sp>
        <p:nvSpPr>
          <p:cNvPr id="9" name="Parentesi graffa chiusa 8">
            <a:extLst>
              <a:ext uri="{FF2B5EF4-FFF2-40B4-BE49-F238E27FC236}">
                <a16:creationId xmlns:a16="http://schemas.microsoft.com/office/drawing/2014/main" id="{95CDDE5A-F91A-194B-80FA-EA58485FCFF5}"/>
              </a:ext>
            </a:extLst>
          </p:cNvPr>
          <p:cNvSpPr/>
          <p:nvPr/>
        </p:nvSpPr>
        <p:spPr>
          <a:xfrm>
            <a:off x="2668089" y="5565719"/>
            <a:ext cx="127591" cy="707065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2910218-CDF0-EF45-9080-7D7011E94BD6}"/>
              </a:ext>
            </a:extLst>
          </p:cNvPr>
          <p:cNvSpPr txBox="1"/>
          <p:nvPr/>
        </p:nvSpPr>
        <p:spPr>
          <a:xfrm>
            <a:off x="2908616" y="5503752"/>
            <a:ext cx="3009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F747F"/>
                </a:solidFill>
              </a:rPr>
              <a:t>Assume un significato oltre la sua localizzazione fisica.</a:t>
            </a:r>
          </a:p>
          <a:p>
            <a:r>
              <a:rPr lang="it-IT" sz="1600" dirty="0">
                <a:solidFill>
                  <a:srgbClr val="0F747F"/>
                </a:solidFill>
                <a:sym typeface="Wingdings" pitchFamily="2" charset="2"/>
              </a:rPr>
              <a:t> fabbrica= luogo diffuso</a:t>
            </a:r>
            <a:r>
              <a:rPr lang="it-IT" sz="1600" dirty="0">
                <a:solidFill>
                  <a:srgbClr val="0F747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4808152"/>
      </p:ext>
    </p:extLst>
  </p:cSld>
  <p:clrMapOvr>
    <a:masterClrMapping/>
  </p:clrMapOvr>
  <p:transition advTm="21225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333248"/>
            <a:ext cx="7290054" cy="1499616"/>
          </a:xfrm>
        </p:spPr>
        <p:txBody>
          <a:bodyPr/>
          <a:lstStyle/>
          <a:p>
            <a:r>
              <a:rPr lang="it-IT" sz="4400" dirty="0"/>
              <a:t>Le </a:t>
            </a:r>
            <a:r>
              <a:rPr lang="it-IT" sz="4400" i="1" dirty="0" err="1"/>
              <a:t>operations</a:t>
            </a:r>
            <a:endParaRPr lang="it-IT" sz="4400" i="1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85CD6412-A475-A949-B05A-59E0C842205C}"/>
              </a:ext>
            </a:extLst>
          </p:cNvPr>
          <p:cNvGrpSpPr/>
          <p:nvPr/>
        </p:nvGrpSpPr>
        <p:grpSpPr>
          <a:xfrm>
            <a:off x="1616149" y="3027439"/>
            <a:ext cx="6103088" cy="1959231"/>
            <a:chOff x="-26410" y="2150537"/>
            <a:chExt cx="7662764" cy="2183758"/>
          </a:xfrm>
        </p:grpSpPr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5346330"/>
                </p:ext>
              </p:extLst>
            </p:nvPr>
          </p:nvGraphicFramePr>
          <p:xfrm>
            <a:off x="-26410" y="2150537"/>
            <a:ext cx="7662764" cy="2146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Picture" r:id="rId3" imgW="4498428" imgH="6841198" progId="Word.Picture.8">
                    <p:embed/>
                  </p:oleObj>
                </mc:Choice>
                <mc:Fallback>
                  <p:oleObj name="Picture" r:id="rId3" imgW="4498428" imgH="6841198" progId="Word.Picture.8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-481" t="6773" r="-1280" b="72348"/>
                        <a:stretch>
                          <a:fillRect/>
                        </a:stretch>
                      </p:blipFill>
                      <p:spPr bwMode="auto">
                        <a:xfrm>
                          <a:off x="-26410" y="2150537"/>
                          <a:ext cx="7662764" cy="2146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asellaDiTesto 6"/>
            <p:cNvSpPr txBox="1"/>
            <p:nvPr/>
          </p:nvSpPr>
          <p:spPr>
            <a:xfrm>
              <a:off x="219935" y="4057297"/>
              <a:ext cx="1523559" cy="276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i="1" dirty="0" err="1"/>
                <a:t>Genco</a:t>
              </a:r>
              <a:r>
                <a:rPr lang="it-IT" sz="1200" i="1" dirty="0"/>
                <a:t>, Calvelli, 2018</a:t>
              </a:r>
            </a:p>
          </p:txBody>
        </p:sp>
      </p:grpSp>
      <p:pic>
        <p:nvPicPr>
          <p:cNvPr id="8" name="Immagine 7">
            <a:extLst>
              <a:ext uri="{FF2B5EF4-FFF2-40B4-BE49-F238E27FC236}">
                <a16:creationId xmlns:a16="http://schemas.microsoft.com/office/drawing/2014/main" id="{9A1E53B2-26DF-8249-92B4-5C98E359BC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4BF501-3B35-4142-B10B-05820149C0F5}"/>
              </a:ext>
            </a:extLst>
          </p:cNvPr>
          <p:cNvSpPr txBox="1"/>
          <p:nvPr/>
        </p:nvSpPr>
        <p:spPr>
          <a:xfrm>
            <a:off x="462455" y="1638108"/>
            <a:ext cx="8029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Le attività operative o </a:t>
            </a:r>
            <a:r>
              <a:rPr lang="it-IT" sz="1600" i="1" dirty="0" err="1"/>
              <a:t>operations</a:t>
            </a:r>
            <a:r>
              <a:rPr lang="it-IT" sz="1600" i="1" dirty="0"/>
              <a:t> </a:t>
            </a:r>
            <a:r>
              <a:rPr lang="it-IT" sz="1600" dirty="0"/>
              <a:t>sono tutte quelle relative alle produzioni di beni o erogazione di servizi all’interno di un’impresa.</a:t>
            </a:r>
          </a:p>
          <a:p>
            <a:r>
              <a:rPr lang="it-IT" sz="1600" dirty="0"/>
              <a:t>Tutte le imprese svolgono ,al centro del loro percorso di creazione del valore, un’attività di trasformazione di </a:t>
            </a:r>
            <a:r>
              <a:rPr lang="it-IT" sz="1600" i="1" dirty="0"/>
              <a:t>input, </a:t>
            </a:r>
            <a:r>
              <a:rPr lang="it-IT" sz="1600" dirty="0"/>
              <a:t>mediante le risorse dell’impresa</a:t>
            </a:r>
            <a:r>
              <a:rPr lang="it-IT" sz="1600" i="1" dirty="0"/>
              <a:t>,</a:t>
            </a:r>
            <a:r>
              <a:rPr lang="it-IT" sz="1600" dirty="0"/>
              <a:t> in </a:t>
            </a:r>
            <a:r>
              <a:rPr lang="it-IT" sz="1600" i="1" dirty="0"/>
              <a:t>output </a:t>
            </a:r>
            <a:r>
              <a:rPr lang="it-IT" sz="1600" dirty="0"/>
              <a:t>che hanno la finalità di soddisfare determinate richieste della domanda.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191F27-F6B2-B445-B340-5D812514A4D5}"/>
              </a:ext>
            </a:extLst>
          </p:cNvPr>
          <p:cNvSpPr txBox="1"/>
          <p:nvPr/>
        </p:nvSpPr>
        <p:spPr>
          <a:xfrm>
            <a:off x="745934" y="5072349"/>
            <a:ext cx="7494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it-IT" sz="1600" dirty="0"/>
              <a:t>Le decisioni in ambito delle </a:t>
            </a:r>
            <a:r>
              <a:rPr lang="it-IT" sz="1600" dirty="0" err="1"/>
              <a:t>operations</a:t>
            </a:r>
            <a:r>
              <a:rPr lang="it-IT" sz="1600" dirty="0"/>
              <a:t> hanno un forte connotato strategico                                            </a:t>
            </a:r>
            <a:r>
              <a:rPr lang="it-IT" sz="1600" dirty="0">
                <a:sym typeface="Wingdings" pitchFamily="2" charset="2"/>
              </a:rPr>
              <a:t>OPERATION STRATEGY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it-IT" sz="1600" dirty="0">
                <a:sym typeface="Wingdings" pitchFamily="2" charset="2"/>
              </a:rPr>
              <a:t>La gestione delle </a:t>
            </a:r>
            <a:r>
              <a:rPr lang="it-IT" sz="1600" dirty="0" err="1">
                <a:sym typeface="Wingdings" pitchFamily="2" charset="2"/>
              </a:rPr>
              <a:t>operations</a:t>
            </a:r>
            <a:r>
              <a:rPr lang="it-IT" sz="1600" dirty="0">
                <a:sym typeface="Wingdings" pitchFamily="2" charset="2"/>
              </a:rPr>
              <a:t> è importante perché coinvolge gran parte delle risorse e delle attività della catena del valore ed è funzionale per il raggiungimento di obiettivi strategici di lungo periodo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544611687"/>
      </p:ext>
    </p:extLst>
  </p:cSld>
  <p:clrMapOvr>
    <a:masterClrMapping/>
  </p:clrMapOvr>
  <p:transition advTm="22992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A3FE2E-C6E7-FD44-926F-456947A28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31" y="293924"/>
            <a:ext cx="7290054" cy="1499616"/>
          </a:xfrm>
        </p:spPr>
        <p:txBody>
          <a:bodyPr/>
          <a:lstStyle/>
          <a:p>
            <a:r>
              <a:rPr lang="it-IT" dirty="0"/>
              <a:t>Le </a:t>
            </a:r>
            <a:r>
              <a:rPr lang="it-IT" i="1" dirty="0" err="1"/>
              <a:t>operations</a:t>
            </a:r>
            <a:endParaRPr lang="it-IT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9B7FEDF-3C50-0B44-8047-E337EAFF1EB6}"/>
              </a:ext>
            </a:extLst>
          </p:cNvPr>
          <p:cNvSpPr txBox="1"/>
          <p:nvPr/>
        </p:nvSpPr>
        <p:spPr>
          <a:xfrm>
            <a:off x="746831" y="1675459"/>
            <a:ext cx="729005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ym typeface="Wingdings" pitchFamily="2" charset="2"/>
              </a:rPr>
              <a:t>Le scelte della produzione riguardano: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sz="2000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•L’assetto </a:t>
            </a:r>
            <a:r>
              <a:rPr lang="it-IT" b="1" dirty="0">
                <a:sym typeface="Wingdings" pitchFamily="2" charset="2"/>
              </a:rPr>
              <a:t>infrastrutturale</a:t>
            </a:r>
            <a:r>
              <a:rPr lang="it-IT" dirty="0">
                <a:sym typeface="Wingdings" pitchFamily="2" charset="2"/>
              </a:rPr>
              <a:t> </a:t>
            </a:r>
          </a:p>
          <a:p>
            <a:r>
              <a:rPr lang="it-IT" dirty="0">
                <a:sym typeface="Wingdings" pitchFamily="2" charset="2"/>
              </a:rPr>
              <a:t>       􏰀Dimensione</a:t>
            </a:r>
            <a:br>
              <a:rPr lang="it-IT" dirty="0">
                <a:sym typeface="Wingdings" pitchFamily="2" charset="2"/>
              </a:rPr>
            </a:br>
            <a:r>
              <a:rPr lang="it-IT" dirty="0">
                <a:sym typeface="Wingdings" pitchFamily="2" charset="2"/>
              </a:rPr>
              <a:t>       􏰀Localizzazione                          Impianti </a:t>
            </a:r>
          </a:p>
          <a:p>
            <a:r>
              <a:rPr lang="it-IT" dirty="0">
                <a:sym typeface="Wingdings" pitchFamily="2" charset="2"/>
              </a:rPr>
              <a:t>       􏰀Grado di specializzazione 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•La </a:t>
            </a:r>
            <a:r>
              <a:rPr lang="it-IT" b="1" dirty="0">
                <a:sym typeface="Wingdings" pitchFamily="2" charset="2"/>
              </a:rPr>
              <a:t>produzione in senso stretto</a:t>
            </a:r>
            <a:br>
              <a:rPr lang="it-IT" dirty="0">
                <a:sym typeface="Wingdings" pitchFamily="2" charset="2"/>
              </a:rPr>
            </a:br>
            <a:r>
              <a:rPr lang="it-IT" dirty="0">
                <a:sym typeface="Wingdings" pitchFamily="2" charset="2"/>
              </a:rPr>
              <a:t>       􏰀Grado di automazione</a:t>
            </a:r>
            <a:br>
              <a:rPr lang="it-IT" dirty="0">
                <a:sym typeface="Wingdings" pitchFamily="2" charset="2"/>
              </a:rPr>
            </a:br>
            <a:r>
              <a:rPr lang="it-IT" dirty="0">
                <a:sym typeface="Wingdings" pitchFamily="2" charset="2"/>
              </a:rPr>
              <a:t>       􏰀Grado di integrazione delle apparecchiature</a:t>
            </a:r>
          </a:p>
          <a:p>
            <a:r>
              <a:rPr lang="it-IT" dirty="0">
                <a:sym typeface="Wingdings" pitchFamily="2" charset="2"/>
              </a:rPr>
              <a:t>       􏰀Lay-out </a:t>
            </a:r>
            <a:br>
              <a:rPr lang="it-IT" dirty="0">
                <a:sym typeface="Wingdings" pitchFamily="2" charset="2"/>
              </a:rPr>
            </a:br>
            <a:r>
              <a:rPr lang="it-IT" dirty="0">
                <a:sym typeface="Wingdings" pitchFamily="2" charset="2"/>
              </a:rPr>
              <a:t>       􏰀Sistemi di programmazione e controllo della produzione </a:t>
            </a:r>
          </a:p>
          <a:p>
            <a:r>
              <a:rPr lang="it-IT" dirty="0">
                <a:sym typeface="Wingdings" pitchFamily="2" charset="2"/>
              </a:rPr>
              <a:t>       􏰀Sistemi di qualità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•L’assetto </a:t>
            </a:r>
            <a:r>
              <a:rPr lang="it-IT" b="1" dirty="0">
                <a:sym typeface="Wingdings" pitchFamily="2" charset="2"/>
              </a:rPr>
              <a:t>organizzativo</a:t>
            </a:r>
            <a:br>
              <a:rPr lang="it-IT" dirty="0">
                <a:sym typeface="Wingdings" pitchFamily="2" charset="2"/>
              </a:rPr>
            </a:br>
            <a:r>
              <a:rPr lang="it-IT" dirty="0">
                <a:sym typeface="Wingdings" pitchFamily="2" charset="2"/>
              </a:rPr>
              <a:t>       􏰀Competenze delle risorse umane</a:t>
            </a:r>
            <a:br>
              <a:rPr lang="it-IT" dirty="0">
                <a:sym typeface="Wingdings" pitchFamily="2" charset="2"/>
              </a:rPr>
            </a:br>
            <a:r>
              <a:rPr lang="it-IT" dirty="0">
                <a:sym typeface="Wingdings" pitchFamily="2" charset="2"/>
              </a:rPr>
              <a:t>       􏰀Struttura organizzativa e meccanismi di coordinamento 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9165FEED-CF37-664C-AA51-CA6F9B549299}"/>
              </a:ext>
            </a:extLst>
          </p:cNvPr>
          <p:cNvSpPr/>
          <p:nvPr/>
        </p:nvSpPr>
        <p:spPr>
          <a:xfrm>
            <a:off x="4264266" y="2648362"/>
            <a:ext cx="202631" cy="707065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3CD2B18-8B62-2A45-B59B-4212C396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0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347906"/>
            <a:ext cx="7290054" cy="1499616"/>
          </a:xfrm>
        </p:spPr>
        <p:txBody>
          <a:bodyPr/>
          <a:lstStyle/>
          <a:p>
            <a:r>
              <a:rPr lang="it-IT" sz="4400" dirty="0"/>
              <a:t>Le economie di scala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231" y="3019957"/>
            <a:ext cx="7984875" cy="10311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800" dirty="0"/>
              <a:t>In una </a:t>
            </a:r>
            <a:r>
              <a:rPr lang="it-IT" sz="1800" i="1" dirty="0"/>
              <a:t>prospettiva dinamica</a:t>
            </a:r>
            <a:r>
              <a:rPr lang="it-IT" sz="1800" dirty="0"/>
              <a:t>, le economie di scala devono potersi intendere non solo come il risultato delle fasi manifatturiere operative, ma come economie di scala gestionale ottenibili con il raggiungimento di strutture organizzative, reti logistiche e distributive efficienti.</a:t>
            </a:r>
          </a:p>
          <a:p>
            <a:pPr algn="just"/>
            <a:endParaRPr lang="it-IT" sz="1800" dirty="0"/>
          </a:p>
          <a:p>
            <a:pPr algn="just"/>
            <a:endParaRPr lang="it-IT" sz="1800" dirty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A2934342-F0CA-7248-862C-18E6AB34C056}"/>
              </a:ext>
            </a:extLst>
          </p:cNvPr>
          <p:cNvGrpSpPr/>
          <p:nvPr/>
        </p:nvGrpSpPr>
        <p:grpSpPr>
          <a:xfrm>
            <a:off x="606233" y="4382319"/>
            <a:ext cx="2601822" cy="1499616"/>
            <a:chOff x="1090345" y="4444409"/>
            <a:chExt cx="2659355" cy="1605715"/>
          </a:xfrm>
        </p:grpSpPr>
        <p:sp>
          <p:nvSpPr>
            <p:cNvPr id="10" name="Pentagono 9"/>
            <p:cNvSpPr/>
            <p:nvPr/>
          </p:nvSpPr>
          <p:spPr>
            <a:xfrm rot="16200000">
              <a:off x="1617165" y="3917589"/>
              <a:ext cx="1605715" cy="2659355"/>
            </a:xfrm>
            <a:prstGeom prst="homePlate">
              <a:avLst>
                <a:gd name="adj" fmla="val 58508"/>
              </a:avLst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1167263" y="4848721"/>
              <a:ext cx="2505517" cy="11534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600" dirty="0"/>
                <a:t>DETERMINANTI:</a:t>
              </a:r>
            </a:p>
            <a:p>
              <a:pPr algn="ctr"/>
              <a:r>
                <a:rPr lang="it-IT" sz="1600" dirty="0"/>
                <a:t>Relazioni input-output</a:t>
              </a:r>
            </a:p>
            <a:p>
              <a:pPr algn="ctr"/>
              <a:r>
                <a:rPr lang="it-IT" sz="1600" dirty="0"/>
                <a:t>Economie di apprendimento</a:t>
              </a:r>
            </a:p>
            <a:p>
              <a:pPr algn="ctr"/>
              <a:r>
                <a:rPr lang="it-IT" sz="1600" dirty="0"/>
                <a:t>Livello di specializzazione</a:t>
              </a: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4519602" y="4143204"/>
            <a:ext cx="2601823" cy="23083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DIMENSIONE </a:t>
            </a:r>
          </a:p>
          <a:p>
            <a:pPr algn="ctr"/>
            <a:r>
              <a:rPr lang="it-IT" sz="1600" dirty="0"/>
              <a:t>OTTIMA MINIMA:</a:t>
            </a:r>
          </a:p>
          <a:p>
            <a:pPr algn="ctr"/>
            <a:r>
              <a:rPr lang="it-IT" sz="1600" dirty="0"/>
              <a:t>Capacità produttiva ottima dell’impianto che permette di produrre al minimo costo unitario.</a:t>
            </a:r>
          </a:p>
          <a:p>
            <a:pPr algn="ctr"/>
            <a:r>
              <a:rPr lang="it-IT" sz="1600" dirty="0"/>
              <a:t>Il superamento di tale soglia  genera «Diseconomie di scala»</a:t>
            </a:r>
          </a:p>
        </p:txBody>
      </p:sp>
      <p:sp>
        <p:nvSpPr>
          <p:cNvPr id="13" name="Triangolo isoscele 12"/>
          <p:cNvSpPr/>
          <p:nvPr/>
        </p:nvSpPr>
        <p:spPr>
          <a:xfrm rot="5400000">
            <a:off x="3405564" y="4889774"/>
            <a:ext cx="916527" cy="1067796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2BC34B4E-8708-F743-8BDB-C70CDA990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00C8FB-7EAD-9F43-9FCB-F238B3239AFF}"/>
              </a:ext>
            </a:extLst>
          </p:cNvPr>
          <p:cNvSpPr txBox="1"/>
          <p:nvPr/>
        </p:nvSpPr>
        <p:spPr>
          <a:xfrm>
            <a:off x="1161814" y="1994828"/>
            <a:ext cx="221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ECONOMIE DI SCALA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093C6F-39AB-2343-8CB5-827EE70DF3CD}"/>
              </a:ext>
            </a:extLst>
          </p:cNvPr>
          <p:cNvSpPr txBox="1"/>
          <p:nvPr/>
        </p:nvSpPr>
        <p:spPr>
          <a:xfrm>
            <a:off x="4019107" y="1732063"/>
            <a:ext cx="457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Riduzione del costo medio unitario del prodotto o servizio derivante da un aumento del volume di produzione </a:t>
            </a:r>
          </a:p>
          <a:p>
            <a:pPr algn="just"/>
            <a:r>
              <a:rPr lang="it-IT" dirty="0">
                <a:sym typeface="Wingdings"/>
              </a:rPr>
              <a:t> </a:t>
            </a:r>
            <a:r>
              <a:rPr lang="it-IT" i="1" dirty="0"/>
              <a:t>Prospettiva statica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78FED182-3F32-A94F-887B-6E61BF282521}"/>
              </a:ext>
            </a:extLst>
          </p:cNvPr>
          <p:cNvCxnSpPr>
            <a:cxnSpLocks/>
          </p:cNvCxnSpPr>
          <p:nvPr/>
        </p:nvCxnSpPr>
        <p:spPr>
          <a:xfrm flipV="1">
            <a:off x="3499086" y="2223161"/>
            <a:ext cx="520021" cy="3913"/>
          </a:xfrm>
          <a:prstGeom prst="straightConnector1">
            <a:avLst/>
          </a:prstGeom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782146"/>
      </p:ext>
    </p:extLst>
  </p:cSld>
  <p:clrMapOvr>
    <a:masterClrMapping/>
  </p:clrMapOvr>
  <p:transition advTm="26423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330035"/>
            <a:ext cx="7290054" cy="1499616"/>
          </a:xfrm>
        </p:spPr>
        <p:txBody>
          <a:bodyPr/>
          <a:lstStyle/>
          <a:p>
            <a:r>
              <a:rPr lang="it-IT" sz="4400" dirty="0"/>
              <a:t>Le economie di scopo e di varietà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9926" y="1697037"/>
            <a:ext cx="8213832" cy="320926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/>
              <a:t>Per </a:t>
            </a:r>
            <a:r>
              <a:rPr lang="it-IT" sz="2400" b="1" dirty="0">
                <a:solidFill>
                  <a:srgbClr val="FF0000"/>
                </a:solidFill>
              </a:rPr>
              <a:t>ECONOMIE DI SCOPO </a:t>
            </a:r>
            <a:r>
              <a:rPr lang="it-IT" sz="2400" dirty="0"/>
              <a:t>si intende il raggiungimento di un </a:t>
            </a:r>
            <a:r>
              <a:rPr lang="it-IT" sz="2400" b="1" dirty="0"/>
              <a:t>vantaggio di costo derivante dalla produzione di diverse tipologie di output mediante l’impiego di un medesimo impianto</a:t>
            </a:r>
            <a:r>
              <a:rPr lang="it-IT" sz="2400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/>
              <a:t>Spesso denominate «di portata», «di finalizzazione», «di ampiezza», «di raggio d’azione» o «di flessibilità».</a:t>
            </a:r>
          </a:p>
          <a:p>
            <a:pPr algn="just">
              <a:lnSpc>
                <a:spcPct val="120000"/>
              </a:lnSpc>
            </a:pPr>
            <a:r>
              <a:rPr lang="it-IT" sz="2400" dirty="0"/>
              <a:t>Le economie di scopo sono misurabili tramite la differenza tra il costo di produzione di due prodotti  con due impianti diversi e il medesimo costo di produzione con l’utilizzo di un unico impianto:</a:t>
            </a:r>
            <a:endParaRPr lang="it-IT" sz="18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EBBAE90-7866-CF41-9B56-95C3B18C5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0BDE3430-ED7E-DF43-8492-9210AAF83FB3}"/>
              </a:ext>
            </a:extLst>
          </p:cNvPr>
          <p:cNvSpPr/>
          <p:nvPr/>
        </p:nvSpPr>
        <p:spPr>
          <a:xfrm>
            <a:off x="2996995" y="5962297"/>
            <a:ext cx="2795751" cy="622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</a:t>
            </a:r>
            <a:r>
              <a:rPr lang="it-I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)&lt; C(x)+C(y)</a:t>
            </a:r>
          </a:p>
        </p:txBody>
      </p:sp>
    </p:spTree>
    <p:extLst>
      <p:ext uri="{BB962C8B-B14F-4D97-AF65-F5344CB8AC3E}">
        <p14:creationId xmlns:p14="http://schemas.microsoft.com/office/powerpoint/2010/main" val="931158232"/>
      </p:ext>
    </p:extLst>
  </p:cSld>
  <p:clrMapOvr>
    <a:masterClrMapping/>
  </p:clrMapOvr>
  <p:transition advTm="14365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330035"/>
            <a:ext cx="7290054" cy="1499616"/>
          </a:xfrm>
        </p:spPr>
        <p:txBody>
          <a:bodyPr/>
          <a:lstStyle/>
          <a:p>
            <a:r>
              <a:rPr lang="it-IT" sz="4400" dirty="0"/>
              <a:t>Le economie di scopo e di varietà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9926" y="1697037"/>
            <a:ext cx="8213832" cy="450288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endParaRPr lang="it-IT" sz="2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00" dirty="0">
                <a:cs typeface="Times New Roman" panose="02020603050405020304" pitchFamily="18" charset="0"/>
              </a:rPr>
              <a:t>Oltre alle economie di scopo produttive è possibile ottenere dei </a:t>
            </a:r>
            <a:r>
              <a:rPr lang="it-IT" sz="2200" b="1" dirty="0">
                <a:cs typeface="Times New Roman" panose="02020603050405020304" pitchFamily="18" charset="0"/>
              </a:rPr>
              <a:t>vantaggi di ampiezza anche in attività non direttamente collegate con il processo produttivo, come la R&amp;S, il marketing, il trasporto e le spese generali.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00" dirty="0"/>
              <a:t>Se derivano dall’utilizzo condiviso di un marchio </a:t>
            </a: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b="1" i="1" dirty="0" err="1">
                <a:solidFill>
                  <a:srgbClr val="FF0000"/>
                </a:solidFill>
                <a:sym typeface="Wingdings" pitchFamily="2" charset="2"/>
              </a:rPr>
              <a:t>Umbrella</a:t>
            </a:r>
            <a:r>
              <a:rPr lang="it-IT" sz="2200" b="1" i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sz="2200" b="1" i="1" dirty="0" err="1">
                <a:solidFill>
                  <a:srgbClr val="FF0000"/>
                </a:solidFill>
                <a:sym typeface="Wingdings" pitchFamily="2" charset="2"/>
              </a:rPr>
              <a:t>branding</a:t>
            </a:r>
            <a:endParaRPr lang="it-IT" sz="2200" b="1" i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2200" dirty="0"/>
              <a:t>La presenza di economie di scopo sottende l’esistenza di capacità produttive non completamente utilizzate o di fattori della produzione con capacità produttiva illimitata.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EBBAE90-7866-CF41-9B56-95C3B18C5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19484"/>
      </p:ext>
    </p:extLst>
  </p:cSld>
  <p:clrMapOvr>
    <a:masterClrMapping/>
  </p:clrMapOvr>
  <p:transition advTm="14365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44" y="319402"/>
            <a:ext cx="7290054" cy="1499616"/>
          </a:xfrm>
        </p:spPr>
        <p:txBody>
          <a:bodyPr/>
          <a:lstStyle/>
          <a:p>
            <a:r>
              <a:rPr lang="it-IT" sz="4400" dirty="0"/>
              <a:t>Il problema dell’</a:t>
            </a:r>
            <a:r>
              <a:rPr lang="it-IT" sz="4400" i="1" dirty="0" err="1"/>
              <a:t>overcapacity</a:t>
            </a:r>
            <a:endParaRPr lang="it-IT" sz="44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5793" y="1679944"/>
            <a:ext cx="7935895" cy="48586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600" dirty="0"/>
              <a:t>La dimensione e sofisticazione della domanda hanno condizionato in modo rilevante la progettazione e lo svolgimento delle attività produttive, con un conseguente squilibrio tra domanda ed offerta.</a:t>
            </a:r>
          </a:p>
          <a:p>
            <a:pPr marL="0" indent="0" algn="just">
              <a:buNone/>
            </a:pPr>
            <a:r>
              <a:rPr lang="it-IT" sz="1600" dirty="0"/>
              <a:t>Una delle criticità principali derivanti dallo squilibrio tra domanda e offerta è la presenza di capacità produttiva in eccesso, tipica delle imprese che realizzano prodotti che si trovano nella fase di maturità del loro ciclo di vita.</a:t>
            </a:r>
          </a:p>
          <a:p>
            <a:pPr algn="just"/>
            <a:endParaRPr lang="it-IT" sz="1600" dirty="0"/>
          </a:p>
          <a:p>
            <a:pPr marL="0" indent="0" algn="just">
              <a:buNone/>
            </a:pPr>
            <a:r>
              <a:rPr lang="it-IT" sz="1600" dirty="0"/>
              <a:t>L’</a:t>
            </a:r>
            <a:r>
              <a:rPr lang="it-IT" sz="1600" i="1" dirty="0" err="1"/>
              <a:t>Overcapacity</a:t>
            </a:r>
            <a:r>
              <a:rPr lang="it-IT" sz="1600" i="1" dirty="0"/>
              <a:t> </a:t>
            </a:r>
            <a:r>
              <a:rPr lang="it-IT" sz="1600" dirty="0"/>
              <a:t>rappresenta un forte vincolo per le imprese che, nella ricerca di economie di scala e di scopo, si trovano a gestire elevati costi fissi e domanda ridotta; coinvolge un gran numero di aziende –specialmente nei settori </a:t>
            </a:r>
            <a:r>
              <a:rPr lang="it-IT" sz="1600" b="1" i="1" dirty="0"/>
              <a:t>capital intensive</a:t>
            </a:r>
            <a:r>
              <a:rPr lang="it-IT" sz="1600" i="1" dirty="0"/>
              <a:t>-</a:t>
            </a:r>
          </a:p>
          <a:p>
            <a:pPr marL="0" indent="0" algn="just">
              <a:buNone/>
            </a:pPr>
            <a:r>
              <a:rPr lang="it-IT" sz="1600" dirty="0"/>
              <a:t>Questo fenomeno è pericolo soprattutto nel </a:t>
            </a:r>
            <a:r>
              <a:rPr lang="it-IT" sz="1600" b="1" i="1" dirty="0"/>
              <a:t>lungo periodo </a:t>
            </a:r>
            <a:r>
              <a:rPr lang="it-IT" sz="1600" dirty="0"/>
              <a:t>a causa dei sovrainvestimenti che possono minacciare il livello di profittabilità.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1600" dirty="0"/>
              <a:t>Una </a:t>
            </a:r>
            <a:r>
              <a:rPr lang="it-IT" sz="1600" dirty="0">
                <a:solidFill>
                  <a:srgbClr val="7030A0"/>
                </a:solidFill>
              </a:rPr>
              <a:t>risposta</a:t>
            </a:r>
            <a:r>
              <a:rPr lang="it-IT" sz="1600" dirty="0"/>
              <a:t> possibile può trovarsi 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/>
              <a:t>nelle attività di marketing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/>
              <a:t>nella modularità della produzione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/>
              <a:t>nei sistemi </a:t>
            </a:r>
            <a:r>
              <a:rPr lang="it-IT" sz="1600" i="1" dirty="0" err="1"/>
              <a:t>push</a:t>
            </a:r>
            <a:r>
              <a:rPr lang="it-IT" sz="1600" i="1" dirty="0"/>
              <a:t>-pull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sz="1600" b="1" dirty="0"/>
          </a:p>
          <a:p>
            <a:pPr algn="just">
              <a:buFont typeface="Arial" panose="020B0604020202020204" pitchFamily="34" charset="0"/>
              <a:buChar char="•"/>
            </a:pPr>
            <a:endParaRPr lang="it-IT" sz="16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0B1FF98-68DC-0E49-9A8E-BC63A6E78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444" y="6201032"/>
            <a:ext cx="1756908" cy="500993"/>
          </a:xfrm>
          <a:prstGeom prst="rect">
            <a:avLst/>
          </a:prstGeom>
        </p:spPr>
      </p:pic>
      <p:sp>
        <p:nvSpPr>
          <p:cNvPr id="7" name="Freccia giù 6">
            <a:extLst>
              <a:ext uri="{FF2B5EF4-FFF2-40B4-BE49-F238E27FC236}">
                <a16:creationId xmlns:a16="http://schemas.microsoft.com/office/drawing/2014/main" id="{F3054D05-6120-2149-A23A-9881A1F38B52}"/>
              </a:ext>
            </a:extLst>
          </p:cNvPr>
          <p:cNvSpPr/>
          <p:nvPr/>
        </p:nvSpPr>
        <p:spPr>
          <a:xfrm>
            <a:off x="4033889" y="3152979"/>
            <a:ext cx="669851" cy="505047"/>
          </a:xfrm>
          <a:prstGeom prst="downArrow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078938"/>
      </p:ext>
    </p:extLst>
  </p:cSld>
  <p:clrMapOvr>
    <a:masterClrMapping/>
  </p:clrMapOvr>
  <p:transition advTm="263758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1687</Words>
  <Application>Microsoft Office PowerPoint</Application>
  <PresentationFormat>Presentazione su schermo (4:3)</PresentationFormat>
  <Paragraphs>171</Paragraphs>
  <Slides>19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9" baseType="lpstr">
      <vt:lpstr>Arial</vt:lpstr>
      <vt:lpstr>Avenir Book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Picture</vt:lpstr>
      <vt:lpstr>Modulo di   Economia e Gestione delle imprese  Lezione 4 La produzione</vt:lpstr>
      <vt:lpstr>Agenda</vt:lpstr>
      <vt:lpstr>La fabbrica come metafora della produzione</vt:lpstr>
      <vt:lpstr>Le operations</vt:lpstr>
      <vt:lpstr>Le operations</vt:lpstr>
      <vt:lpstr>Le economie di scala</vt:lpstr>
      <vt:lpstr>Le economie di scopo e di varietà</vt:lpstr>
      <vt:lpstr>Le economie di scopo e di varietà</vt:lpstr>
      <vt:lpstr>Il problema dell’overcapacity</vt:lpstr>
      <vt:lpstr>Il diagramma di redditività</vt:lpstr>
      <vt:lpstr>Il diagramma di redditività</vt:lpstr>
      <vt:lpstr>Il diagramma di redditività</vt:lpstr>
      <vt:lpstr>Il diagramma di redditività</vt:lpstr>
      <vt:lpstr>Il diagramma di redditività</vt:lpstr>
      <vt:lpstr>Selezione dei processi produttivi</vt:lpstr>
      <vt:lpstr>Selezione dei processi produttivi</vt:lpstr>
      <vt:lpstr>Presentazione standard di PowerPoint</vt:lpstr>
      <vt:lpstr>Selezione dei processi produttivi</vt:lpstr>
      <vt:lpstr>Il ruolo dell’ict nelle attività produttive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di   Economia e Gestione delle imprese  Lezione 4 La produzione</dc:title>
  <dc:creator>annamaria sabetta</dc:creator>
  <cp:lastModifiedBy>Francesco Schiavone</cp:lastModifiedBy>
  <cp:revision>48</cp:revision>
  <dcterms:created xsi:type="dcterms:W3CDTF">2019-09-18T14:03:42Z</dcterms:created>
  <dcterms:modified xsi:type="dcterms:W3CDTF">2021-10-21T13:34:07Z</dcterms:modified>
</cp:coreProperties>
</file>