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64" r:id="rId3"/>
    <p:sldId id="265" r:id="rId4"/>
    <p:sldId id="273" r:id="rId5"/>
    <p:sldId id="266" r:id="rId6"/>
    <p:sldId id="274" r:id="rId7"/>
    <p:sldId id="267" r:id="rId8"/>
    <p:sldId id="275" r:id="rId9"/>
    <p:sldId id="276" r:id="rId10"/>
    <p:sldId id="268" r:id="rId11"/>
    <p:sldId id="269" r:id="rId12"/>
    <p:sldId id="298" r:id="rId13"/>
    <p:sldId id="297" r:id="rId14"/>
    <p:sldId id="277" r:id="rId15"/>
    <p:sldId id="299" r:id="rId16"/>
    <p:sldId id="278" r:id="rId17"/>
    <p:sldId id="300" r:id="rId18"/>
    <p:sldId id="287" r:id="rId19"/>
    <p:sldId id="271" r:id="rId20"/>
    <p:sldId id="279" r:id="rId21"/>
    <p:sldId id="280" r:id="rId22"/>
    <p:sldId id="281" r:id="rId23"/>
    <p:sldId id="288" r:id="rId24"/>
    <p:sldId id="293" r:id="rId25"/>
    <p:sldId id="292" r:id="rId26"/>
    <p:sldId id="294" r:id="rId27"/>
    <p:sldId id="289" r:id="rId28"/>
    <p:sldId id="290" r:id="rId29"/>
    <p:sldId id="295" r:id="rId30"/>
    <p:sldId id="296" r:id="rId31"/>
    <p:sldId id="282" r:id="rId32"/>
    <p:sldId id="286" r:id="rId33"/>
    <p:sldId id="283" r:id="rId34"/>
    <p:sldId id="284" r:id="rId35"/>
    <p:sldId id="272" r:id="rId36"/>
    <p:sldId id="285" r:id="rId37"/>
    <p:sldId id="302" r:id="rId38"/>
    <p:sldId id="305" r:id="rId39"/>
    <p:sldId id="306" r:id="rId40"/>
    <p:sldId id="307" r:id="rId41"/>
    <p:sldId id="303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FEC1F-8C4E-4634-9F88-A0BCCCC163A1}" v="5" dt="2019-09-18T16:21:52.052"/>
    <p1510:client id="{C5C8587C-83D5-40C3-A547-E97DC841FF2F}" v="16" dt="2019-09-18T16:25:48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5226" autoAdjust="0"/>
  </p:normalViewPr>
  <p:slideViewPr>
    <p:cSldViewPr snapToGrid="0" snapToObjects="1">
      <p:cViewPr varScale="1">
        <p:scale>
          <a:sx n="110" d="100"/>
          <a:sy n="110" d="100"/>
        </p:scale>
        <p:origin x="14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5C8587C-83D5-40C3-A547-E97DC841FF2F}"/>
    <pc:docChg chg="modSld">
      <pc:chgData name="" userId="" providerId="" clId="Web-{C5C8587C-83D5-40C3-A547-E97DC841FF2F}" dt="2019-09-18T16:25:48.288" v="14" actId="20577"/>
      <pc:docMkLst>
        <pc:docMk/>
      </pc:docMkLst>
      <pc:sldChg chg="modSp">
        <pc:chgData name="" userId="" providerId="" clId="Web-{C5C8587C-83D5-40C3-A547-E97DC841FF2F}" dt="2019-09-18T16:25:25.053" v="11" actId="20577"/>
        <pc:sldMkLst>
          <pc:docMk/>
          <pc:sldMk cId="3295031624" sldId="272"/>
        </pc:sldMkLst>
        <pc:spChg chg="mod">
          <ac:chgData name="" userId="" providerId="" clId="Web-{C5C8587C-83D5-40C3-A547-E97DC841FF2F}" dt="2019-09-18T16:25:25.053" v="11" actId="20577"/>
          <ac:spMkLst>
            <pc:docMk/>
            <pc:sldMk cId="3295031624" sldId="272"/>
            <ac:spMk id="3" creationId="{00000000-0000-0000-0000-000000000000}"/>
          </ac:spMkLst>
        </pc:spChg>
      </pc:sldChg>
      <pc:sldChg chg="addSp delSp modSp">
        <pc:chgData name="" userId="" providerId="" clId="Web-{C5C8587C-83D5-40C3-A547-E97DC841FF2F}" dt="2019-09-18T16:22:37.365" v="7"/>
        <pc:sldMkLst>
          <pc:docMk/>
          <pc:sldMk cId="565494231" sldId="279"/>
        </pc:sldMkLst>
        <pc:spChg chg="add del">
          <ac:chgData name="" userId="" providerId="" clId="Web-{C5C8587C-83D5-40C3-A547-E97DC841FF2F}" dt="2019-09-18T16:22:37.365" v="7"/>
          <ac:spMkLst>
            <pc:docMk/>
            <pc:sldMk cId="565494231" sldId="279"/>
            <ac:spMk id="3" creationId="{4D726D12-975A-4C70-8CA5-9380EA7ED2F2}"/>
          </ac:spMkLst>
        </pc:spChg>
        <pc:spChg chg="mod">
          <ac:chgData name="" userId="" providerId="" clId="Web-{C5C8587C-83D5-40C3-A547-E97DC841FF2F}" dt="2019-09-18T16:22:30.005" v="4" actId="20577"/>
          <ac:spMkLst>
            <pc:docMk/>
            <pc:sldMk cId="565494231" sldId="279"/>
            <ac:spMk id="4" creationId="{1B5BDA4F-6516-874E-B953-37D72320082C}"/>
          </ac:spMkLst>
        </pc:spChg>
      </pc:sldChg>
      <pc:sldChg chg="modSp">
        <pc:chgData name="" userId="" providerId="" clId="Web-{C5C8587C-83D5-40C3-A547-E97DC841FF2F}" dt="2019-09-18T16:24:49.084" v="8" actId="20577"/>
        <pc:sldMkLst>
          <pc:docMk/>
          <pc:sldMk cId="1768070890" sldId="283"/>
        </pc:sldMkLst>
        <pc:spChg chg="mod">
          <ac:chgData name="" userId="" providerId="" clId="Web-{C5C8587C-83D5-40C3-A547-E97DC841FF2F}" dt="2019-09-18T16:24:49.084" v="8" actId="20577"/>
          <ac:spMkLst>
            <pc:docMk/>
            <pc:sldMk cId="1768070890" sldId="283"/>
            <ac:spMk id="5" creationId="{82B324EA-F655-2C47-A5C5-35B6C6D88997}"/>
          </ac:spMkLst>
        </pc:spChg>
      </pc:sldChg>
    </pc:docChg>
  </pc:docChgLst>
  <pc:docChgLst>
    <pc:chgData clId="Web-{6DDFEC1F-8C4E-4634-9F88-A0BCCCC163A1}"/>
    <pc:docChg chg="modSld">
      <pc:chgData name="" userId="" providerId="" clId="Web-{6DDFEC1F-8C4E-4634-9F88-A0BCCCC163A1}" dt="2019-09-18T16:21:52.052" v="4" actId="20577"/>
      <pc:docMkLst>
        <pc:docMk/>
      </pc:docMkLst>
      <pc:sldChg chg="modSp">
        <pc:chgData name="" userId="" providerId="" clId="Web-{6DDFEC1F-8C4E-4634-9F88-A0BCCCC163A1}" dt="2019-09-18T16:21:44.958" v="0"/>
        <pc:sldMkLst>
          <pc:docMk/>
          <pc:sldMk cId="2747555099" sldId="271"/>
        </pc:sldMkLst>
        <pc:spChg chg="mod">
          <ac:chgData name="" userId="" providerId="" clId="Web-{6DDFEC1F-8C4E-4634-9F88-A0BCCCC163A1}" dt="2019-09-18T16:21:44.958" v="0"/>
          <ac:spMkLst>
            <pc:docMk/>
            <pc:sldMk cId="2747555099" sldId="271"/>
            <ac:spMk id="3" creationId="{00000000-0000-0000-0000-000000000000}"/>
          </ac:spMkLst>
        </pc:spChg>
      </pc:sldChg>
      <pc:sldChg chg="modSp">
        <pc:chgData name="" userId="" providerId="" clId="Web-{6DDFEC1F-8C4E-4634-9F88-A0BCCCC163A1}" dt="2019-09-18T16:21:52.052" v="3" actId="20577"/>
        <pc:sldMkLst>
          <pc:docMk/>
          <pc:sldMk cId="565494231" sldId="279"/>
        </pc:sldMkLst>
        <pc:spChg chg="mod">
          <ac:chgData name="" userId="" providerId="" clId="Web-{6DDFEC1F-8C4E-4634-9F88-A0BCCCC163A1}" dt="2019-09-18T16:21:52.052" v="3" actId="20577"/>
          <ac:spMkLst>
            <pc:docMk/>
            <pc:sldMk cId="565494231" sldId="279"/>
            <ac:spMk id="4" creationId="{1B5BDA4F-6516-874E-B953-37D72320082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02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47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3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16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49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56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67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56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70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1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10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0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C0648FB-4388-443C-8D4E-4A9FF0336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8D762E-DA8D-419A-BA44-68B93D3D92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4445" y="1611021"/>
            <a:ext cx="7213600" cy="2960980"/>
          </a:xfrm>
        </p:spPr>
        <p:txBody>
          <a:bodyPr anchor="b">
            <a:normAutofit fontScale="90000"/>
          </a:bodyPr>
          <a:lstStyle/>
          <a:p>
            <a:pPr algn="l"/>
            <a:r>
              <a:rPr lang="it-IT" dirty="0">
                <a:solidFill>
                  <a:srgbClr val="FFFFFF"/>
                </a:solidFill>
              </a:rPr>
              <a:t>Modulo di 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/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b="1" dirty="0">
                <a:solidFill>
                  <a:srgbClr val="FFFFFF"/>
                </a:solidFill>
              </a:rPr>
              <a:t>Economia e Gestione delle imprese</a:t>
            </a:r>
            <a:br>
              <a:rPr lang="it-IT" b="1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/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b="1" dirty="0">
                <a:solidFill>
                  <a:srgbClr val="FFFFFF"/>
                </a:solidFill>
              </a:rPr>
              <a:t>Lezione 3</a:t>
            </a:r>
            <a:r>
              <a:rPr lang="it-IT" dirty="0">
                <a:solidFill>
                  <a:srgbClr val="FFFFFF"/>
                </a:solidFill>
              </a:rPr>
              <a:t/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i="1" dirty="0">
                <a:solidFill>
                  <a:srgbClr val="FFFFFF"/>
                </a:solidFill>
              </a:rPr>
              <a:t>La logistica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0E1F9B-9741-BC41-B9FC-7E2CE6733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5348321"/>
            <a:ext cx="2408052" cy="68667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EB026522-275F-6245-9B8D-EC01DB3E36C2}"/>
              </a:ext>
            </a:extLst>
          </p:cNvPr>
          <p:cNvCxnSpPr/>
          <p:nvPr/>
        </p:nvCxnSpPr>
        <p:spPr>
          <a:xfrm>
            <a:off x="6115792" y="5348321"/>
            <a:ext cx="0" cy="83872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228369"/>
      </p:ext>
    </p:extLst>
  </p:cSld>
  <p:clrMapOvr>
    <a:masterClrMapping/>
  </p:clrMapOvr>
  <p:transition advTm="2344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503514"/>
            <a:ext cx="7290054" cy="1499616"/>
          </a:xfrm>
        </p:spPr>
        <p:txBody>
          <a:bodyPr/>
          <a:lstStyle/>
          <a:p>
            <a:r>
              <a:rPr lang="it-IT" sz="4400" dirty="0"/>
              <a:t>La movimentazione interna</a:t>
            </a:r>
            <a:br>
              <a:rPr lang="it-IT" sz="4400" dirty="0"/>
            </a:br>
            <a:r>
              <a:rPr lang="it-IT" sz="3200" dirty="0"/>
              <a:t>Il </a:t>
            </a:r>
            <a:r>
              <a:rPr lang="it-IT" sz="3200" dirty="0" err="1"/>
              <a:t>picking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1739" y="1827378"/>
            <a:ext cx="8631230" cy="457199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Oggi le operazioni di movimentazione interna sono gestite grazie al supporto delle strumentazioni digitali. Ciò consente di razionalizzare i flussi di prelievo, frazionando gli stessi attraverso la produzione di specifici documenti denominati </a:t>
            </a:r>
            <a:r>
              <a:rPr lang="it-IT" i="1" dirty="0" err="1"/>
              <a:t>picking</a:t>
            </a:r>
            <a:r>
              <a:rPr lang="it-IT" i="1" dirty="0"/>
              <a:t> list</a:t>
            </a:r>
            <a:r>
              <a:rPr lang="it-IT" dirty="0"/>
              <a:t>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Le operazioni di </a:t>
            </a:r>
            <a:r>
              <a:rPr lang="it-IT" dirty="0" err="1"/>
              <a:t>picking</a:t>
            </a:r>
            <a:r>
              <a:rPr lang="it-IT" dirty="0"/>
              <a:t> più diffuse sono: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 err="1"/>
              <a:t>picking</a:t>
            </a:r>
            <a:r>
              <a:rPr lang="it-IT" b="1" dirty="0"/>
              <a:t> per ordine</a:t>
            </a:r>
            <a:r>
              <a:rPr lang="it-IT" dirty="0"/>
              <a:t>: da ogni cella viene prelevato il n. di pezzi richiesto da ogni singolo ordine. Ordini evasi in sequenza; probabilità di rifare gli stessi percorsi più volte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b="1" dirty="0" err="1"/>
              <a:t>picking</a:t>
            </a:r>
            <a:r>
              <a:rPr lang="it-IT" b="1" dirty="0"/>
              <a:t> per lotti:</a:t>
            </a:r>
            <a:r>
              <a:rPr lang="it-IT" dirty="0"/>
              <a:t> da ogni cella viene prelevato il n. di pezzi corrispondente alla</a:t>
            </a:r>
            <a:br>
              <a:rPr lang="it-IT" dirty="0"/>
            </a:br>
            <a:r>
              <a:rPr lang="it-IT" dirty="0"/>
              <a:t>quantità richiesta da un insieme di ordini. Minor numero di percorsi; prevedere a valle del prelievo un’operazione per assegnare a ogni singolo ordine i pezzi corrispondenti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 err="1"/>
              <a:t>picking</a:t>
            </a:r>
            <a:r>
              <a:rPr lang="it-IT" b="1" dirty="0"/>
              <a:t> a zone: </a:t>
            </a:r>
            <a:r>
              <a:rPr lang="it-IT" dirty="0"/>
              <a:t>l’ordine viene suddiviso per zone di prelievo e le singole frazioni d’ordine vengono riunite prima della spedizione.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 err="1"/>
              <a:t>picking</a:t>
            </a:r>
            <a:r>
              <a:rPr lang="it-IT" b="1" dirty="0"/>
              <a:t> </a:t>
            </a:r>
            <a:r>
              <a:rPr lang="it-IT" b="1" dirty="0" err="1"/>
              <a:t>picking</a:t>
            </a:r>
            <a:r>
              <a:rPr lang="it-IT" b="1" dirty="0"/>
              <a:t>: </a:t>
            </a:r>
            <a:r>
              <a:rPr lang="it-IT" dirty="0"/>
              <a:t>presenti nelle realtà più evolute. La lista cartacea è stata sostituita da segnalatori luminosi e display che indicano direttamente le voci da prelevare.</a:t>
            </a:r>
          </a:p>
          <a:p>
            <a:pPr marL="25146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Nel caso in cui l’ausilio dei sistemi di automazione è circoscritto alla movimentazione di grossi volumi, il prelevamento avviene “</a:t>
            </a:r>
            <a:r>
              <a:rPr lang="it-IT" i="1" dirty="0"/>
              <a:t>operatore verso materiale</a:t>
            </a:r>
            <a:r>
              <a:rPr lang="it-IT" dirty="0"/>
              <a:t>”.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Nel caso di magazzini automatici, i contenitori vengono di volta in volta richiesti alla postazione fissa dell’operatore e la movimentazione avviene “</a:t>
            </a:r>
            <a:r>
              <a:rPr lang="it-IT" i="1" dirty="0"/>
              <a:t>materiali verso operatore</a:t>
            </a:r>
            <a:r>
              <a:rPr lang="it-IT" dirty="0"/>
              <a:t>”.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999A8D1-9B19-8C46-82CF-DBF52A04D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331" y="6331923"/>
            <a:ext cx="1629637" cy="4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2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407086"/>
            <a:ext cx="7290054" cy="1499616"/>
          </a:xfrm>
        </p:spPr>
        <p:txBody>
          <a:bodyPr/>
          <a:lstStyle/>
          <a:p>
            <a:r>
              <a:rPr lang="it-IT" sz="4400" dirty="0"/>
              <a:t>La LOGISTICA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20286F-4D3E-3A43-B505-89ACC93A1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17" y="6091991"/>
            <a:ext cx="1838037" cy="52412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378FDEF-2FA2-4571-824A-0E9804AE0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12" y="1492074"/>
            <a:ext cx="7521592" cy="4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6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407086"/>
            <a:ext cx="7290054" cy="1499616"/>
          </a:xfrm>
        </p:spPr>
        <p:txBody>
          <a:bodyPr/>
          <a:lstStyle/>
          <a:p>
            <a:r>
              <a:rPr lang="it-IT" sz="4400" dirty="0"/>
              <a:t>La LOGISTICA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20286F-4D3E-3A43-B505-89ACC93A1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17" y="6091991"/>
            <a:ext cx="1838037" cy="52412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C846047-0641-4374-9CAB-86DD90482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956" y="1745339"/>
            <a:ext cx="6023043" cy="36265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0FEF93-23C3-4510-BB47-0660B6654C3E}"/>
              </a:ext>
            </a:extLst>
          </p:cNvPr>
          <p:cNvSpPr txBox="1"/>
          <p:nvPr/>
        </p:nvSpPr>
        <p:spPr>
          <a:xfrm>
            <a:off x="1596957" y="5340660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Sciarelli, 2020</a:t>
            </a:r>
          </a:p>
        </p:txBody>
      </p:sp>
    </p:spTree>
    <p:extLst>
      <p:ext uri="{BB962C8B-B14F-4D97-AF65-F5344CB8AC3E}">
        <p14:creationId xmlns:p14="http://schemas.microsoft.com/office/powerpoint/2010/main" val="289137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407086"/>
            <a:ext cx="7290054" cy="1499616"/>
          </a:xfrm>
        </p:spPr>
        <p:txBody>
          <a:bodyPr/>
          <a:lstStyle/>
          <a:p>
            <a:r>
              <a:rPr lang="it-IT" sz="4400" dirty="0"/>
              <a:t>La gestione delle scorte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5310" y="1978760"/>
            <a:ext cx="8725712" cy="4041173"/>
          </a:xfrm>
        </p:spPr>
        <p:txBody>
          <a:bodyPr>
            <a:noAutofit/>
          </a:bodyPr>
          <a:lstStyle/>
          <a:p>
            <a:r>
              <a:rPr lang="it-IT" sz="2400" b="1" dirty="0"/>
              <a:t>Tra i compiti più importanti della logistica industriale </a:t>
            </a:r>
            <a:r>
              <a:rPr lang="it-IT" sz="2400" dirty="0"/>
              <a:t>all’interno del contesto aziendale vi è lo </a:t>
            </a:r>
            <a:r>
              <a:rPr lang="it-IT" sz="2400" b="1" dirty="0"/>
              <a:t>stabilire i livelli di materiali a magazzino in modo da soddisfare la domanda prevista con il migliore utilizzo possibile delle risorse a disposizione.</a:t>
            </a:r>
          </a:p>
          <a:p>
            <a:pPr algn="just" hangingPunct="0"/>
            <a:r>
              <a:rPr lang="it-IT" sz="2400" i="1" dirty="0"/>
              <a:t>Le scorte possono essere definite come un insieme di materie, semilavorati e prodotti finiti che in un determinato momento sono in attesa di partecipare a un processo di trasformazione o distribuzione (</a:t>
            </a:r>
            <a:r>
              <a:rPr lang="it-IT" sz="2400" i="1" dirty="0" err="1"/>
              <a:t>Pellicelli</a:t>
            </a:r>
            <a:r>
              <a:rPr lang="it-IT" sz="2400" i="1" dirty="0"/>
              <a:t>, 1968)</a:t>
            </a:r>
          </a:p>
          <a:p>
            <a:r>
              <a:rPr lang="it-IT" sz="2400" dirty="0"/>
              <a:t>Le scorte assumono un </a:t>
            </a:r>
            <a:r>
              <a:rPr lang="it-IT" sz="2400" b="1" dirty="0"/>
              <a:t>ruolo cruciale nella</a:t>
            </a:r>
            <a:r>
              <a:rPr lang="it-IT" sz="2400" dirty="0"/>
              <a:t> gestione della </a:t>
            </a:r>
            <a:r>
              <a:rPr lang="it-IT" sz="2400" i="1" dirty="0" err="1"/>
              <a:t>supply</a:t>
            </a:r>
            <a:r>
              <a:rPr lang="it-IT" sz="2400" i="1" dirty="0"/>
              <a:t> </a:t>
            </a:r>
            <a:r>
              <a:rPr lang="it-IT" sz="2400" i="1" dirty="0" err="1"/>
              <a:t>chain</a:t>
            </a:r>
            <a:r>
              <a:rPr lang="it-IT" sz="2400" i="1" dirty="0"/>
              <a:t> </a:t>
            </a:r>
            <a:r>
              <a:rPr lang="it-IT" sz="2400" dirty="0"/>
              <a:t>poiché </a:t>
            </a:r>
            <a:r>
              <a:rPr lang="it-IT" sz="2400" b="1" dirty="0"/>
              <a:t>permettono di regolare lo svolgimento dei processi di acquisto, di trasformazione e di distribuzione delle produzioni realizzate</a:t>
            </a:r>
            <a:r>
              <a:rPr lang="it-IT" sz="2400" dirty="0"/>
              <a:t>. </a:t>
            </a:r>
          </a:p>
          <a:p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20286F-4D3E-3A43-B505-89ACC93A1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17" y="6091991"/>
            <a:ext cx="1838037" cy="5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7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4C9CA9-2175-3B45-9D29-07EB39DB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05" y="347710"/>
            <a:ext cx="7290054" cy="1499616"/>
          </a:xfrm>
        </p:spPr>
        <p:txBody>
          <a:bodyPr/>
          <a:lstStyle/>
          <a:p>
            <a:r>
              <a:rPr lang="it-IT" dirty="0"/>
              <a:t>La gestione delle scorte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519E89-6C18-5342-B5A4-243395B4469F}"/>
              </a:ext>
            </a:extLst>
          </p:cNvPr>
          <p:cNvSpPr txBox="1"/>
          <p:nvPr/>
        </p:nvSpPr>
        <p:spPr>
          <a:xfrm>
            <a:off x="367863" y="1718178"/>
            <a:ext cx="859179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PERCHE’ DETENERE DELLE SCORTE? </a:t>
            </a:r>
          </a:p>
          <a:p>
            <a:endParaRPr lang="it-IT" sz="2000" b="1" dirty="0"/>
          </a:p>
          <a:p>
            <a:pPr>
              <a:spcAft>
                <a:spcPts val="300"/>
              </a:spcAft>
            </a:pPr>
            <a:r>
              <a:rPr lang="it-IT" sz="2400" dirty="0"/>
              <a:t>• Alimentare le lavorazioni in corso; </a:t>
            </a:r>
          </a:p>
          <a:p>
            <a:pPr>
              <a:spcAft>
                <a:spcPts val="300"/>
              </a:spcAft>
            </a:pPr>
            <a:r>
              <a:rPr lang="it-IT" sz="2400" dirty="0"/>
              <a:t>• Mantenere basso il costo di produzione; </a:t>
            </a:r>
          </a:p>
          <a:p>
            <a:pPr>
              <a:spcAft>
                <a:spcPts val="300"/>
              </a:spcAft>
            </a:pPr>
            <a:r>
              <a:rPr lang="it-IT" sz="2400" dirty="0"/>
              <a:t>• Far fronte alla variabilità della domanda; </a:t>
            </a:r>
          </a:p>
          <a:p>
            <a:pPr>
              <a:spcAft>
                <a:spcPts val="300"/>
              </a:spcAft>
            </a:pPr>
            <a:r>
              <a:rPr lang="it-IT" sz="2400" dirty="0"/>
              <a:t>• Tenere conto della variabilità dei tempi di </a:t>
            </a:r>
            <a:r>
              <a:rPr lang="it-IT" sz="2400" dirty="0" err="1"/>
              <a:t>riapprovvigionamento</a:t>
            </a:r>
            <a:r>
              <a:rPr lang="it-IT" sz="2400" dirty="0"/>
              <a:t>; </a:t>
            </a:r>
          </a:p>
          <a:p>
            <a:pPr>
              <a:spcAft>
                <a:spcPts val="300"/>
              </a:spcAft>
            </a:pPr>
            <a:r>
              <a:rPr lang="it-IT" sz="2400" dirty="0"/>
              <a:t>• Contenere i costi di acquisto </a:t>
            </a:r>
          </a:p>
          <a:p>
            <a:pPr>
              <a:spcAft>
                <a:spcPts val="300"/>
              </a:spcAft>
            </a:pPr>
            <a:r>
              <a:rPr lang="it-IT" sz="2400" dirty="0"/>
              <a:t>    </a:t>
            </a:r>
            <a:r>
              <a:rPr lang="it-IT" sz="2400" dirty="0">
                <a:sym typeface="Wingdings" pitchFamily="2" charset="2"/>
              </a:rPr>
              <a:t>trarre vantaggio dagli sconti di qualità</a:t>
            </a:r>
          </a:p>
          <a:p>
            <a:pPr>
              <a:spcAft>
                <a:spcPts val="300"/>
              </a:spcAft>
            </a:pPr>
            <a:r>
              <a:rPr lang="it-IT" sz="2400" dirty="0"/>
              <a:t>• Tenere conto delle variazioni stagionali; </a:t>
            </a:r>
          </a:p>
          <a:p>
            <a:pPr>
              <a:spcAft>
                <a:spcPts val="300"/>
              </a:spcAft>
            </a:pPr>
            <a:r>
              <a:rPr lang="it-IT" sz="2400" dirty="0"/>
              <a:t>• Ridurre al minimo i ritardi di produzione per mancanza di pezzi di ricambio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158D3E-376E-7B45-B6F5-D383C98D9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42" y="6088605"/>
            <a:ext cx="1849912" cy="5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69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1158A8-D438-FC4F-A998-0BFB0CDD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23959"/>
            <a:ext cx="7290054" cy="1499616"/>
          </a:xfrm>
        </p:spPr>
        <p:txBody>
          <a:bodyPr/>
          <a:lstStyle/>
          <a:p>
            <a:r>
              <a:rPr lang="it-IT" dirty="0"/>
              <a:t>La gestione delle scorte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91B5E0-D193-7C41-B072-402DD55407F4}"/>
              </a:ext>
            </a:extLst>
          </p:cNvPr>
          <p:cNvSpPr txBox="1"/>
          <p:nvPr/>
        </p:nvSpPr>
        <p:spPr>
          <a:xfrm>
            <a:off x="231228" y="1491451"/>
            <a:ext cx="89127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TIPOLOGIE DI SCORTE </a:t>
            </a:r>
          </a:p>
          <a:p>
            <a:endParaRPr lang="it-IT" sz="2000" b="1" dirty="0"/>
          </a:p>
          <a:p>
            <a:pPr marL="342900" indent="-342900">
              <a:buFont typeface="+mj-lt"/>
              <a:buAutoNum type="arabicPeriod"/>
            </a:pPr>
            <a:r>
              <a:rPr lang="it-IT" sz="2000" i="1" dirty="0">
                <a:solidFill>
                  <a:srgbClr val="0E6F7C"/>
                </a:solidFill>
              </a:rPr>
              <a:t>Scorte di transito</a:t>
            </a:r>
            <a:r>
              <a:rPr lang="it-IT" sz="2000" dirty="0">
                <a:solidFill>
                  <a:srgbClr val="0E6F7C"/>
                </a:solidFill>
              </a:rPr>
              <a:t>: </a:t>
            </a:r>
          </a:p>
          <a:p>
            <a:r>
              <a:rPr lang="it-IT" sz="2000" dirty="0"/>
              <a:t>si generano a causa del tempo necessario per </a:t>
            </a:r>
            <a:r>
              <a:rPr lang="it-IT" sz="2000" b="1" dirty="0"/>
              <a:t>trasferire un bene da uno stadio di fabbricazione o da un punto di stoccaggio al successivo</a:t>
            </a:r>
            <a:r>
              <a:rPr lang="it-IT" sz="2000" dirty="0"/>
              <a:t>; </a:t>
            </a:r>
          </a:p>
          <a:p>
            <a:r>
              <a:rPr lang="it-IT" sz="2000" i="1" dirty="0">
                <a:solidFill>
                  <a:srgbClr val="0E6F7C"/>
                </a:solidFill>
              </a:rPr>
              <a:t>2.   Scorte di ciclo: </a:t>
            </a:r>
          </a:p>
          <a:p>
            <a:r>
              <a:rPr lang="it-IT" sz="2000" dirty="0"/>
              <a:t>si manifestano </a:t>
            </a:r>
            <a:r>
              <a:rPr lang="it-IT" sz="2000" b="1" dirty="0"/>
              <a:t>quando si produce in misura maggiore rispetto a quanto serve </a:t>
            </a:r>
            <a:r>
              <a:rPr lang="it-IT" sz="2000" dirty="0"/>
              <a:t>per il fabbisogno immediato. </a:t>
            </a:r>
          </a:p>
          <a:p>
            <a:r>
              <a:rPr lang="it-IT" sz="2000" i="1" dirty="0">
                <a:solidFill>
                  <a:srgbClr val="0E6F7C"/>
                </a:solidFill>
              </a:rPr>
              <a:t>3.  Scorte di sicurezza: </a:t>
            </a:r>
          </a:p>
          <a:p>
            <a:r>
              <a:rPr lang="it-IT" sz="2000" dirty="0"/>
              <a:t>necessarie </a:t>
            </a:r>
            <a:r>
              <a:rPr lang="it-IT" sz="2000" b="1" dirty="0"/>
              <a:t>per far fronte alle incertezze e alle irregolarità della domanda</a:t>
            </a:r>
            <a:r>
              <a:rPr lang="it-IT" sz="2000" dirty="0"/>
              <a:t>; </a:t>
            </a:r>
          </a:p>
          <a:p>
            <a:pPr marL="342900" indent="-342900">
              <a:buAutoNum type="arabicPeriod" startAt="4"/>
            </a:pPr>
            <a:r>
              <a:rPr lang="it-IT" sz="2000" i="1" dirty="0">
                <a:solidFill>
                  <a:srgbClr val="0E6F7C"/>
                </a:solidFill>
              </a:rPr>
              <a:t>Scorte di disaccoppiamento</a:t>
            </a:r>
            <a:r>
              <a:rPr lang="it-IT" sz="2000" dirty="0">
                <a:solidFill>
                  <a:srgbClr val="0E6F7C"/>
                </a:solidFill>
              </a:rPr>
              <a:t>: </a:t>
            </a:r>
          </a:p>
          <a:p>
            <a:r>
              <a:rPr lang="it-IT" sz="2000" dirty="0"/>
              <a:t>vengono costituite per fornire una certa indipendenza a ogni stadio della catena logistica; </a:t>
            </a:r>
          </a:p>
          <a:p>
            <a:r>
              <a:rPr lang="it-IT" sz="2000" dirty="0">
                <a:solidFill>
                  <a:srgbClr val="0E6F7C"/>
                </a:solidFill>
              </a:rPr>
              <a:t>5.   </a:t>
            </a:r>
            <a:r>
              <a:rPr lang="it-IT" sz="2000" i="1" dirty="0">
                <a:solidFill>
                  <a:srgbClr val="0E6F7C"/>
                </a:solidFill>
              </a:rPr>
              <a:t>Scorte stagionali</a:t>
            </a:r>
            <a:r>
              <a:rPr lang="it-IT" sz="2000" dirty="0">
                <a:solidFill>
                  <a:srgbClr val="0E6F7C"/>
                </a:solidFill>
              </a:rPr>
              <a:t>: </a:t>
            </a:r>
          </a:p>
          <a:p>
            <a:r>
              <a:rPr lang="it-IT" sz="2000" dirty="0"/>
              <a:t>si originano </a:t>
            </a:r>
            <a:r>
              <a:rPr lang="it-IT" sz="2000" b="1" dirty="0"/>
              <a:t>per fronteggiare le variazioni stagionali tra andamento della domanda e produzione. </a:t>
            </a:r>
          </a:p>
          <a:p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DA65B7-A613-1348-8A52-81DBC8FF0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820" y="6224537"/>
            <a:ext cx="1778660" cy="5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23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1158A8-D438-FC4F-A998-0BFB0CDD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23959"/>
            <a:ext cx="7290054" cy="1499616"/>
          </a:xfrm>
        </p:spPr>
        <p:txBody>
          <a:bodyPr/>
          <a:lstStyle/>
          <a:p>
            <a:r>
              <a:rPr lang="it-IT" dirty="0"/>
              <a:t>La gestione delle scorte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91B5E0-D193-7C41-B072-402DD55407F4}"/>
              </a:ext>
            </a:extLst>
          </p:cNvPr>
          <p:cNvSpPr txBox="1"/>
          <p:nvPr/>
        </p:nvSpPr>
        <p:spPr>
          <a:xfrm>
            <a:off x="231228" y="1491451"/>
            <a:ext cx="8912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TIPOLOGIE DI SCORTE </a:t>
            </a:r>
          </a:p>
          <a:p>
            <a:endParaRPr lang="it-IT" sz="2000" b="1" dirty="0"/>
          </a:p>
          <a:p>
            <a:pPr marL="342900" indent="-342900">
              <a:buFont typeface="+mj-lt"/>
              <a:buAutoNum type="arabicPeriod"/>
            </a:pPr>
            <a:r>
              <a:rPr lang="it-IT" sz="2000" i="1" dirty="0">
                <a:solidFill>
                  <a:srgbClr val="0E6F7C"/>
                </a:solidFill>
              </a:rPr>
              <a:t>Scorte di materie prime – di semilavorati – di prodotti finiti</a:t>
            </a:r>
            <a:r>
              <a:rPr lang="it-IT" sz="2000" dirty="0">
                <a:solidFill>
                  <a:srgbClr val="0E6F7C"/>
                </a:solidFill>
              </a:rPr>
              <a:t> </a:t>
            </a:r>
          </a:p>
          <a:p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DA65B7-A613-1348-8A52-81DBC8FF0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820" y="6224537"/>
            <a:ext cx="1778660" cy="50719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A2FD35-73A4-4CD3-9E11-36DBAB3C715D}"/>
              </a:ext>
            </a:extLst>
          </p:cNvPr>
          <p:cNvSpPr txBox="1"/>
          <p:nvPr/>
        </p:nvSpPr>
        <p:spPr>
          <a:xfrm>
            <a:off x="231228" y="2876446"/>
            <a:ext cx="89127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0E6F7C"/>
                </a:solidFill>
              </a:rPr>
              <a:t>2. Scorte in mano: </a:t>
            </a:r>
            <a:r>
              <a:rPr lang="it-IT" sz="2000" dirty="0"/>
              <a:t>fisicamente </a:t>
            </a:r>
            <a:r>
              <a:rPr lang="it-IT" sz="2000" b="1" dirty="0"/>
              <a:t>presente</a:t>
            </a:r>
            <a:r>
              <a:rPr lang="it-IT" sz="2000" dirty="0"/>
              <a:t> all’interno dei vari magazzini e quindi </a:t>
            </a:r>
            <a:r>
              <a:rPr lang="it-IT" sz="2000" b="1" dirty="0"/>
              <a:t>immediatamente disponibili</a:t>
            </a:r>
          </a:p>
          <a:p>
            <a:endParaRPr lang="it-IT" sz="2000" dirty="0"/>
          </a:p>
          <a:p>
            <a:r>
              <a:rPr lang="it-IT" sz="2000" i="1" dirty="0">
                <a:solidFill>
                  <a:srgbClr val="0E6F7C"/>
                </a:solidFill>
              </a:rPr>
              <a:t>3. Scorta ordinata: </a:t>
            </a:r>
            <a:r>
              <a:rPr lang="it-IT" sz="2000" dirty="0"/>
              <a:t>quantità che pur essendo già stata ordinata ed attribuita ad un cliente ma che per varie ragioni è ancora presente nel sistema logistico</a:t>
            </a:r>
          </a:p>
          <a:p>
            <a:endParaRPr lang="it-IT" sz="2000" dirty="0"/>
          </a:p>
          <a:p>
            <a:r>
              <a:rPr lang="it-IT" sz="2000" i="1" dirty="0">
                <a:solidFill>
                  <a:srgbClr val="0E6F7C"/>
                </a:solidFill>
              </a:rPr>
              <a:t>4. Scorta di massima (o scorta obiettivo) </a:t>
            </a:r>
            <a:r>
              <a:rPr lang="it-IT" sz="2000" i="1" dirty="0"/>
              <a:t>include la scorta prevista per la domanda futura ed una scorta di sicurezza </a:t>
            </a:r>
          </a:p>
          <a:p>
            <a:endParaRPr lang="it-IT" sz="2000" dirty="0">
              <a:solidFill>
                <a:srgbClr val="0E6F7C"/>
              </a:solidFill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8103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1158A8-D438-FC4F-A998-0BFB0CDD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23959"/>
            <a:ext cx="7290054" cy="1499616"/>
          </a:xfrm>
        </p:spPr>
        <p:txBody>
          <a:bodyPr/>
          <a:lstStyle/>
          <a:p>
            <a:r>
              <a:rPr lang="it-IT" dirty="0"/>
              <a:t>La gestione delle scorte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91B5E0-D193-7C41-B072-402DD55407F4}"/>
              </a:ext>
            </a:extLst>
          </p:cNvPr>
          <p:cNvSpPr txBox="1"/>
          <p:nvPr/>
        </p:nvSpPr>
        <p:spPr>
          <a:xfrm>
            <a:off x="231228" y="1491451"/>
            <a:ext cx="89127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TIPOLOGIE DI SCORTE </a:t>
            </a:r>
          </a:p>
          <a:p>
            <a:endParaRPr lang="it-IT" sz="2000" b="1" dirty="0"/>
          </a:p>
          <a:p>
            <a:pPr marL="342900" indent="-342900">
              <a:buFont typeface="+mj-lt"/>
              <a:buAutoNum type="arabicPeriod"/>
            </a:pPr>
            <a:r>
              <a:rPr lang="it-IT" sz="2000" i="1" dirty="0">
                <a:solidFill>
                  <a:srgbClr val="0E6F7C"/>
                </a:solidFill>
              </a:rPr>
              <a:t>Scorte di transito</a:t>
            </a:r>
            <a:r>
              <a:rPr lang="it-IT" sz="2000" dirty="0">
                <a:solidFill>
                  <a:srgbClr val="0E6F7C"/>
                </a:solidFill>
              </a:rPr>
              <a:t>: </a:t>
            </a:r>
          </a:p>
          <a:p>
            <a:r>
              <a:rPr lang="it-IT" sz="2000" dirty="0"/>
              <a:t>si generano a causa del tempo necessario per </a:t>
            </a:r>
            <a:r>
              <a:rPr lang="it-IT" sz="2000" b="1" dirty="0"/>
              <a:t>trasferire un bene da uno stadio di fabbricazione o da un punto di stoccaggio al successivo</a:t>
            </a:r>
            <a:r>
              <a:rPr lang="it-IT" sz="2000" dirty="0"/>
              <a:t>; </a:t>
            </a:r>
          </a:p>
          <a:p>
            <a:r>
              <a:rPr lang="it-IT" sz="2000" i="1" dirty="0">
                <a:solidFill>
                  <a:srgbClr val="0E6F7C"/>
                </a:solidFill>
              </a:rPr>
              <a:t>2.   Scorte di ciclo: </a:t>
            </a:r>
          </a:p>
          <a:p>
            <a:r>
              <a:rPr lang="it-IT" sz="2000" dirty="0"/>
              <a:t>si manifestano </a:t>
            </a:r>
            <a:r>
              <a:rPr lang="it-IT" sz="2000" b="1" dirty="0"/>
              <a:t>quando si produce in misura maggiore rispetto a quanto serve </a:t>
            </a:r>
            <a:r>
              <a:rPr lang="it-IT" sz="2000" dirty="0"/>
              <a:t>per il fabbisogno immediato. </a:t>
            </a:r>
          </a:p>
          <a:p>
            <a:r>
              <a:rPr lang="it-IT" sz="2000" i="1" dirty="0">
                <a:solidFill>
                  <a:srgbClr val="0E6F7C"/>
                </a:solidFill>
              </a:rPr>
              <a:t>3.  Scorte di sicurezza: </a:t>
            </a:r>
          </a:p>
          <a:p>
            <a:r>
              <a:rPr lang="it-IT" sz="2000" dirty="0"/>
              <a:t>necessarie </a:t>
            </a:r>
            <a:r>
              <a:rPr lang="it-IT" sz="2000" b="1" dirty="0"/>
              <a:t>per far fronte alle incertezze e alle irregolarità della domanda</a:t>
            </a:r>
            <a:r>
              <a:rPr lang="it-IT" sz="2000" dirty="0"/>
              <a:t>; </a:t>
            </a:r>
          </a:p>
          <a:p>
            <a:pPr marL="342900" indent="-342900">
              <a:buAutoNum type="arabicPeriod" startAt="4"/>
            </a:pPr>
            <a:r>
              <a:rPr lang="it-IT" sz="2000" i="1" dirty="0">
                <a:solidFill>
                  <a:srgbClr val="0E6F7C"/>
                </a:solidFill>
              </a:rPr>
              <a:t>Scorte di disaccoppiamento</a:t>
            </a:r>
            <a:r>
              <a:rPr lang="it-IT" sz="2000" dirty="0">
                <a:solidFill>
                  <a:srgbClr val="0E6F7C"/>
                </a:solidFill>
              </a:rPr>
              <a:t>: </a:t>
            </a:r>
          </a:p>
          <a:p>
            <a:r>
              <a:rPr lang="it-IT" sz="2000" dirty="0"/>
              <a:t>vengono costituite per fornire una certa indipendenza a ogni stadio della catena logistica; </a:t>
            </a:r>
          </a:p>
          <a:p>
            <a:r>
              <a:rPr lang="it-IT" sz="2000" dirty="0">
                <a:solidFill>
                  <a:srgbClr val="0E6F7C"/>
                </a:solidFill>
              </a:rPr>
              <a:t>5.   </a:t>
            </a:r>
            <a:r>
              <a:rPr lang="it-IT" sz="2000" i="1" dirty="0">
                <a:solidFill>
                  <a:srgbClr val="0E6F7C"/>
                </a:solidFill>
              </a:rPr>
              <a:t>Scorte stagionali</a:t>
            </a:r>
            <a:r>
              <a:rPr lang="it-IT" sz="2000" dirty="0">
                <a:solidFill>
                  <a:srgbClr val="0E6F7C"/>
                </a:solidFill>
              </a:rPr>
              <a:t>: </a:t>
            </a:r>
          </a:p>
          <a:p>
            <a:r>
              <a:rPr lang="it-IT" sz="2000" dirty="0"/>
              <a:t>si originano </a:t>
            </a:r>
            <a:r>
              <a:rPr lang="it-IT" sz="2000" b="1" dirty="0"/>
              <a:t>per fronteggiare le variazioni stagionali tra andamento della domanda e produzione. </a:t>
            </a:r>
          </a:p>
          <a:p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DA65B7-A613-1348-8A52-81DBC8FF0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820" y="6224537"/>
            <a:ext cx="1778660" cy="5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50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479625"/>
            <a:ext cx="7290054" cy="1499616"/>
          </a:xfrm>
        </p:spPr>
        <p:txBody>
          <a:bodyPr/>
          <a:lstStyle/>
          <a:p>
            <a:r>
              <a:rPr lang="it-IT" sz="4400" dirty="0"/>
              <a:t>La gestione delle scorte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4291" y="1882239"/>
            <a:ext cx="8741554" cy="431879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it-IT" sz="2800" b="1" dirty="0"/>
              <a:t>I MODELLI TRADIZIONALI DI GESTIONE DELLE SCORTE</a:t>
            </a:r>
          </a:p>
          <a:p>
            <a:pPr marL="457200" indent="-342900" algn="just">
              <a:buFont typeface="Wingdings" pitchFamily="2" charset="2"/>
              <a:buChar char="§"/>
            </a:pPr>
            <a:r>
              <a:rPr lang="it-IT" b="1" i="1" dirty="0">
                <a:solidFill>
                  <a:srgbClr val="FF0000"/>
                </a:solidFill>
              </a:rPr>
              <a:t>STOCK CONTROL (look back)</a:t>
            </a:r>
            <a:r>
              <a:rPr lang="it-IT" i="1" dirty="0">
                <a:solidFill>
                  <a:srgbClr val="FF0000"/>
                </a:solidFill>
              </a:rPr>
              <a:t>: si controlla il livello di scorta a prescindere dall’andamento della produzione e della vendita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scorta che viene reintegrata ogni qualvolta essa scende al di sotto di un certo livello ritenuto fisiologico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i="1" dirty="0">
                <a:sym typeface="Wingdings" pitchFamily="2" charset="2"/>
              </a:rPr>
              <a:t> logica reattiva</a:t>
            </a:r>
            <a:endParaRPr lang="it-IT" i="1" dirty="0"/>
          </a:p>
          <a:p>
            <a:pPr lvl="0" hangingPunct="0"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-tecniche a </a:t>
            </a:r>
            <a:r>
              <a:rPr lang="it-IT" b="1" dirty="0"/>
              <a:t>quantitativi fissi</a:t>
            </a:r>
          </a:p>
          <a:p>
            <a:pPr lvl="0" hangingPunct="0"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-tecniche a </a:t>
            </a:r>
            <a:r>
              <a:rPr lang="it-IT" b="1" dirty="0"/>
              <a:t>intervalli fissi</a:t>
            </a:r>
          </a:p>
          <a:p>
            <a:pPr marL="457200" indent="-342900" algn="just">
              <a:buFont typeface="Wingdings" pitchFamily="2" charset="2"/>
              <a:buChar char="§"/>
            </a:pPr>
            <a:r>
              <a:rPr lang="it-IT" b="1" i="1" dirty="0">
                <a:solidFill>
                  <a:srgbClr val="FF0000"/>
                </a:solidFill>
              </a:rPr>
              <a:t>FLOW CONTROL (look </a:t>
            </a:r>
            <a:r>
              <a:rPr lang="it-IT" b="1" i="1" dirty="0" err="1">
                <a:solidFill>
                  <a:srgbClr val="FF0000"/>
                </a:solidFill>
              </a:rPr>
              <a:t>ahead</a:t>
            </a:r>
            <a:r>
              <a:rPr lang="it-IT" b="1" i="1" dirty="0">
                <a:solidFill>
                  <a:srgbClr val="FF0000"/>
                </a:solidFill>
              </a:rPr>
              <a:t>)</a:t>
            </a:r>
            <a:r>
              <a:rPr lang="it-IT" i="1" dirty="0">
                <a:solidFill>
                  <a:srgbClr val="FF0000"/>
                </a:solidFill>
              </a:rPr>
              <a:t>: le scorte sono determinate in funzione del flusso di ordini di vendita </a:t>
            </a:r>
          </a:p>
          <a:p>
            <a:pPr marL="114300" indent="0" algn="just">
              <a:buNone/>
            </a:pPr>
            <a:r>
              <a:rPr lang="it-IT" dirty="0"/>
              <a:t>La gestione si sposta da uno stock ad un flusso di materiali. In questo caso non si postula l’esistenza a priori di una scorta, bensì </a:t>
            </a:r>
            <a:r>
              <a:rPr lang="it-IT" b="1" dirty="0"/>
              <a:t>la pianificazione del flusso</a:t>
            </a:r>
            <a:r>
              <a:rPr lang="it-IT" dirty="0"/>
              <a:t> che attraversa i vari stadi di approvvigionamento, produzione e distribuzione all’interno della </a:t>
            </a:r>
            <a:r>
              <a:rPr lang="it-IT" i="1" dirty="0" err="1"/>
              <a:t>supply</a:t>
            </a:r>
            <a:r>
              <a:rPr lang="it-IT" i="1" dirty="0"/>
              <a:t> </a:t>
            </a:r>
            <a:r>
              <a:rPr lang="it-IT" i="1" dirty="0" err="1"/>
              <a:t>chain</a:t>
            </a:r>
            <a:r>
              <a:rPr lang="it-IT" dirty="0"/>
              <a:t>. </a:t>
            </a:r>
          </a:p>
          <a:p>
            <a:pPr marL="114300" indent="0"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3879DA7-4746-9E4C-99AD-7963D9BCC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783" y="6115792"/>
            <a:ext cx="1754572" cy="5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79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La gestione delle scorte DEI MATERIALI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56064" y="1648047"/>
            <a:ext cx="4210569" cy="4338083"/>
          </a:xfrm>
          <a:ln>
            <a:solidFill>
              <a:srgbClr val="8C73D0"/>
            </a:solidFill>
          </a:ln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it-IT" sz="1600" b="1" i="1" dirty="0"/>
              <a:t>Per prodotti con domanda sufficientemente prevedibile e regolare nel tempo </a:t>
            </a:r>
            <a:r>
              <a:rPr lang="it-IT" sz="1600" i="1" dirty="0"/>
              <a:t>le aziende utilizzano il </a:t>
            </a:r>
            <a:r>
              <a:rPr lang="it-IT" sz="1600" b="1" i="1" dirty="0"/>
              <a:t>modello ad intervallo fisso</a:t>
            </a:r>
            <a:r>
              <a:rPr lang="it-IT" sz="1600" i="1" dirty="0"/>
              <a:t>, dove ogni articolo viene riordinato ad </a:t>
            </a:r>
            <a:r>
              <a:rPr lang="it-IT" sz="1600" b="1" i="1" dirty="0"/>
              <a:t>intervalli prefissati </a:t>
            </a:r>
            <a:r>
              <a:rPr lang="it-IT" sz="1600" i="1" dirty="0"/>
              <a:t>e costanti.</a:t>
            </a:r>
          </a:p>
          <a:p>
            <a:pPr marL="0" indent="0">
              <a:buNone/>
            </a:pPr>
            <a:r>
              <a:rPr lang="it-IT" sz="1600" i="1" dirty="0"/>
              <a:t>Per prodotti con domanda sufficientemente </a:t>
            </a:r>
            <a:r>
              <a:rPr lang="it-IT" sz="1600" b="1" i="1" dirty="0"/>
              <a:t>prevedibile ma non troppo regolare nel tempo </a:t>
            </a:r>
            <a:r>
              <a:rPr lang="it-IT" sz="1600" i="1" dirty="0"/>
              <a:t>le aziende utilizzano il modello a punto di riordino, in </a:t>
            </a:r>
            <a:r>
              <a:rPr lang="it-IT" sz="1600" b="1" i="1" dirty="0"/>
              <a:t>cui viene determinato uno specifico livello di stock e si riordina una quantità costante ogni volta che la giacenza scende a quel livello. </a:t>
            </a:r>
          </a:p>
          <a:p>
            <a:pPr marL="0" indent="0">
              <a:buNone/>
            </a:pPr>
            <a:r>
              <a:rPr lang="it-IT" sz="1600" b="1" i="1" dirty="0"/>
              <a:t>Per prodotti con domanda irregolare e/o estremamente contenuta le aziende</a:t>
            </a:r>
            <a:r>
              <a:rPr lang="it-IT" sz="1600" i="1" dirty="0"/>
              <a:t>, in genere,  utilizzano il modello a ripristino. Tale modello prevede </a:t>
            </a:r>
            <a:r>
              <a:rPr lang="it-IT" sz="1600" b="1" i="1" dirty="0"/>
              <a:t>l’ordinazione di un lotto (minimo) di acquisto costante ogni volta che la scorta disponibile ha raggiunto un livello minimo prefissato.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810188" y="2180665"/>
            <a:ext cx="2304612" cy="2936188"/>
          </a:xfrm>
          <a:prstGeom prst="rect">
            <a:avLst/>
          </a:prstGeom>
          <a:ln>
            <a:solidFill>
              <a:srgbClr val="8C73D0"/>
            </a:solidFill>
            <a:prstDash val="dot"/>
          </a:ln>
        </p:spPr>
        <p:txBody>
          <a:bodyPr wrap="square">
            <a:spAutoFit/>
          </a:bodyPr>
          <a:lstStyle/>
          <a:p>
            <a:pPr marL="777240" lvl="2" defTabSz="914400" hangingPunct="0">
              <a:spcBef>
                <a:spcPct val="20000"/>
              </a:spcBef>
              <a:buClr>
                <a:srgbClr val="C5A6E8"/>
              </a:buClr>
            </a:pPr>
            <a:r>
              <a:rPr lang="it-IT" b="1" dirty="0">
                <a:solidFill>
                  <a:prstClr val="black"/>
                </a:solidFill>
              </a:rPr>
              <a:t>AD INTERVALLO FISSO</a:t>
            </a:r>
          </a:p>
          <a:p>
            <a:pPr marL="777240" lvl="2" defTabSz="914400" hangingPunct="0">
              <a:spcBef>
                <a:spcPct val="20000"/>
              </a:spcBef>
              <a:buClr>
                <a:srgbClr val="C5A6E8"/>
              </a:buClr>
            </a:pPr>
            <a:endParaRPr lang="it-IT" b="1" dirty="0">
              <a:solidFill>
                <a:prstClr val="black"/>
              </a:solidFill>
            </a:endParaRPr>
          </a:p>
          <a:p>
            <a:pPr marL="777240" lvl="2" defTabSz="914400" hangingPunct="0">
              <a:spcBef>
                <a:spcPct val="20000"/>
              </a:spcBef>
              <a:buClr>
                <a:srgbClr val="C5A6E8"/>
              </a:buClr>
            </a:pPr>
            <a:r>
              <a:rPr lang="it-IT" b="1" dirty="0">
                <a:solidFill>
                  <a:prstClr val="black"/>
                </a:solidFill>
              </a:rPr>
              <a:t>A PUNTO DI RIORDINO</a:t>
            </a:r>
          </a:p>
          <a:p>
            <a:pPr marL="777240" lvl="2" defTabSz="914400" hangingPunct="0">
              <a:spcBef>
                <a:spcPct val="20000"/>
              </a:spcBef>
              <a:buClr>
                <a:srgbClr val="C5A6E8"/>
              </a:buClr>
            </a:pPr>
            <a:endParaRPr lang="it-IT" b="1" dirty="0">
              <a:solidFill>
                <a:prstClr val="black"/>
              </a:solidFill>
            </a:endParaRPr>
          </a:p>
          <a:p>
            <a:pPr marL="777240" lvl="2" defTabSz="914400" hangingPunct="0">
              <a:spcBef>
                <a:spcPct val="20000"/>
              </a:spcBef>
              <a:buClr>
                <a:srgbClr val="C5A6E8"/>
              </a:buClr>
            </a:pPr>
            <a:r>
              <a:rPr lang="it-IT" b="1" dirty="0">
                <a:solidFill>
                  <a:prstClr val="black"/>
                </a:solidFill>
              </a:rPr>
              <a:t>A RIPRISTINO</a:t>
            </a:r>
          </a:p>
          <a:p>
            <a:pPr marL="114300" lvl="0" defTabSz="914400">
              <a:spcBef>
                <a:spcPct val="20000"/>
              </a:spcBef>
              <a:buClr>
                <a:srgbClr val="8C73D0"/>
              </a:buClr>
            </a:pPr>
            <a:endParaRPr lang="it-IT" sz="2200" dirty="0">
              <a:solidFill>
                <a:prstClr val="black"/>
              </a:solidFill>
            </a:endParaRPr>
          </a:p>
        </p:txBody>
      </p:sp>
      <p:sp>
        <p:nvSpPr>
          <p:cNvPr id="7" name="Pentagono 6"/>
          <p:cNvSpPr/>
          <p:nvPr/>
        </p:nvSpPr>
        <p:spPr>
          <a:xfrm>
            <a:off x="277367" y="2554870"/>
            <a:ext cx="2126007" cy="2073094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Prevedibilità e</a:t>
            </a:r>
          </a:p>
          <a:p>
            <a:pPr algn="ctr"/>
            <a:r>
              <a:rPr lang="it-IT" dirty="0"/>
              <a:t>regolarità della domanda</a:t>
            </a:r>
          </a:p>
        </p:txBody>
      </p:sp>
      <p:cxnSp>
        <p:nvCxnSpPr>
          <p:cNvPr id="9" name="Connettore 2 8"/>
          <p:cNvCxnSpPr>
            <a:cxnSpLocks/>
            <a:stCxn id="6" idx="3"/>
          </p:cNvCxnSpPr>
          <p:nvPr/>
        </p:nvCxnSpPr>
        <p:spPr>
          <a:xfrm flipV="1">
            <a:off x="4114800" y="2759259"/>
            <a:ext cx="527454" cy="88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cxnSpLocks/>
            <a:stCxn id="6" idx="3"/>
          </p:cNvCxnSpPr>
          <p:nvPr/>
        </p:nvCxnSpPr>
        <p:spPr>
          <a:xfrm>
            <a:off x="4114800" y="3648759"/>
            <a:ext cx="3960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cxnSpLocks/>
            <a:stCxn id="6" idx="3"/>
          </p:cNvCxnSpPr>
          <p:nvPr/>
        </p:nvCxnSpPr>
        <p:spPr>
          <a:xfrm>
            <a:off x="4114800" y="3648759"/>
            <a:ext cx="527454" cy="745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3E19A32E-A061-B94C-9353-32223825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  <p:sp>
        <p:nvSpPr>
          <p:cNvPr id="4" name="Stella a 7 punte 3">
            <a:extLst>
              <a:ext uri="{FF2B5EF4-FFF2-40B4-BE49-F238E27FC236}">
                <a16:creationId xmlns:a16="http://schemas.microsoft.com/office/drawing/2014/main" id="{FA4E52A4-F38D-40F2-B5BA-64E7C280E1CC}"/>
              </a:ext>
            </a:extLst>
          </p:cNvPr>
          <p:cNvSpPr/>
          <p:nvPr/>
        </p:nvSpPr>
        <p:spPr>
          <a:xfrm>
            <a:off x="0" y="4101866"/>
            <a:ext cx="2304612" cy="1992271"/>
          </a:xfrm>
          <a:prstGeom prst="star7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QUANTO E QUANDO?</a:t>
            </a:r>
          </a:p>
        </p:txBody>
      </p:sp>
    </p:spTree>
    <p:extLst>
      <p:ext uri="{BB962C8B-B14F-4D97-AF65-F5344CB8AC3E}">
        <p14:creationId xmlns:p14="http://schemas.microsoft.com/office/powerpoint/2010/main" val="274755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659220" y="1765005"/>
            <a:ext cx="8197134" cy="493350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I contenuti dell’attività logistica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Il ruolo del magazzino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Evoluzione della logistica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Le operazioni di magazzino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Lo stoccaggio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La movimentazione interna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La gestione delle scorte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La gestione delle scorte centralizzate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La gestione delle scorte periferiche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177B543-2AAF-7843-A309-215CB6370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693" y="6108923"/>
            <a:ext cx="1778661" cy="5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28369"/>
      </p:ext>
    </p:extLst>
  </p:cSld>
  <p:clrMapOvr>
    <a:masterClrMapping/>
  </p:clrMapOvr>
  <p:transition advTm="19638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A2AFDE-9643-074D-A33B-37D7AD4C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Modello ad Intervallo Fisso </a:t>
            </a:r>
            <a:br>
              <a:rPr lang="it-IT" dirty="0"/>
            </a:b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5BDA4F-6516-874E-B953-37D72320082C}"/>
              </a:ext>
            </a:extLst>
          </p:cNvPr>
          <p:cNvSpPr txBox="1"/>
          <p:nvPr/>
        </p:nvSpPr>
        <p:spPr>
          <a:xfrm>
            <a:off x="679606" y="1584252"/>
            <a:ext cx="8464394" cy="4862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1600" dirty="0"/>
              <a:t>• </a:t>
            </a:r>
            <a:r>
              <a:rPr lang="it-IT" sz="1600" dirty="0">
                <a:solidFill>
                  <a:srgbClr val="0E6F7C"/>
                </a:solidFill>
              </a:rPr>
              <a:t>Domanda sufficientemente prevedibile e regolare </a:t>
            </a:r>
          </a:p>
          <a:p>
            <a:r>
              <a:rPr lang="it-IT" sz="1600" dirty="0"/>
              <a:t>•</a:t>
            </a:r>
            <a:r>
              <a:rPr lang="it-IT" sz="1600" dirty="0">
                <a:solidFill>
                  <a:srgbClr val="0E6F7C"/>
                </a:solidFill>
              </a:rPr>
              <a:t> Ogni articolo viene </a:t>
            </a:r>
            <a:r>
              <a:rPr lang="it-IT" sz="1600" b="1" dirty="0">
                <a:solidFill>
                  <a:srgbClr val="0E6F7C"/>
                </a:solidFill>
              </a:rPr>
              <a:t>riordinato ad intervalli prefissati e costanti di tempo </a:t>
            </a:r>
            <a:r>
              <a:rPr lang="it-IT" sz="1600" dirty="0">
                <a:solidFill>
                  <a:srgbClr val="0E6F7C"/>
                </a:solidFill>
              </a:rPr>
              <a:t>(intervallo di riordino) in quantitativi variabili </a:t>
            </a:r>
          </a:p>
          <a:p>
            <a:endParaRPr lang="it-IT" sz="1600" dirty="0"/>
          </a:p>
          <a:p>
            <a:r>
              <a:rPr lang="it-IT" sz="1600" dirty="0"/>
              <a:t>In particolare, l’intervallo di riordino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600" dirty="0"/>
              <a:t> viene così determinato:</a:t>
            </a:r>
          </a:p>
          <a:p>
            <a:pPr algn="ctr"/>
            <a:endParaRPr lang="it-IT" sz="1600" dirty="0"/>
          </a:p>
          <a:p>
            <a:pPr algn="ctr"/>
            <a:r>
              <a:rPr lang="it-IT" dirty="0">
                <a:latin typeface="Times New Roman"/>
                <a:cs typeface="Times New Roman"/>
              </a:rPr>
              <a:t>T = [ √(2 * Ce) ] / [ √(p * Cp * Dpr) ] 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600" dirty="0"/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it-IT" sz="1600" dirty="0"/>
              <a:t> = </a:t>
            </a:r>
            <a:r>
              <a:rPr lang="it-IT" sz="1600" b="1" dirty="0"/>
              <a:t>costo di emissione di una riga d’ordine</a:t>
            </a:r>
            <a:r>
              <a:rPr lang="it-IT" sz="1600" dirty="0"/>
              <a:t>; </a:t>
            </a:r>
            <a:r>
              <a:rPr lang="it-IT" sz="1600" dirty="0">
                <a:solidFill>
                  <a:srgbClr val="FF0000"/>
                </a:solidFill>
                <a:sym typeface="Wingdings" panose="05000000000000000000" pitchFamily="2" charset="2"/>
              </a:rPr>
              <a:t>spinge verso un intervallo più lungo</a:t>
            </a:r>
            <a:endParaRPr lang="it-IT" sz="1600" dirty="0">
              <a:solidFill>
                <a:srgbClr val="FF0000"/>
              </a:solidFill>
            </a:endParaRPr>
          </a:p>
          <a:p>
            <a:r>
              <a:rPr lang="it-IT" sz="1600" dirty="0">
                <a:latin typeface="Times New Roman"/>
                <a:cs typeface="Times New Roman"/>
              </a:rPr>
              <a:t>p</a:t>
            </a:r>
            <a:r>
              <a:rPr lang="it-IT" sz="1600" dirty="0"/>
              <a:t> = prezzo unitario annuo di acquisto dell’articolo; 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it-IT" sz="1600" dirty="0"/>
              <a:t> = </a:t>
            </a:r>
            <a:r>
              <a:rPr lang="it-IT" sz="1600" b="1" dirty="0"/>
              <a:t>costo</a:t>
            </a:r>
            <a:r>
              <a:rPr lang="it-IT" sz="1600" dirty="0"/>
              <a:t> percentuale (annuo) </a:t>
            </a:r>
            <a:r>
              <a:rPr lang="it-IT" sz="1600" b="1" dirty="0"/>
              <a:t>di mantenimento </a:t>
            </a:r>
            <a:r>
              <a:rPr lang="it-IT" sz="1600" dirty="0"/>
              <a:t>delle scorte; </a:t>
            </a:r>
            <a:r>
              <a:rPr lang="it-IT" sz="1600" dirty="0">
                <a:solidFill>
                  <a:srgbClr val="FF0000"/>
                </a:solidFill>
                <a:sym typeface="Wingdings" panose="05000000000000000000" pitchFamily="2" charset="2"/>
              </a:rPr>
              <a:t> spinge verso un intervallo più corto</a:t>
            </a:r>
            <a:endParaRPr lang="it-IT" sz="1600" dirty="0">
              <a:solidFill>
                <a:srgbClr val="FF0000"/>
              </a:solidFill>
            </a:endParaRPr>
          </a:p>
          <a:p>
            <a:r>
              <a:rPr lang="it-IT" sz="1600" dirty="0">
                <a:latin typeface="Times New Roman"/>
                <a:cs typeface="Times New Roman"/>
              </a:rPr>
              <a:t>Dpr</a:t>
            </a:r>
            <a:r>
              <a:rPr lang="it-IT" sz="1600" dirty="0"/>
              <a:t> = vendite annue previste; </a:t>
            </a:r>
          </a:p>
          <a:p>
            <a:endParaRPr lang="it-IT" sz="1600" dirty="0"/>
          </a:p>
          <a:p>
            <a:r>
              <a:rPr lang="it-IT" sz="1600" dirty="0"/>
              <a:t>Trascorso l’intervallo di riordino </a:t>
            </a:r>
            <a:r>
              <a:rPr lang="it-IT" sz="1600" dirty="0">
                <a:latin typeface="Times New Roman"/>
                <a:cs typeface="Times New Roman"/>
              </a:rPr>
              <a:t>T</a:t>
            </a:r>
            <a:r>
              <a:rPr lang="it-IT" sz="1600" dirty="0"/>
              <a:t> dall’ultima ordinazione, </a:t>
            </a:r>
            <a:r>
              <a:rPr lang="it-IT" sz="1600" b="1" dirty="0"/>
              <a:t>viene riordinato un quantitativo di merce </a:t>
            </a:r>
            <a:r>
              <a:rPr lang="it-IT" sz="1600" b="1" dirty="0">
                <a:latin typeface="Times New Roman"/>
                <a:cs typeface="Times New Roman"/>
              </a:rPr>
              <a:t>Q</a:t>
            </a:r>
            <a:r>
              <a:rPr lang="it-IT" sz="1600" b="1" dirty="0"/>
              <a:t> che consente di coprire gli ordini previsti:</a:t>
            </a:r>
          </a:p>
          <a:p>
            <a:endParaRPr lang="it-IT" sz="1600" dirty="0"/>
          </a:p>
          <a:p>
            <a:pPr algn="ctr"/>
            <a:r>
              <a:rPr lang="it-IT" dirty="0">
                <a:latin typeface="Times New Roman"/>
                <a:cs typeface="Times New Roman"/>
              </a:rPr>
              <a:t>Q= S </a:t>
            </a:r>
            <a:r>
              <a:rPr lang="it-IT" dirty="0" err="1">
                <a:latin typeface="Times New Roman"/>
                <a:cs typeface="Times New Roman"/>
              </a:rPr>
              <a:t>max</a:t>
            </a:r>
            <a:r>
              <a:rPr lang="it-IT" dirty="0">
                <a:latin typeface="Times New Roman"/>
                <a:cs typeface="Times New Roman"/>
              </a:rPr>
              <a:t>- </a:t>
            </a:r>
            <a:r>
              <a:rPr lang="it-IT" dirty="0" err="1">
                <a:latin typeface="Times New Roman"/>
                <a:cs typeface="Times New Roman"/>
              </a:rPr>
              <a:t>Sd</a:t>
            </a:r>
            <a:endParaRPr lang="it-IT" dirty="0">
              <a:latin typeface="Times New Roman"/>
              <a:cs typeface="Times New Roman"/>
            </a:endParaRPr>
          </a:p>
          <a:p>
            <a:pPr algn="ctr"/>
            <a:endParaRPr lang="it-IT" dirty="0"/>
          </a:p>
          <a:p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it-IT" sz="1600" dirty="0"/>
              <a:t>= </a:t>
            </a:r>
            <a:r>
              <a:rPr lang="it-IT" sz="1600" b="1" dirty="0"/>
              <a:t>scorta in mano + scorta ordinata - scorta impegnata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521843-D603-BE43-AC9C-40F062595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52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6261B04-5317-E741-A668-2278BBCD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Modello ad Intervallo Fisso </a:t>
            </a:r>
            <a:br>
              <a:rPr lang="it-IT" dirty="0"/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120E81-D242-8443-95F1-1C061EA95E83}"/>
              </a:ext>
            </a:extLst>
          </p:cNvPr>
          <p:cNvSpPr txBox="1"/>
          <p:nvPr/>
        </p:nvSpPr>
        <p:spPr>
          <a:xfrm>
            <a:off x="768096" y="1748469"/>
            <a:ext cx="7833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La scorta massima </a:t>
            </a:r>
            <a:r>
              <a:rPr lang="it-IT" sz="1600" dirty="0"/>
              <a:t>o scorta obiettivo </a:t>
            </a:r>
            <a:r>
              <a:rPr lang="it-IT" sz="1600" b="1" dirty="0"/>
              <a:t>include oltre la domanda futura </a:t>
            </a:r>
            <a:r>
              <a:rPr lang="it-IT" sz="1600" dirty="0" err="1"/>
              <a:t>Dpr</a:t>
            </a:r>
            <a:r>
              <a:rPr lang="it-IT" sz="1600" dirty="0"/>
              <a:t> prevista durante l’intervallo T e il tempo di reintegro t, </a:t>
            </a:r>
            <a:r>
              <a:rPr lang="it-IT" sz="1600" b="1" dirty="0"/>
              <a:t>una scorta di sicurezza </a:t>
            </a:r>
            <a:r>
              <a:rPr lang="it-IT" sz="1600" dirty="0"/>
              <a:t>SS:</a:t>
            </a:r>
          </a:p>
          <a:p>
            <a:endParaRPr lang="it-IT" sz="1600" dirty="0"/>
          </a:p>
          <a:p>
            <a:pPr algn="ctr"/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DPR (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T+t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+SS</a:t>
            </a:r>
          </a:p>
          <a:p>
            <a:r>
              <a:rPr lang="it-IT" sz="1600" dirty="0">
                <a:cs typeface="Times New Roman" panose="02020603050405020304" pitchFamily="18" charset="0"/>
              </a:rPr>
              <a:t>Con:</a:t>
            </a:r>
          </a:p>
          <a:p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T+t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it-IT" sz="1600" dirty="0">
                <a:cs typeface="Times New Roman" panose="02020603050405020304" pitchFamily="18" charset="0"/>
              </a:rPr>
              <a:t>vendite previste nel corso dei tempi di riordino e di reintegro</a:t>
            </a: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SS= k * e (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T+t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sz="1600" dirty="0">
                <a:cs typeface="Times New Roman" panose="02020603050405020304" pitchFamily="18" charset="0"/>
              </a:rPr>
              <a:t>Dove: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(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T+t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it-IT" sz="1600" dirty="0">
                <a:cs typeface="Times New Roman" panose="02020603050405020304" pitchFamily="18" charset="0"/>
              </a:rPr>
              <a:t>errore previsionale mediamente commesso dal programma di previsione vendite in riferimento alla somma dei tempi di riordino e di reintegro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 </a:t>
            </a:r>
            <a:r>
              <a:rPr lang="it-IT" sz="1600" dirty="0">
                <a:cs typeface="Times New Roman" panose="02020603050405020304" pitchFamily="18" charset="0"/>
              </a:rPr>
              <a:t>coefficiente di sicurezza= coefficiente moltiplicativo dell’errore previsionale</a:t>
            </a:r>
          </a:p>
          <a:p>
            <a:endParaRPr lang="it-IT" sz="1600" dirty="0">
              <a:cs typeface="Times New Roman" panose="02020603050405020304" pitchFamily="18" charset="0"/>
            </a:endParaRPr>
          </a:p>
          <a:p>
            <a:r>
              <a:rPr lang="it-IT" sz="1600" dirty="0">
                <a:cs typeface="Times New Roman" panose="02020603050405020304" pitchFamily="18" charset="0"/>
              </a:rPr>
              <a:t>Con la definizione di k si va a stabilire il livello di servizio che si vuole offrire al cliente in termini di disponibilità a scorta degli articoli ordinati.</a:t>
            </a:r>
          </a:p>
          <a:p>
            <a:endParaRPr lang="it-IT" sz="1600" dirty="0">
              <a:cs typeface="Times New Roman" panose="02020603050405020304" pitchFamily="18" charset="0"/>
            </a:endParaRPr>
          </a:p>
          <a:p>
            <a:r>
              <a:rPr lang="it-IT" sz="1600" dirty="0">
                <a:cs typeface="Times New Roman" panose="02020603050405020304" pitchFamily="18" charset="0"/>
              </a:rPr>
              <a:t>Le aziende per la definizione del k si basano sull’analisi ABC che studia la concentrazione del fatturato totale sui diversi articoli.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F55EA3-1FA9-A947-8453-6F8251C4E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27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78788F-74FD-9C4A-9E77-724910728222}"/>
              </a:ext>
            </a:extLst>
          </p:cNvPr>
          <p:cNvSpPr txBox="1"/>
          <p:nvPr/>
        </p:nvSpPr>
        <p:spPr>
          <a:xfrm>
            <a:off x="399393" y="1881963"/>
            <a:ext cx="84569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PUNTI DI FORZA </a:t>
            </a:r>
          </a:p>
          <a:p>
            <a:endParaRPr lang="it-IT" sz="2000" dirty="0"/>
          </a:p>
          <a:p>
            <a:r>
              <a:rPr lang="it-IT" sz="2000" dirty="0"/>
              <a:t>• </a:t>
            </a:r>
            <a:r>
              <a:rPr lang="it-IT" sz="2000" b="1" dirty="0">
                <a:solidFill>
                  <a:srgbClr val="FF0000"/>
                </a:solidFill>
              </a:rPr>
              <a:t>Pianificazione degli ordini </a:t>
            </a:r>
            <a:r>
              <a:rPr lang="it-IT" sz="2000" dirty="0"/>
              <a:t>dei singoli articoli con possibilità di </a:t>
            </a:r>
            <a:r>
              <a:rPr lang="it-IT" sz="2000" b="1" dirty="0"/>
              <a:t>raggruppare in un’unica data tutti quelli provenienti da uno stesso fornitore </a:t>
            </a:r>
          </a:p>
          <a:p>
            <a:r>
              <a:rPr lang="it-IT" sz="2000" dirty="0"/>
              <a:t>• </a:t>
            </a:r>
            <a:r>
              <a:rPr lang="it-IT" sz="2000" b="1" dirty="0">
                <a:solidFill>
                  <a:srgbClr val="FF0000"/>
                </a:solidFill>
              </a:rPr>
              <a:t>Ordini proporzionali alle vendite previste </a:t>
            </a:r>
          </a:p>
          <a:p>
            <a:r>
              <a:rPr lang="it-IT" sz="2000" dirty="0"/>
              <a:t>• </a:t>
            </a:r>
            <a:r>
              <a:rPr lang="it-IT" sz="2000" b="1" dirty="0"/>
              <a:t>Scorta di sicurezza variabile anche in funzione della domanda</a:t>
            </a:r>
          </a:p>
          <a:p>
            <a:endParaRPr lang="it-IT" sz="2000" dirty="0"/>
          </a:p>
          <a:p>
            <a:r>
              <a:rPr lang="it-IT" sz="2000" b="1" dirty="0"/>
              <a:t>PUNTI DI DEBOLEZZA </a:t>
            </a:r>
          </a:p>
          <a:p>
            <a:endParaRPr lang="it-IT" sz="2000" dirty="0"/>
          </a:p>
          <a:p>
            <a:r>
              <a:rPr lang="it-IT" sz="2000" dirty="0"/>
              <a:t>•   </a:t>
            </a:r>
            <a:r>
              <a:rPr lang="it-IT" sz="2000" b="1" dirty="0">
                <a:solidFill>
                  <a:srgbClr val="FF0000"/>
                </a:solidFill>
              </a:rPr>
              <a:t>Alto livello </a:t>
            </a:r>
            <a:r>
              <a:rPr lang="it-IT" sz="2000" b="1" dirty="0"/>
              <a:t>medio </a:t>
            </a:r>
            <a:r>
              <a:rPr lang="it-IT" sz="2000" b="1" dirty="0">
                <a:solidFill>
                  <a:srgbClr val="FF0000"/>
                </a:solidFill>
              </a:rPr>
              <a:t>delle scorte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Minore reattività a improvvise variazioni della domanda. </a:t>
            </a:r>
          </a:p>
          <a:p>
            <a:endParaRPr lang="it-IT" sz="20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9E86EF5-1FF5-9549-9FFB-76AE7BCF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Modello ad Intervallo Fisso </a:t>
            </a:r>
            <a:br>
              <a:rPr lang="it-IT" dirty="0"/>
            </a:b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34030A0-C6F1-FC4C-88A1-0462ED8E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27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5298407" cy="1499616"/>
          </a:xfrm>
        </p:spPr>
        <p:txBody>
          <a:bodyPr/>
          <a:lstStyle/>
          <a:p>
            <a:r>
              <a:rPr lang="it-IT" sz="4400" dirty="0"/>
              <a:t>La gestione delle scorte A PUNTO DI RIORDINO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B8E2A2EC-705C-44FB-89A5-4F71F7822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3543479"/>
            <a:ext cx="7290055" cy="2698955"/>
          </a:xfrm>
        </p:spPr>
        <p:txBody>
          <a:bodyPr>
            <a:normAutofit fontScale="92500"/>
          </a:bodyPr>
          <a:lstStyle/>
          <a:p>
            <a:r>
              <a:rPr lang="it-IT" b="1" dirty="0"/>
              <a:t>Tempo necessario per spiccare l’ordine</a:t>
            </a:r>
          </a:p>
          <a:p>
            <a:r>
              <a:rPr lang="it-IT" b="1" dirty="0"/>
              <a:t>Tempo per l’arrivo della merce</a:t>
            </a:r>
          </a:p>
          <a:p>
            <a:r>
              <a:rPr lang="it-IT" b="1" dirty="0"/>
              <a:t>Tempo per la messa a disposizione (atti di ricevimento, controllo, ...)</a:t>
            </a:r>
          </a:p>
          <a:p>
            <a:pPr algn="r"/>
            <a:endParaRPr lang="it-IT" dirty="0"/>
          </a:p>
          <a:p>
            <a:r>
              <a:rPr lang="it-IT" dirty="0"/>
              <a:t>Il livello di riordino è dunque fissato </a:t>
            </a:r>
            <a:r>
              <a:rPr lang="it-IT" b="1" dirty="0"/>
              <a:t>moltiplicando le unità di tempo occorrenti per l’</a:t>
            </a:r>
            <a:r>
              <a:rPr lang="it-IT" b="1" dirty="0" err="1"/>
              <a:t>approvviggionamento</a:t>
            </a:r>
            <a:r>
              <a:rPr lang="it-IT" dirty="0"/>
              <a:t> (giorni, settimane) </a:t>
            </a:r>
            <a:r>
              <a:rPr lang="it-IT" b="1" dirty="0"/>
              <a:t>per il consumo nelle stesse unità di tempo.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E19A32E-A061-B94C-9353-32223825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  <p:sp>
        <p:nvSpPr>
          <p:cNvPr id="15" name="Stella a 7 punte 14">
            <a:extLst>
              <a:ext uri="{FF2B5EF4-FFF2-40B4-BE49-F238E27FC236}">
                <a16:creationId xmlns:a16="http://schemas.microsoft.com/office/drawing/2014/main" id="{F9084DEA-B827-4A95-AC81-B1E1F0B29BBD}"/>
              </a:ext>
            </a:extLst>
          </p:cNvPr>
          <p:cNvSpPr/>
          <p:nvPr/>
        </p:nvSpPr>
        <p:spPr>
          <a:xfrm>
            <a:off x="5642814" y="896550"/>
            <a:ext cx="2304612" cy="1992271"/>
          </a:xfrm>
          <a:prstGeom prst="star7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Quale livello di riordino?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FBE79F-5625-4794-961B-735C166CA675}"/>
              </a:ext>
            </a:extLst>
          </p:cNvPr>
          <p:cNvSpPr txBox="1"/>
          <p:nvPr/>
        </p:nvSpPr>
        <p:spPr>
          <a:xfrm>
            <a:off x="768096" y="1910732"/>
            <a:ext cx="54938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•</a:t>
            </a:r>
            <a:r>
              <a:rPr lang="it-IT" sz="1800" dirty="0">
                <a:solidFill>
                  <a:srgbClr val="0E6F7C"/>
                </a:solidFill>
              </a:rPr>
              <a:t> Domanda sufficientemente prevedibile anche se NON regolare </a:t>
            </a:r>
          </a:p>
          <a:p>
            <a:r>
              <a:rPr lang="it-IT" sz="1800" dirty="0"/>
              <a:t>•</a:t>
            </a:r>
            <a:r>
              <a:rPr lang="it-IT" sz="1800" dirty="0">
                <a:solidFill>
                  <a:srgbClr val="0E6F7C"/>
                </a:solidFill>
              </a:rPr>
              <a:t> Ogni articolo viene riordinato in </a:t>
            </a:r>
            <a:r>
              <a:rPr lang="it-IT" sz="1800" b="1" dirty="0">
                <a:solidFill>
                  <a:srgbClr val="0E6F7C"/>
                </a:solidFill>
              </a:rPr>
              <a:t>quantità costanti ogni volta che la scorta disponibile raggiunge un livello prefissato detto punto d’ordine</a:t>
            </a:r>
            <a:r>
              <a:rPr lang="it-IT" sz="1800" dirty="0">
                <a:solidFill>
                  <a:srgbClr val="0E6F7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648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5298407" cy="1499616"/>
          </a:xfrm>
        </p:spPr>
        <p:txBody>
          <a:bodyPr/>
          <a:lstStyle/>
          <a:p>
            <a:r>
              <a:rPr lang="it-IT" sz="4400" dirty="0"/>
              <a:t>La gestione delle scorte A PUNTO DI RIORDINO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B8E2A2EC-705C-44FB-89A5-4F71F7822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339673"/>
            <a:ext cx="7290055" cy="4023360"/>
          </a:xfrm>
        </p:spPr>
        <p:txBody>
          <a:bodyPr/>
          <a:lstStyle/>
          <a:p>
            <a:r>
              <a:rPr lang="it-IT" dirty="0"/>
              <a:t>Se la Società Beta utilizza 20 q di lamiera di ferro alla settimana e se per </a:t>
            </a:r>
            <a:r>
              <a:rPr lang="it-IT" dirty="0" err="1"/>
              <a:t>riapprovviggionarsi</a:t>
            </a:r>
            <a:r>
              <a:rPr lang="it-IT" dirty="0"/>
              <a:t> dovranno trascorrere 2 settimane, il livello di riordino dovrebbe essere pari a 40q. </a:t>
            </a:r>
          </a:p>
          <a:p>
            <a:r>
              <a:rPr lang="it-IT" b="1" dirty="0"/>
              <a:t>In questo modo, l’impresa opererebbe senza nessuna scorta minima di sicurezza, che, nell’ipotesi di aumento di consumo nel tempo desiderato, eviterebbe il rischio di andare sotto scorta.</a:t>
            </a:r>
          </a:p>
          <a:p>
            <a:endParaRPr lang="it-IT" b="1" dirty="0"/>
          </a:p>
          <a:p>
            <a:endParaRPr lang="it-IT" b="1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E19A32E-A061-B94C-9353-32223825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  <p:sp>
        <p:nvSpPr>
          <p:cNvPr id="15" name="Stella a 7 punte 14">
            <a:extLst>
              <a:ext uri="{FF2B5EF4-FFF2-40B4-BE49-F238E27FC236}">
                <a16:creationId xmlns:a16="http://schemas.microsoft.com/office/drawing/2014/main" id="{F9084DEA-B827-4A95-AC81-B1E1F0B29BBD}"/>
              </a:ext>
            </a:extLst>
          </p:cNvPr>
          <p:cNvSpPr/>
          <p:nvPr/>
        </p:nvSpPr>
        <p:spPr>
          <a:xfrm>
            <a:off x="5642814" y="424602"/>
            <a:ext cx="2304612" cy="1992271"/>
          </a:xfrm>
          <a:prstGeom prst="star7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Esempio</a:t>
            </a:r>
          </a:p>
        </p:txBody>
      </p:sp>
    </p:spTree>
    <p:extLst>
      <p:ext uri="{BB962C8B-B14F-4D97-AF65-F5344CB8AC3E}">
        <p14:creationId xmlns:p14="http://schemas.microsoft.com/office/powerpoint/2010/main" val="1577442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5141091" cy="1499616"/>
          </a:xfrm>
        </p:spPr>
        <p:txBody>
          <a:bodyPr/>
          <a:lstStyle/>
          <a:p>
            <a:r>
              <a:rPr lang="it-IT" sz="4400" dirty="0"/>
              <a:t>La gestione delle scorte </a:t>
            </a:r>
            <a:r>
              <a:rPr lang="it-IT" dirty="0"/>
              <a:t>A PUNTO DI RIORDINO</a:t>
            </a:r>
            <a:endParaRPr lang="it-IT" sz="44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E19A32E-A061-B94C-9353-32223825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395452F-FC44-46A9-B322-09E0C7CC1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1" t="14109" r="5115" b="3686"/>
          <a:stretch/>
        </p:blipFill>
        <p:spPr>
          <a:xfrm>
            <a:off x="688258" y="1998527"/>
            <a:ext cx="5820698" cy="4111421"/>
          </a:xfrm>
          <a:prstGeom prst="rect">
            <a:avLst/>
          </a:prstGeom>
        </p:spPr>
      </p:pic>
      <p:sp>
        <p:nvSpPr>
          <p:cNvPr id="15" name="Stella a 7 punte 14">
            <a:extLst>
              <a:ext uri="{FF2B5EF4-FFF2-40B4-BE49-F238E27FC236}">
                <a16:creationId xmlns:a16="http://schemas.microsoft.com/office/drawing/2014/main" id="{F9084DEA-B827-4A95-AC81-B1E1F0B29BBD}"/>
              </a:ext>
            </a:extLst>
          </p:cNvPr>
          <p:cNvSpPr/>
          <p:nvPr/>
        </p:nvSpPr>
        <p:spPr>
          <a:xfrm>
            <a:off x="5642814" y="896550"/>
            <a:ext cx="2304612" cy="1992271"/>
          </a:xfrm>
          <a:prstGeom prst="star7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Quale livello di riordino?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96D2701-18D0-461D-8B89-6142FA4EF7F0}"/>
              </a:ext>
            </a:extLst>
          </p:cNvPr>
          <p:cNvSpPr/>
          <p:nvPr/>
        </p:nvSpPr>
        <p:spPr>
          <a:xfrm>
            <a:off x="2320413" y="4608282"/>
            <a:ext cx="526640" cy="32977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7627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5259078" cy="1499616"/>
          </a:xfrm>
        </p:spPr>
        <p:txBody>
          <a:bodyPr/>
          <a:lstStyle/>
          <a:p>
            <a:r>
              <a:rPr lang="it-IT" sz="4400" dirty="0"/>
              <a:t>La gestione delle scorte A PUNTO DI RIORDINO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B8E2A2EC-705C-44FB-89A5-4F71F7822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la Società Beta utilizza 20 q di lamiera di ferro alla settimana e se per </a:t>
            </a:r>
            <a:r>
              <a:rPr lang="it-IT" dirty="0" err="1"/>
              <a:t>riapprovviggionarsi</a:t>
            </a:r>
            <a:r>
              <a:rPr lang="it-IT" dirty="0"/>
              <a:t> dovranno trascorrere 2 settimane, il livello di riordino </a:t>
            </a:r>
            <a:r>
              <a:rPr lang="it-IT" dirty="0" err="1"/>
              <a:t>dovrenne</a:t>
            </a:r>
            <a:r>
              <a:rPr lang="it-IT" dirty="0"/>
              <a:t> essere pari a 40q. </a:t>
            </a:r>
          </a:p>
          <a:p>
            <a:r>
              <a:rPr lang="it-IT" b="1" dirty="0"/>
              <a:t>In questo modo, l’impresa opererebbe senza nessuna scorta minima di sicurezza, che, nell’ipotesi di aumento di consumo nel tempo desiderato, eviterebbe il rischio di andare sotto scorta.</a:t>
            </a:r>
          </a:p>
          <a:p>
            <a:endParaRPr lang="it-IT" b="1" dirty="0"/>
          </a:p>
          <a:p>
            <a:r>
              <a:rPr lang="it-IT" b="1" dirty="0"/>
              <a:t>Per ridurre il rischio, è bene considerare una scorta di sicurezza che è in grado di far fronte ad eventuali inefficienze nei ritardi, anticipazioni nelle consegne, ecc.</a:t>
            </a:r>
          </a:p>
          <a:p>
            <a:endParaRPr lang="it-IT" b="1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E19A32E-A061-B94C-9353-32223825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CEE51FD-2D72-4F80-85DB-E7AB8BED883B}"/>
              </a:ext>
            </a:extLst>
          </p:cNvPr>
          <p:cNvSpPr/>
          <p:nvPr/>
        </p:nvSpPr>
        <p:spPr>
          <a:xfrm>
            <a:off x="894735" y="1946787"/>
            <a:ext cx="7163415" cy="26842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ella a 7 punte 14">
            <a:extLst>
              <a:ext uri="{FF2B5EF4-FFF2-40B4-BE49-F238E27FC236}">
                <a16:creationId xmlns:a16="http://schemas.microsoft.com/office/drawing/2014/main" id="{F9084DEA-B827-4A95-AC81-B1E1F0B29BBD}"/>
              </a:ext>
            </a:extLst>
          </p:cNvPr>
          <p:cNvSpPr/>
          <p:nvPr/>
        </p:nvSpPr>
        <p:spPr>
          <a:xfrm>
            <a:off x="5642814" y="896550"/>
            <a:ext cx="2304612" cy="1992271"/>
          </a:xfrm>
          <a:prstGeom prst="star7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Esempio</a:t>
            </a:r>
          </a:p>
        </p:txBody>
      </p:sp>
    </p:spTree>
    <p:extLst>
      <p:ext uri="{BB962C8B-B14F-4D97-AF65-F5344CB8AC3E}">
        <p14:creationId xmlns:p14="http://schemas.microsoft.com/office/powerpoint/2010/main" val="2996115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7" y="585216"/>
            <a:ext cx="5101762" cy="1499616"/>
          </a:xfrm>
        </p:spPr>
        <p:txBody>
          <a:bodyPr/>
          <a:lstStyle/>
          <a:p>
            <a:r>
              <a:rPr lang="it-IT" sz="4400" dirty="0"/>
              <a:t>La gestione delle scorte </a:t>
            </a:r>
            <a:r>
              <a:rPr lang="it-IT" dirty="0"/>
              <a:t>A PUNTO DI RIORDINO</a:t>
            </a:r>
            <a:endParaRPr lang="it-IT" sz="44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E19A32E-A061-B94C-9353-32223825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C73C06D-06E0-4DD1-B948-0306B10D5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0" t="13190" r="3682" b="4660"/>
          <a:stretch/>
        </p:blipFill>
        <p:spPr>
          <a:xfrm>
            <a:off x="846755" y="1921860"/>
            <a:ext cx="6016162" cy="419374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59B5A98-8B82-46B5-A56C-DC3A7463BEEF}"/>
              </a:ext>
            </a:extLst>
          </p:cNvPr>
          <p:cNvSpPr/>
          <p:nvPr/>
        </p:nvSpPr>
        <p:spPr>
          <a:xfrm>
            <a:off x="2713703" y="4590879"/>
            <a:ext cx="526640" cy="32977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60</a:t>
            </a:r>
          </a:p>
        </p:txBody>
      </p:sp>
      <p:sp>
        <p:nvSpPr>
          <p:cNvPr id="8" name="Stella a 7 punte 7">
            <a:extLst>
              <a:ext uri="{FF2B5EF4-FFF2-40B4-BE49-F238E27FC236}">
                <a16:creationId xmlns:a16="http://schemas.microsoft.com/office/drawing/2014/main" id="{222E9DD3-D811-4016-90D5-2D2B8EE65302}"/>
              </a:ext>
            </a:extLst>
          </p:cNvPr>
          <p:cNvSpPr/>
          <p:nvPr/>
        </p:nvSpPr>
        <p:spPr>
          <a:xfrm>
            <a:off x="5642814" y="896550"/>
            <a:ext cx="2304612" cy="1992271"/>
          </a:xfrm>
          <a:prstGeom prst="star7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Quale livello di riordino?</a:t>
            </a:r>
          </a:p>
        </p:txBody>
      </p:sp>
    </p:spTree>
    <p:extLst>
      <p:ext uri="{BB962C8B-B14F-4D97-AF65-F5344CB8AC3E}">
        <p14:creationId xmlns:p14="http://schemas.microsoft.com/office/powerpoint/2010/main" val="21242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5288575" cy="1499616"/>
          </a:xfrm>
        </p:spPr>
        <p:txBody>
          <a:bodyPr/>
          <a:lstStyle/>
          <a:p>
            <a:r>
              <a:rPr lang="it-IT" sz="4400" dirty="0"/>
              <a:t>La gestione delle scorte A PUNTO DI RIORDINO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F68A26-B209-4269-B579-3C8CC410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3023419"/>
          </a:xfrm>
        </p:spPr>
        <p:txBody>
          <a:bodyPr/>
          <a:lstStyle/>
          <a:p>
            <a:pPr algn="just"/>
            <a:r>
              <a:rPr lang="it-IT" b="1" dirty="0"/>
              <a:t>Per l’applicazione del metodo delle scorte a punto di riordino è necessario calcolare la quantità da ordinare di volta in volta. Dunque è necessario calcolare il lotto economico d’acquisto.</a:t>
            </a:r>
          </a:p>
          <a:p>
            <a:pPr algn="just"/>
            <a:endParaRPr lang="it-IT" dirty="0"/>
          </a:p>
          <a:p>
            <a:pPr algn="ctr"/>
            <a:r>
              <a:rPr lang="it-IT" i="1" dirty="0">
                <a:solidFill>
                  <a:srgbClr val="0E6F7C"/>
                </a:solidFill>
              </a:rPr>
              <a:t>Il lotto economico d’acquisto si pone come obiettivo la </a:t>
            </a:r>
            <a:r>
              <a:rPr lang="it-IT" b="1" i="1" dirty="0">
                <a:solidFill>
                  <a:srgbClr val="0E6F7C"/>
                </a:solidFill>
              </a:rPr>
              <a:t>ricerca della quantità ottimale da riacquistare nel tempo</a:t>
            </a:r>
            <a:r>
              <a:rPr lang="it-IT" i="1" dirty="0">
                <a:solidFill>
                  <a:srgbClr val="0E6F7C"/>
                </a:solidFill>
              </a:rPr>
              <a:t>; per quantità ottimale si intende il lotto </a:t>
            </a:r>
            <a:r>
              <a:rPr lang="it-IT" b="1" i="1" dirty="0">
                <a:solidFill>
                  <a:srgbClr val="0E6F7C"/>
                </a:solidFill>
              </a:rPr>
              <a:t>che consente di minimizzare il costo complessivo di gestione della scorta</a:t>
            </a:r>
            <a:r>
              <a:rPr lang="it-IT" i="1" dirty="0">
                <a:solidFill>
                  <a:srgbClr val="0E6F7C"/>
                </a:solidFill>
              </a:rPr>
              <a:t>. Questo costo è dato da due costi parziali: il </a:t>
            </a:r>
            <a:r>
              <a:rPr lang="it-IT" b="1" i="1" dirty="0">
                <a:solidFill>
                  <a:srgbClr val="0E6F7C"/>
                </a:solidFill>
              </a:rPr>
              <a:t>costo di mantenimento ed il costo di ordinazione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E19A32E-A061-B94C-9353-32223825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84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5288575" cy="1499616"/>
          </a:xfrm>
        </p:spPr>
        <p:txBody>
          <a:bodyPr/>
          <a:lstStyle/>
          <a:p>
            <a:r>
              <a:rPr lang="it-IT" sz="4400" dirty="0"/>
              <a:t>La gestione delle scorte A PUNTO DI RIORDINO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F68A26-B209-4269-B579-3C8CC410F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costo di mantenimento comprende</a:t>
            </a:r>
            <a:r>
              <a:rPr lang="it-IT" dirty="0"/>
              <a:t>: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it-IT" dirty="0"/>
              <a:t>L’interesse sui capitali immobilizzati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it-IT" dirty="0"/>
              <a:t>Il costo di funzionamento del servizio di magazzino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it-IT" dirty="0"/>
              <a:t>Perdite per sciupi, deterioramenti ed eventuali furti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it-IT" dirty="0"/>
              <a:t>L’eventuale incidenza per le spese di trasporto tra i vari magazzini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it-IT" dirty="0"/>
              <a:t>obsolescenza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E19A32E-A061-B94C-9353-32223825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4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contenuti dell’attività logistica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063938"/>
              </p:ext>
            </p:extLst>
          </p:nvPr>
        </p:nvGraphicFramePr>
        <p:xfrm>
          <a:off x="1223113" y="3871438"/>
          <a:ext cx="7085244" cy="237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icture" r:id="rId3" imgW="4495028" imgH="6839665" progId="Word.Picture.8">
                  <p:embed/>
                </p:oleObj>
              </mc:Choice>
              <mc:Fallback>
                <p:oleObj name="Picture" r:id="rId3" imgW="4495028" imgH="683966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81" t="6773" r="-1280" b="72348"/>
                      <a:stretch>
                        <a:fillRect/>
                      </a:stretch>
                    </p:blipFill>
                    <p:spPr bwMode="auto">
                      <a:xfrm>
                        <a:off x="1223113" y="3871438"/>
                        <a:ext cx="7085244" cy="237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223113" y="6183107"/>
            <a:ext cx="1523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err="1"/>
              <a:t>Genco</a:t>
            </a:r>
            <a:r>
              <a:rPr lang="it-IT" sz="1200" i="1" dirty="0"/>
              <a:t>, Calvelli, 2018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C86AB9D-3821-814B-B5D1-07B37FA31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189" y="6068287"/>
            <a:ext cx="1921165" cy="54783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81BEBA-D5DA-754A-B3A0-C18DCC135EC5}"/>
              </a:ext>
            </a:extLst>
          </p:cNvPr>
          <p:cNvSpPr txBox="1"/>
          <p:nvPr/>
        </p:nvSpPr>
        <p:spPr>
          <a:xfrm>
            <a:off x="768096" y="1932446"/>
            <a:ext cx="7203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logistica, in entrata e in uscita, implementa controlla e gestisce il flusso e lo stoccaggio di materie prime, semilavorati e prodotti finiti, nonché i flussi informativi connessi alle attività da svolgere.</a:t>
            </a:r>
          </a:p>
          <a:p>
            <a:endParaRPr lang="it-IT" sz="2000" dirty="0"/>
          </a:p>
          <a:p>
            <a:r>
              <a:rPr lang="it-IT" sz="2000" dirty="0"/>
              <a:t>Essa si distingue strumentalmente in attività poste </a:t>
            </a:r>
            <a:r>
              <a:rPr lang="it-IT" sz="2000" dirty="0">
                <a:solidFill>
                  <a:srgbClr val="0E6F7C"/>
                </a:solidFill>
              </a:rPr>
              <a:t>a monte </a:t>
            </a:r>
            <a:r>
              <a:rPr lang="it-IT" sz="2000" dirty="0"/>
              <a:t>dell’attività di produzione ed attività poste </a:t>
            </a:r>
            <a:r>
              <a:rPr lang="it-IT" sz="2000" dirty="0">
                <a:solidFill>
                  <a:srgbClr val="0E6F7C"/>
                </a:solidFill>
              </a:rPr>
              <a:t>a valle.</a:t>
            </a:r>
          </a:p>
        </p:txBody>
      </p:sp>
    </p:spTree>
    <p:extLst>
      <p:ext uri="{BB962C8B-B14F-4D97-AF65-F5344CB8AC3E}">
        <p14:creationId xmlns:p14="http://schemas.microsoft.com/office/powerpoint/2010/main" val="1574808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5288575" cy="1499616"/>
          </a:xfrm>
        </p:spPr>
        <p:txBody>
          <a:bodyPr/>
          <a:lstStyle/>
          <a:p>
            <a:r>
              <a:rPr lang="it-IT" sz="4400" dirty="0"/>
              <a:t>La gestione delle scorte A PUNTO DI RIORDINO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F68A26-B209-4269-B579-3C8CC410F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costo di ordinazione comprende</a:t>
            </a:r>
            <a:r>
              <a:rPr lang="it-IT" dirty="0"/>
              <a:t>: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it-IT" dirty="0"/>
              <a:t>Il costo di funzionamento dei servizi d’acquisto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it-IT" dirty="0"/>
              <a:t>Le spese di comunicazione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it-IT" dirty="0"/>
              <a:t>Eventuali spese di trasferta degli agenti 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it-IT" dirty="0"/>
              <a:t>Costo di ricevimento, controllo e analisi materiali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E19A32E-A061-B94C-9353-32223825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32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0A4A1-D734-A64F-ACA4-8DB93685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66" y="308769"/>
            <a:ext cx="7290054" cy="1499616"/>
          </a:xfrm>
        </p:spPr>
        <p:txBody>
          <a:bodyPr/>
          <a:lstStyle/>
          <a:p>
            <a:r>
              <a:rPr lang="it-IT" dirty="0"/>
              <a:t>Modello a Punto di Riordino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DA79C0-982A-E840-8F58-79F9033CA8B6}"/>
              </a:ext>
            </a:extLst>
          </p:cNvPr>
          <p:cNvSpPr txBox="1"/>
          <p:nvPr/>
        </p:nvSpPr>
        <p:spPr>
          <a:xfrm>
            <a:off x="696432" y="2137487"/>
            <a:ext cx="771014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/>
          </a:p>
          <a:p>
            <a:r>
              <a:rPr lang="it-IT" sz="1600" dirty="0"/>
              <a:t>La quantità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EOQ (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Quantity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1600" dirty="0"/>
              <a:t>, detta lotto economico di acquisto</a:t>
            </a:r>
            <a:r>
              <a:rPr lang="it-IT" sz="1600" b="1" dirty="0"/>
              <a:t>, rende minimo il costo totale di gestione delle scorte (costo di ordinazione e costo di mantenimento)</a:t>
            </a:r>
            <a:r>
              <a:rPr lang="it-IT" sz="1600" dirty="0"/>
              <a:t>. </a:t>
            </a:r>
          </a:p>
          <a:p>
            <a:endParaRPr lang="it-IT" sz="1600" dirty="0"/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EOQ = [ √(2F * K) ] / [ √(a * c) ] </a:t>
            </a:r>
          </a:p>
          <a:p>
            <a:endParaRPr lang="it-IT" sz="1600" dirty="0"/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1600" dirty="0"/>
              <a:t> = vendite annue previste (fabbisogno); 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sz="1600" dirty="0"/>
              <a:t> = costo di emissione di una riga d’ordine;</a:t>
            </a:r>
            <a:br>
              <a:rPr lang="it-IT" sz="1600" dirty="0"/>
            </a:b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1600" dirty="0"/>
              <a:t>= prezzo unitario annuo di acquisto dell’articolo;</a:t>
            </a:r>
            <a:br>
              <a:rPr lang="it-IT" sz="1600" dirty="0"/>
            </a:b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1600" dirty="0"/>
              <a:t> = costo percentuale (annuo) di mantenimento delle scorte. </a:t>
            </a:r>
          </a:p>
          <a:p>
            <a:endParaRPr lang="it-IT" sz="1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24EA45-7273-8342-899A-81501CE0E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86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0A4A1-D734-A64F-ACA4-8DB93685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66" y="308769"/>
            <a:ext cx="7290054" cy="1499616"/>
          </a:xfrm>
        </p:spPr>
        <p:txBody>
          <a:bodyPr/>
          <a:lstStyle/>
          <a:p>
            <a:r>
              <a:rPr lang="it-IT" dirty="0"/>
              <a:t>Modello a Punto di Riordino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24EA45-7273-8342-899A-81501CE0E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C7D2685-D880-4442-8228-95A002867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3" t="2145" r="1494" b="3571"/>
          <a:stretch/>
        </p:blipFill>
        <p:spPr>
          <a:xfrm>
            <a:off x="678763" y="1459715"/>
            <a:ext cx="7290055" cy="4605612"/>
          </a:xfrm>
          <a:prstGeom prst="rect">
            <a:avLst/>
          </a:prstGeom>
        </p:spPr>
      </p:pic>
      <p:pic>
        <p:nvPicPr>
          <p:cNvPr id="15" name="Picture 2" descr="Radice (simbolo) - Wikipedia">
            <a:extLst>
              <a:ext uri="{FF2B5EF4-FFF2-40B4-BE49-F238E27FC236}">
                <a16:creationId xmlns:a16="http://schemas.microsoft.com/office/drawing/2014/main" id="{62F4073A-4E7D-4DC1-A274-06630BF2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19" y="1718785"/>
            <a:ext cx="857464" cy="9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B42867B-4F77-43E8-81EA-168FEB21CAA6}"/>
              </a:ext>
            </a:extLst>
          </p:cNvPr>
          <p:cNvSpPr txBox="1"/>
          <p:nvPr/>
        </p:nvSpPr>
        <p:spPr>
          <a:xfrm>
            <a:off x="6610484" y="191137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2FK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6C3983F3-5FEA-4274-A130-7EE5B59DBC18}"/>
              </a:ext>
            </a:extLst>
          </p:cNvPr>
          <p:cNvCxnSpPr/>
          <p:nvPr/>
        </p:nvCxnSpPr>
        <p:spPr>
          <a:xfrm>
            <a:off x="6610484" y="2280709"/>
            <a:ext cx="470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860C5FF-CE7A-4181-ACC3-6AF3A19B801E}"/>
              </a:ext>
            </a:extLst>
          </p:cNvPr>
          <p:cNvSpPr txBox="1"/>
          <p:nvPr/>
        </p:nvSpPr>
        <p:spPr>
          <a:xfrm>
            <a:off x="6633885" y="219903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BCCCC9-0C21-4DF3-B0E9-C79613A8977C}"/>
              </a:ext>
            </a:extLst>
          </p:cNvPr>
          <p:cNvSpPr txBox="1"/>
          <p:nvPr/>
        </p:nvSpPr>
        <p:spPr>
          <a:xfrm>
            <a:off x="1596957" y="6224533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Sciarelli, 2020</a:t>
            </a:r>
          </a:p>
        </p:txBody>
      </p:sp>
    </p:spTree>
    <p:extLst>
      <p:ext uri="{BB962C8B-B14F-4D97-AF65-F5344CB8AC3E}">
        <p14:creationId xmlns:p14="http://schemas.microsoft.com/office/powerpoint/2010/main" val="843040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574EDCD-CAA4-254E-829C-E5E138C0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08769"/>
            <a:ext cx="7290054" cy="1499616"/>
          </a:xfrm>
        </p:spPr>
        <p:txBody>
          <a:bodyPr/>
          <a:lstStyle/>
          <a:p>
            <a:r>
              <a:rPr lang="it-IT" dirty="0"/>
              <a:t>Modello a Punto di Riordino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B324EA-F655-2C47-A5C5-35B6C6D88997}"/>
              </a:ext>
            </a:extLst>
          </p:cNvPr>
          <p:cNvSpPr txBox="1"/>
          <p:nvPr/>
        </p:nvSpPr>
        <p:spPr>
          <a:xfrm>
            <a:off x="588579" y="1808386"/>
            <a:ext cx="8002527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2000" b="1" dirty="0"/>
              <a:t>PUNTI DI FORZA </a:t>
            </a:r>
          </a:p>
          <a:p>
            <a:endParaRPr lang="it-IT" sz="2000" b="1" dirty="0"/>
          </a:p>
          <a:p>
            <a:r>
              <a:rPr lang="it-IT" sz="2000" dirty="0"/>
              <a:t>• analoghi a quelli indicati per il modello a intervallo fisso </a:t>
            </a:r>
          </a:p>
          <a:p>
            <a:endParaRPr lang="it-IT" sz="2000" dirty="0"/>
          </a:p>
          <a:p>
            <a:r>
              <a:rPr lang="it-IT" sz="2000" b="1" dirty="0"/>
              <a:t>PUNTI DI DEBOLEZZA </a:t>
            </a:r>
          </a:p>
          <a:p>
            <a:endParaRPr lang="it-IT" sz="2000" b="1" dirty="0"/>
          </a:p>
          <a:p>
            <a:r>
              <a:rPr lang="it-IT" sz="2000" dirty="0"/>
              <a:t>• Impossibilità di giungere ad una efficace programmazione dei vari articoli; </a:t>
            </a:r>
          </a:p>
          <a:p>
            <a:r>
              <a:rPr lang="it-IT" sz="2000" dirty="0"/>
              <a:t>• Richiede un controllo continuo del livello delle scorte. 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Modello di gestione delle scorte particolarmente adatto ad articoli che presentano volumi di vendita abbastanza consistenti seppure a fronte di una variabilità piuttosto elevata.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68070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BB1A97-D4E1-0741-8419-0D68B546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a Rispristino </a:t>
            </a:r>
            <a:br>
              <a:rPr lang="it-IT" dirty="0"/>
            </a:b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E28541-7003-C94E-B621-E3BB96AFF906}"/>
              </a:ext>
            </a:extLst>
          </p:cNvPr>
          <p:cNvSpPr txBox="1"/>
          <p:nvPr/>
        </p:nvSpPr>
        <p:spPr>
          <a:xfrm>
            <a:off x="632636" y="1626781"/>
            <a:ext cx="83933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• </a:t>
            </a:r>
            <a:r>
              <a:rPr lang="it-IT" dirty="0">
                <a:solidFill>
                  <a:srgbClr val="0E6F7C"/>
                </a:solidFill>
              </a:rPr>
              <a:t>Prodotti con domanda irregolare e/o estremamente contenuta </a:t>
            </a:r>
          </a:p>
          <a:p>
            <a:pPr algn="just"/>
            <a:r>
              <a:rPr lang="it-IT" dirty="0"/>
              <a:t>•</a:t>
            </a:r>
            <a:r>
              <a:rPr lang="it-IT" dirty="0">
                <a:solidFill>
                  <a:srgbClr val="0E6F7C"/>
                </a:solidFill>
              </a:rPr>
              <a:t> Prevede l’ordinazione di un lotto (minimo) di acquisto costante ogni volta che la scorta disponibile ha raggiunto un livello minimo prefissato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•  Il punto d’ordine è estremamente contenuto (in genere 0) e viene fissato senza tener conto della domanda nel tempo di riordino ma con il semplice obiettivo di ridurre quanto più possibile il livello di scorte;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Il modello viene in genere applicato agli articoli che presentano vendite molto contenute e/o estremamente irregolari ma che si intende comunque gestire a scorta per fornire un certo livello di servizio alla clientela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C7D8AE-8D37-294D-B04D-D89451A66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87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351300"/>
            <a:ext cx="7290054" cy="1499616"/>
          </a:xfrm>
        </p:spPr>
        <p:txBody>
          <a:bodyPr/>
          <a:lstStyle/>
          <a:p>
            <a:r>
              <a:rPr lang="it-IT" sz="4400" dirty="0"/>
              <a:t>La gestione delle scorte periferiche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8086" y="1613906"/>
            <a:ext cx="7967827" cy="4452597"/>
          </a:xfrm>
        </p:spPr>
        <p:txBody>
          <a:bodyPr vert="horz" lIns="45720" tIns="45720" rIns="45720" bIns="45720" rtlCol="0" anchor="t"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La distribuzione delle scorte periferiche ai singoli depositi segue il </a:t>
            </a:r>
            <a:r>
              <a:rPr lang="it-IT" b="1" dirty="0"/>
              <a:t>Piano di reintegro scorte depositi </a:t>
            </a:r>
            <a:r>
              <a:rPr lang="it-IT" dirty="0"/>
              <a:t>che prevede che venga assegnato ad ogni deposito un livello di stock per articolo in funzione di tali impegni o scarichi di scorte e in funzione del venduto previsto.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Le previsioni di vendita sono mensili e si basano sul venduto storico degli ultimi 12 mesi.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Per dare maggior rilevanza al trend delle vendite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i="1" dirty="0" err="1">
                <a:sym typeface="Wingdings" pitchFamily="2" charset="2"/>
              </a:rPr>
              <a:t>exponential</a:t>
            </a:r>
            <a:r>
              <a:rPr lang="it-IT" i="1" dirty="0">
                <a:sym typeface="Wingdings" pitchFamily="2" charset="2"/>
              </a:rPr>
              <a:t> </a:t>
            </a:r>
            <a:r>
              <a:rPr lang="it-IT" i="1" dirty="0" err="1">
                <a:sym typeface="Wingdings" pitchFamily="2" charset="2"/>
              </a:rPr>
              <a:t>smoothing</a:t>
            </a:r>
            <a:endParaRPr lang="it-IT" i="1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i="1" dirty="0"/>
          </a:p>
          <a:p>
            <a:pPr marL="11430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Per calcolare la quantità di ogni singolo articolo da assegnare a ogni deposito :</a:t>
            </a:r>
          </a:p>
          <a:p>
            <a:pPr marL="11430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 marL="11430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Reintegro scorte a depositi = Reintegro teorico – </a:t>
            </a:r>
          </a:p>
          <a:p>
            <a:pPr marL="11430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scorte disponibili presso deposito</a:t>
            </a:r>
          </a:p>
          <a:p>
            <a:pPr marL="11430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ECE10C7-9B2D-C148-9487-C840409B8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14" y="6270289"/>
            <a:ext cx="1658112" cy="4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31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351300"/>
            <a:ext cx="7290054" cy="1499616"/>
          </a:xfrm>
        </p:spPr>
        <p:txBody>
          <a:bodyPr/>
          <a:lstStyle/>
          <a:p>
            <a:r>
              <a:rPr lang="it-IT" sz="4400" dirty="0"/>
              <a:t>La gestione delle scorte periferiche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8086" y="1613906"/>
            <a:ext cx="8123295" cy="4442765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11430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TW Cen MT"/>
                <a:cs typeface="Times New Roman"/>
              </a:rPr>
              <a:t>In contrapposizione a questo modello si pone il «modello giapponese» del </a:t>
            </a:r>
            <a:r>
              <a:rPr lang="it-IT" b="1" dirty="0">
                <a:latin typeface="TW Cen MT"/>
                <a:cs typeface="Times New Roman"/>
              </a:rPr>
              <a:t>Just in Time </a:t>
            </a:r>
            <a:r>
              <a:rPr lang="it-IT" dirty="0">
                <a:latin typeface="TW Cen MT"/>
                <a:cs typeface="Times New Roman"/>
              </a:rPr>
              <a:t>che prevede la riduzione delle scorte.</a:t>
            </a:r>
          </a:p>
          <a:p>
            <a:pPr marL="11430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latin typeface="TW Cen MT"/>
              <a:cs typeface="Times New Roman" panose="02020603050405020304" pitchFamily="18" charset="0"/>
            </a:endParaRPr>
          </a:p>
          <a:p>
            <a:pPr marL="11430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0000"/>
                </a:solidFill>
                <a:latin typeface="TW Cen MT"/>
                <a:cs typeface="Times New Roman"/>
              </a:rPr>
              <a:t>MA:</a:t>
            </a:r>
          </a:p>
          <a:p>
            <a:pPr marL="11430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solidFill>
                <a:srgbClr val="FF0000"/>
              </a:solidFill>
              <a:latin typeface="TW Cen MT"/>
              <a:cs typeface="Times New Roman"/>
            </a:endParaRPr>
          </a:p>
          <a:p>
            <a:pPr marL="11430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TW Cen MT"/>
                <a:cs typeface="Times New Roman"/>
              </a:rPr>
              <a:t>-i fornitori devono essere </a:t>
            </a:r>
            <a:r>
              <a:rPr lang="it-IT" b="1" dirty="0">
                <a:latin typeface="TW Cen MT"/>
                <a:cs typeface="Times New Roman"/>
              </a:rPr>
              <a:t>affidabili, precisi e di grande qualità</a:t>
            </a:r>
          </a:p>
          <a:p>
            <a:pPr marL="11430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TW Cen MT"/>
                <a:cs typeface="Times New Roman"/>
              </a:rPr>
              <a:t>-qualsiasi malfunzionamento di impianti e macchinari potrebbe impattare in maniera significativa</a:t>
            </a:r>
          </a:p>
          <a:p>
            <a:pPr marL="11430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TW Cen MT"/>
                <a:cs typeface="Times New Roman"/>
              </a:rPr>
              <a:t>-per lavorare senza scorte è necessario il numero degli </a:t>
            </a:r>
            <a:r>
              <a:rPr lang="it-IT" i="1" dirty="0">
                <a:latin typeface="TW Cen MT"/>
                <a:cs typeface="Times New Roman"/>
              </a:rPr>
              <a:t>item</a:t>
            </a:r>
            <a:r>
              <a:rPr lang="it-IT" dirty="0">
                <a:latin typeface="TW Cen MT"/>
                <a:cs typeface="Times New Roman"/>
              </a:rPr>
              <a:t> da gestire sia piccolo</a:t>
            </a:r>
          </a:p>
          <a:p>
            <a:pPr marL="11430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TW Cen MT"/>
                <a:cs typeface="Times New Roman"/>
              </a:rPr>
              <a:t>-si rende necessaria la partecipazione attiva degli addetti</a:t>
            </a:r>
          </a:p>
          <a:p>
            <a:pPr marL="11430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TW Cen MT"/>
                <a:cs typeface="Times New Roman"/>
              </a:rPr>
              <a:t>-Il layout di stabilimento deve rispettare le caratteristiche di «produzione a flusso» che stanno alla base della gestione a scorte zero.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ECE10C7-9B2D-C148-9487-C840409B8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14" y="6270289"/>
            <a:ext cx="1658112" cy="4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69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0A4A1-D734-A64F-ACA4-8DB93685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GESTIONE DELLE SCORTE DI PRODOTTI FINITI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D802FB-DF63-474F-9A4B-965A8B60F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7589323" cy="4023360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it-IT" b="1" dirty="0"/>
              <a:t>Importante la programmazione per evitare di far attendere il cliente </a:t>
            </a:r>
            <a:r>
              <a:rPr lang="it-IT" dirty="0"/>
              <a:t>e perdere occasioni di vendita</a:t>
            </a:r>
          </a:p>
          <a:p>
            <a:pPr marL="514350" indent="-514350">
              <a:buFont typeface="+mj-lt"/>
              <a:buAutoNum type="romanUcPeriod"/>
            </a:pPr>
            <a:r>
              <a:rPr lang="it-IT" dirty="0"/>
              <a:t>Gestire il rischio di </a:t>
            </a:r>
            <a:r>
              <a:rPr lang="it-IT" b="1" dirty="0"/>
              <a:t>senescenza ed obsolescenza</a:t>
            </a:r>
            <a:endParaRPr lang="it-IT" dirty="0"/>
          </a:p>
          <a:p>
            <a:pPr marL="514350" indent="-514350">
              <a:buFont typeface="+mj-lt"/>
              <a:buAutoNum type="romanUcPeriod"/>
            </a:pPr>
            <a:r>
              <a:rPr lang="it-IT" dirty="0"/>
              <a:t>Obiettivo: lavorazione su commessa (si produce solo il </a:t>
            </a:r>
            <a:r>
              <a:rPr lang="it-IT" dirty="0" err="1"/>
              <a:t>pre</a:t>
            </a:r>
            <a:r>
              <a:rPr lang="it-IT" dirty="0"/>
              <a:t>-venduto)</a:t>
            </a:r>
          </a:p>
          <a:p>
            <a:pPr marL="514350" indent="-514350">
              <a:buFont typeface="+mj-lt"/>
              <a:buAutoNum type="romanUcPeriod"/>
            </a:pPr>
            <a:endParaRPr lang="it-IT" dirty="0"/>
          </a:p>
          <a:p>
            <a:pPr marL="514350" indent="-514350">
              <a:buFont typeface="+mj-lt"/>
              <a:buAutoNum type="romanUcPeriod"/>
            </a:pPr>
            <a:r>
              <a:rPr lang="it-IT" dirty="0"/>
              <a:t>Metodo ABC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24EA45-7273-8342-899A-81501CE0E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2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0A4A1-D734-A64F-ACA4-8DB93685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GESTIONE DELLE SCORTE DI PRODOTTI FINITI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24EA45-7273-8342-899A-81501CE0E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BA0BB0-FEFE-4D0D-B741-7EA40F7D1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956619"/>
            <a:ext cx="6324503" cy="43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93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0A4A1-D734-A64F-ACA4-8DB93685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GESTIONE DELLE SCORTE DI PRODOTTI FINITI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24EA45-7273-8342-899A-81501CE0E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  <p:pic>
        <p:nvPicPr>
          <p:cNvPr id="4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8E1A458-F261-4C09-BB02-7A258B15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957821"/>
            <a:ext cx="5133848" cy="42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1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3D3ABAF-C0EE-084A-9D7C-2D35820D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contenuti dell’attività logistica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D875B5A-E749-4543-9E52-449950925FE0}"/>
              </a:ext>
            </a:extLst>
          </p:cNvPr>
          <p:cNvSpPr/>
          <p:nvPr/>
        </p:nvSpPr>
        <p:spPr>
          <a:xfrm>
            <a:off x="493986" y="1968693"/>
            <a:ext cx="865001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Il fondamento del concetto di logistica integrata è rappresentato dalla minimizzazione del costo totale delle attività logistiche, dato un obiettivo di livello di servizio da garantire. </a:t>
            </a:r>
          </a:p>
          <a:p>
            <a:endParaRPr lang="it-IT" sz="2800" dirty="0"/>
          </a:p>
          <a:p>
            <a:r>
              <a:rPr lang="it-IT" sz="2800" dirty="0">
                <a:solidFill>
                  <a:srgbClr val="0E6F7C"/>
                </a:solidFill>
              </a:rPr>
              <a:t>QUALI COSTI? </a:t>
            </a:r>
          </a:p>
          <a:p>
            <a:pPr>
              <a:buFont typeface="+mj-lt"/>
              <a:buAutoNum type="arabicPeriod"/>
            </a:pPr>
            <a:r>
              <a:rPr lang="it-IT" sz="2800" dirty="0"/>
              <a:t>Costi di mantenimento delle scorte </a:t>
            </a:r>
          </a:p>
          <a:p>
            <a:pPr>
              <a:buFont typeface="+mj-lt"/>
              <a:buAutoNum type="arabicPeriod"/>
            </a:pPr>
            <a:r>
              <a:rPr lang="it-IT" sz="2800" dirty="0"/>
              <a:t>Costi di magazzinaggio </a:t>
            </a:r>
          </a:p>
          <a:p>
            <a:pPr>
              <a:buFont typeface="+mj-lt"/>
              <a:buAutoNum type="arabicPeriod"/>
            </a:pPr>
            <a:r>
              <a:rPr lang="it-IT" sz="2800" dirty="0"/>
              <a:t>Costi di trasporto e distribuzione </a:t>
            </a:r>
          </a:p>
          <a:p>
            <a:pPr>
              <a:buFont typeface="+mj-lt"/>
              <a:buAutoNum type="arabicPeriod"/>
            </a:pPr>
            <a:r>
              <a:rPr lang="it-IT" sz="2800" dirty="0"/>
              <a:t>Costi inerenti ai lotti </a:t>
            </a:r>
          </a:p>
          <a:p>
            <a:r>
              <a:rPr lang="it-IT" sz="2800" dirty="0"/>
              <a:t>5.Costi di gestione ordini e dei sistemi informativi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9084836-A12C-B649-94BA-184E68A84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203" y="6068291"/>
            <a:ext cx="1921151" cy="5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4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0A4A1-D734-A64F-ACA4-8DB93685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GESTIONE DELLE SCORTE DI PRODOTTI FINITI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24EA45-7273-8342-899A-81501CE0E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7FBB26F-C091-42A9-8824-D3F157C32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2084832"/>
            <a:ext cx="7773074" cy="35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77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0A4A1-D734-A64F-ACA4-8DB93685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eSERCIZIO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D802FB-DF63-474F-9A4B-965A8B60F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7589323" cy="138143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Un’impresa di confezione di abbigliamento gestisce le scorte di bottoni </a:t>
            </a:r>
            <a:r>
              <a:rPr lang="it-IT" dirty="0" err="1"/>
              <a:t>utizzando</a:t>
            </a:r>
            <a:r>
              <a:rPr lang="it-IT" dirty="0"/>
              <a:t> la tecnica delle scorte separate (punto di riordino). Si calcoli il lotto economico d’acquisto, sulla base dei dati annuali a disposizione.</a:t>
            </a:r>
          </a:p>
          <a:p>
            <a:pPr marL="0" indent="0">
              <a:buNone/>
            </a:pPr>
            <a:r>
              <a:rPr lang="it-IT" dirty="0"/>
              <a:t>Il risultato può essere arrotondato alla prima cifra decimale.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24EA45-7273-8342-899A-81501CE0E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109947"/>
            <a:ext cx="1775071" cy="506172"/>
          </a:xfrm>
          <a:prstGeom prst="rect">
            <a:avLst/>
          </a:prstGeom>
        </p:spPr>
      </p:pic>
      <p:graphicFrame>
        <p:nvGraphicFramePr>
          <p:cNvPr id="4" name="Tabella 5">
            <a:extLst>
              <a:ext uri="{FF2B5EF4-FFF2-40B4-BE49-F238E27FC236}">
                <a16:creationId xmlns:a16="http://schemas.microsoft.com/office/drawing/2014/main" id="{8A89FE77-BD4C-49C8-8751-A80AF8344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03238"/>
              </p:ext>
            </p:extLst>
          </p:nvPr>
        </p:nvGraphicFramePr>
        <p:xfrm>
          <a:off x="1485847" y="3829504"/>
          <a:ext cx="6096000" cy="1752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4537300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55156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 dirty="0"/>
                        <a:t>Fabbisogno complessivo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12.000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Costo di acquisto Unitario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Euro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92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Costo di mantenimento unitario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5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Costo di ordinazione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Euro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459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549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D161A0-5EF8-4507-AE0D-18BDB70B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841846-BDF9-4B2A-BAF3-172A4B787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EOQ:</a:t>
            </a:r>
          </a:p>
          <a:p>
            <a:endParaRPr lang="it-IT" dirty="0"/>
          </a:p>
          <a:p>
            <a:pPr marL="128019" lvl="1" indent="0">
              <a:buNone/>
            </a:pPr>
            <a:r>
              <a:rPr lang="it-IT" dirty="0"/>
              <a:t>     (2*12.000*7)/(2*0.08)=1.024,7</a:t>
            </a:r>
          </a:p>
        </p:txBody>
      </p:sp>
      <p:pic>
        <p:nvPicPr>
          <p:cNvPr id="5" name="Picture 2" descr="Radice (simbolo) - Wikipedia">
            <a:extLst>
              <a:ext uri="{FF2B5EF4-FFF2-40B4-BE49-F238E27FC236}">
                <a16:creationId xmlns:a16="http://schemas.microsoft.com/office/drawing/2014/main" id="{785A893D-0EB5-4EC6-BD73-0298C9B09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64" y="2660622"/>
            <a:ext cx="857464" cy="9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31BA71-F443-491C-AEA2-0CF3DAB63F29}"/>
              </a:ext>
            </a:extLst>
          </p:cNvPr>
          <p:cNvSpPr txBox="1"/>
          <p:nvPr/>
        </p:nvSpPr>
        <p:spPr>
          <a:xfrm>
            <a:off x="1930329" y="285321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2FK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191927E-BE45-450D-96BA-67A50DA46F4D}"/>
              </a:ext>
            </a:extLst>
          </p:cNvPr>
          <p:cNvCxnSpPr/>
          <p:nvPr/>
        </p:nvCxnSpPr>
        <p:spPr>
          <a:xfrm>
            <a:off x="1930329" y="3222546"/>
            <a:ext cx="470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5082E7-8AE0-4DFB-A9BB-D3EF193EB61D}"/>
              </a:ext>
            </a:extLst>
          </p:cNvPr>
          <p:cNvSpPr txBox="1"/>
          <p:nvPr/>
        </p:nvSpPr>
        <p:spPr>
          <a:xfrm>
            <a:off x="1953730" y="314087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Radice (simbolo) - Wikipedia">
            <a:extLst>
              <a:ext uri="{FF2B5EF4-FFF2-40B4-BE49-F238E27FC236}">
                <a16:creationId xmlns:a16="http://schemas.microsoft.com/office/drawing/2014/main" id="{CD21D0B0-0204-4D70-995E-F4245DEC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12" y="3817090"/>
            <a:ext cx="437537" cy="48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93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e 18">
            <a:extLst>
              <a:ext uri="{FF2B5EF4-FFF2-40B4-BE49-F238E27FC236}">
                <a16:creationId xmlns:a16="http://schemas.microsoft.com/office/drawing/2014/main" id="{F1300305-EE78-6040-BB66-19B5505F7D6C}"/>
              </a:ext>
            </a:extLst>
          </p:cNvPr>
          <p:cNvSpPr/>
          <p:nvPr/>
        </p:nvSpPr>
        <p:spPr>
          <a:xfrm>
            <a:off x="1212885" y="1710654"/>
            <a:ext cx="1449055" cy="14822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57E0D73B-40DD-4241-9D8B-C288638795D2}"/>
              </a:ext>
            </a:extLst>
          </p:cNvPr>
          <p:cNvSpPr/>
          <p:nvPr/>
        </p:nvSpPr>
        <p:spPr>
          <a:xfrm>
            <a:off x="6191336" y="1707448"/>
            <a:ext cx="1449056" cy="1480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986096"/>
          </a:xfrm>
        </p:spPr>
        <p:txBody>
          <a:bodyPr/>
          <a:lstStyle/>
          <a:p>
            <a:r>
              <a:rPr lang="it-IT" sz="4400" dirty="0"/>
              <a:t>Il ruolo del magazzino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AA6FA9B-2D8B-7D49-B652-33738200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815" y="6078446"/>
            <a:ext cx="1885539" cy="53767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F39973D-F6F3-6D44-BC54-C5FFE2A0D8C1}"/>
              </a:ext>
            </a:extLst>
          </p:cNvPr>
          <p:cNvSpPr/>
          <p:nvPr/>
        </p:nvSpPr>
        <p:spPr>
          <a:xfrm>
            <a:off x="141986" y="4466180"/>
            <a:ext cx="141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DEPOSITI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746A68-21F1-B04F-826F-EFFC5DDF40A6}"/>
              </a:ext>
            </a:extLst>
          </p:cNvPr>
          <p:cNvSpPr txBox="1"/>
          <p:nvPr/>
        </p:nvSpPr>
        <p:spPr>
          <a:xfrm>
            <a:off x="3627912" y="2233415"/>
            <a:ext cx="1888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MAGAZZINO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C38B437-C5DC-E342-9A33-CA477E22A932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3028208" y="2464247"/>
            <a:ext cx="599704" cy="1"/>
          </a:xfrm>
          <a:prstGeom prst="straightConnector1">
            <a:avLst/>
          </a:prstGeom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37810FA-18F8-D945-B63E-D9B4C7680766}"/>
              </a:ext>
            </a:extLst>
          </p:cNvPr>
          <p:cNvCxnSpPr>
            <a:cxnSpLocks/>
          </p:cNvCxnSpPr>
          <p:nvPr/>
        </p:nvCxnSpPr>
        <p:spPr>
          <a:xfrm>
            <a:off x="5447688" y="2458427"/>
            <a:ext cx="605492" cy="5820"/>
          </a:xfrm>
          <a:prstGeom prst="straightConnector1">
            <a:avLst/>
          </a:prstGeom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BAF0878-BB7F-A14E-9CBB-EB44AB21A6F1}"/>
              </a:ext>
            </a:extLst>
          </p:cNvPr>
          <p:cNvSpPr txBox="1"/>
          <p:nvPr/>
        </p:nvSpPr>
        <p:spPr>
          <a:xfrm>
            <a:off x="1071190" y="2110304"/>
            <a:ext cx="1732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Contenitore</a:t>
            </a:r>
          </a:p>
          <a:p>
            <a:pPr algn="ctr"/>
            <a:r>
              <a:rPr lang="it-IT" dirty="0"/>
              <a:t>delle merci stoccate</a:t>
            </a:r>
            <a:endParaRPr lang="it-IT" sz="1600" dirty="0"/>
          </a:p>
          <a:p>
            <a:pPr algn="ctr"/>
            <a:endParaRPr lang="it-IT" sz="14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74F24B5-DB58-A54C-9FE9-58837F841D9D}"/>
              </a:ext>
            </a:extLst>
          </p:cNvPr>
          <p:cNvSpPr txBox="1"/>
          <p:nvPr/>
        </p:nvSpPr>
        <p:spPr>
          <a:xfrm>
            <a:off x="6053180" y="2105586"/>
            <a:ext cx="1732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Trasformatore </a:t>
            </a:r>
          </a:p>
          <a:p>
            <a:pPr algn="ctr"/>
            <a:r>
              <a:rPr lang="it-IT" dirty="0"/>
              <a:t>dei flussi in uscita</a:t>
            </a:r>
            <a:endParaRPr lang="it-IT" sz="1600" dirty="0"/>
          </a:p>
          <a:p>
            <a:pPr algn="ctr"/>
            <a:endParaRPr lang="it-IT" sz="1400" dirty="0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0A78487-F3E4-7F44-B014-CA7F0CEF3AF1}"/>
              </a:ext>
            </a:extLst>
          </p:cNvPr>
          <p:cNvCxnSpPr>
            <a:cxnSpLocks/>
          </p:cNvCxnSpPr>
          <p:nvPr/>
        </p:nvCxnSpPr>
        <p:spPr>
          <a:xfrm>
            <a:off x="1554168" y="4844156"/>
            <a:ext cx="593766" cy="575631"/>
          </a:xfrm>
          <a:prstGeom prst="straightConnector1">
            <a:avLst/>
          </a:prstGeom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91A6787-8386-F94A-995A-34FD32BA4EE3}"/>
              </a:ext>
            </a:extLst>
          </p:cNvPr>
          <p:cNvCxnSpPr>
            <a:cxnSpLocks/>
          </p:cNvCxnSpPr>
          <p:nvPr/>
        </p:nvCxnSpPr>
        <p:spPr>
          <a:xfrm flipV="1">
            <a:off x="1554168" y="4008660"/>
            <a:ext cx="593766" cy="461664"/>
          </a:xfrm>
          <a:prstGeom prst="straightConnector1">
            <a:avLst/>
          </a:prstGeom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080D297-8B57-AB4D-8F34-CDC939609240}"/>
              </a:ext>
            </a:extLst>
          </p:cNvPr>
          <p:cNvSpPr txBox="1"/>
          <p:nvPr/>
        </p:nvSpPr>
        <p:spPr>
          <a:xfrm>
            <a:off x="2147934" y="3717896"/>
            <a:ext cx="6922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Di fabbrica</a:t>
            </a:r>
            <a:r>
              <a:rPr lang="it-IT" sz="2000" dirty="0"/>
              <a:t>:</a:t>
            </a:r>
          </a:p>
          <a:p>
            <a:r>
              <a:rPr lang="it-IT" sz="2000" dirty="0"/>
              <a:t>              -magazzini di materie prime</a:t>
            </a:r>
          </a:p>
          <a:p>
            <a:r>
              <a:rPr lang="it-IT" sz="2000" dirty="0"/>
              <a:t>              -magazzini </a:t>
            </a:r>
            <a:r>
              <a:rPr lang="it-IT" sz="2000" dirty="0" err="1"/>
              <a:t>interoperazionali</a:t>
            </a:r>
            <a:endParaRPr lang="it-IT" sz="2000" dirty="0"/>
          </a:p>
          <a:p>
            <a:r>
              <a:rPr lang="it-IT" sz="2000" dirty="0"/>
              <a:t>               (depositi collocati fra due fasi del processo produttivo) </a:t>
            </a:r>
          </a:p>
          <a:p>
            <a:endParaRPr lang="it-IT" sz="2000" dirty="0"/>
          </a:p>
          <a:p>
            <a:r>
              <a:rPr lang="it-IT" sz="2000" u="sng" dirty="0"/>
              <a:t>Distributivi</a:t>
            </a:r>
            <a:r>
              <a:rPr lang="it-IT" sz="2000" dirty="0"/>
              <a:t>: facenti parte del sistema distributivo vero e proprio.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66491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399FFD-9017-8641-9A87-A090FCDE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94" y="586009"/>
            <a:ext cx="7290054" cy="1499616"/>
          </a:xfrm>
        </p:spPr>
        <p:txBody>
          <a:bodyPr/>
          <a:lstStyle/>
          <a:p>
            <a:r>
              <a:rPr lang="it-IT" dirty="0"/>
              <a:t>EVOLUZIONE DELLA LOGISTICA </a:t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063A0E-B256-0E44-A7CC-A8EF81D93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47" y="6080166"/>
            <a:ext cx="1879507" cy="53595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71C7EDE-E2F5-BA4E-822E-A7E1E780E493}"/>
              </a:ext>
            </a:extLst>
          </p:cNvPr>
          <p:cNvSpPr/>
          <p:nvPr/>
        </p:nvSpPr>
        <p:spPr>
          <a:xfrm>
            <a:off x="673095" y="1929328"/>
            <a:ext cx="49499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LOGICA PUSH: </a:t>
            </a:r>
          </a:p>
          <a:p>
            <a:r>
              <a:rPr lang="it-IT" sz="2400" dirty="0"/>
              <a:t>      -Forte connessione con fornitori </a:t>
            </a:r>
          </a:p>
          <a:p>
            <a:r>
              <a:rPr lang="it-IT" sz="2400" dirty="0"/>
              <a:t>      -Integrazione produttiva</a:t>
            </a:r>
          </a:p>
          <a:p>
            <a:r>
              <a:rPr lang="it-IT" sz="2400" dirty="0"/>
              <a:t>      -Produzione per magazzino 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LOGICA PULL:</a:t>
            </a:r>
            <a:br>
              <a:rPr lang="it-IT" sz="2400" dirty="0"/>
            </a:br>
            <a:r>
              <a:rPr lang="it-IT" sz="2400" dirty="0"/>
              <a:t>       -Forte connessione con distributori </a:t>
            </a:r>
          </a:p>
          <a:p>
            <a:r>
              <a:rPr lang="it-IT" sz="2400" dirty="0"/>
              <a:t>       -Differenziazione produttiva</a:t>
            </a:r>
            <a:br>
              <a:rPr lang="it-IT" sz="2400" dirty="0"/>
            </a:br>
            <a:r>
              <a:rPr lang="it-IT" sz="2400" dirty="0"/>
              <a:t>       -Produzione su ordine </a:t>
            </a:r>
          </a:p>
        </p:txBody>
      </p:sp>
      <p:sp>
        <p:nvSpPr>
          <p:cNvPr id="6" name="Freccia ad arco 5">
            <a:extLst>
              <a:ext uri="{FF2B5EF4-FFF2-40B4-BE49-F238E27FC236}">
                <a16:creationId xmlns:a16="http://schemas.microsoft.com/office/drawing/2014/main" id="{682535E1-48B5-9041-BF3F-E0C2C0E5D4F8}"/>
              </a:ext>
            </a:extLst>
          </p:cNvPr>
          <p:cNvSpPr/>
          <p:nvPr/>
        </p:nvSpPr>
        <p:spPr>
          <a:xfrm rot="5400000" flipV="1">
            <a:off x="99055" y="2738410"/>
            <a:ext cx="1199408" cy="1233447"/>
          </a:xfrm>
          <a:prstGeom prst="circularArrow">
            <a:avLst/>
          </a:prstGeom>
          <a:noFill/>
          <a:ln w="38100">
            <a:solidFill>
              <a:srgbClr val="0E6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866C88E-874B-D243-90B7-A37012B9A2E7}"/>
              </a:ext>
            </a:extLst>
          </p:cNvPr>
          <p:cNvCxnSpPr/>
          <p:nvPr/>
        </p:nvCxnSpPr>
        <p:spPr>
          <a:xfrm>
            <a:off x="5354200" y="2644102"/>
            <a:ext cx="795647" cy="0"/>
          </a:xfrm>
          <a:prstGeom prst="straightConnector1">
            <a:avLst/>
          </a:prstGeom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38B65B9-EFAD-D049-B962-B3895E9A7714}"/>
              </a:ext>
            </a:extLst>
          </p:cNvPr>
          <p:cNvCxnSpPr/>
          <p:nvPr/>
        </p:nvCxnSpPr>
        <p:spPr>
          <a:xfrm>
            <a:off x="5391805" y="4990432"/>
            <a:ext cx="795647" cy="0"/>
          </a:xfrm>
          <a:prstGeom prst="straightConnector1">
            <a:avLst/>
          </a:prstGeom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" name="Gruppo 6"/>
          <p:cNvGrpSpPr/>
          <p:nvPr/>
        </p:nvGrpSpPr>
        <p:grpSpPr>
          <a:xfrm>
            <a:off x="6207686" y="1854394"/>
            <a:ext cx="2701529" cy="1595727"/>
            <a:chOff x="5524519" y="2085625"/>
            <a:chExt cx="2701529" cy="1595727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EAE9A11-7CE7-804E-944D-00A7FB440B31}"/>
                </a:ext>
              </a:extLst>
            </p:cNvPr>
            <p:cNvSpPr txBox="1"/>
            <p:nvPr/>
          </p:nvSpPr>
          <p:spPr>
            <a:xfrm>
              <a:off x="5524519" y="2103879"/>
              <a:ext cx="265478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Min</a:t>
              </a:r>
              <a:r>
                <a:rPr lang="it-IT" dirty="0"/>
                <a:t> costo di produzione, grandi lotti produttivi che se eccedevano la domanda venivano messi a scorta.</a:t>
              </a:r>
            </a:p>
          </p:txBody>
        </p:sp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84CD2FA2-E630-F646-8C72-04FAB0C1896D}"/>
                </a:ext>
              </a:extLst>
            </p:cNvPr>
            <p:cNvSpPr/>
            <p:nvPr/>
          </p:nvSpPr>
          <p:spPr>
            <a:xfrm>
              <a:off x="5533901" y="2085625"/>
              <a:ext cx="2692147" cy="1595727"/>
            </a:xfrm>
            <a:prstGeom prst="roundRect">
              <a:avLst/>
            </a:prstGeom>
            <a:noFill/>
            <a:ln>
              <a:solidFill>
                <a:srgbClr val="0E6F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6254947" y="4122197"/>
            <a:ext cx="2766951" cy="1595727"/>
            <a:chOff x="5533901" y="3954837"/>
            <a:chExt cx="2766951" cy="1595727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66B8304-FE6C-CB4C-A335-CE5043AEE135}"/>
                </a:ext>
              </a:extLst>
            </p:cNvPr>
            <p:cNvSpPr txBox="1"/>
            <p:nvPr/>
          </p:nvSpPr>
          <p:spPr>
            <a:xfrm>
              <a:off x="5533901" y="4073236"/>
              <a:ext cx="276695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Efficienza dei processi e bassi livelli di scorta. «Dimagrimento» della rete: riduzione del numero di depositi centrali e periferici.</a:t>
              </a:r>
            </a:p>
          </p:txBody>
        </p:sp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5EFC9454-2786-4642-86BF-47E19E274AEF}"/>
                </a:ext>
              </a:extLst>
            </p:cNvPr>
            <p:cNvSpPr/>
            <p:nvPr/>
          </p:nvSpPr>
          <p:spPr>
            <a:xfrm>
              <a:off x="5533901" y="3954837"/>
              <a:ext cx="2692147" cy="1595727"/>
            </a:xfrm>
            <a:prstGeom prst="roundRect">
              <a:avLst/>
            </a:prstGeom>
            <a:noFill/>
            <a:ln>
              <a:solidFill>
                <a:srgbClr val="0E6F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1539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559" y="359797"/>
            <a:ext cx="7290054" cy="1499616"/>
          </a:xfrm>
        </p:spPr>
        <p:txBody>
          <a:bodyPr/>
          <a:lstStyle/>
          <a:p>
            <a:r>
              <a:rPr lang="it-IT" sz="4400" dirty="0"/>
              <a:t>Le operazioni di magazzino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7809" y="1890893"/>
            <a:ext cx="7290055" cy="967839"/>
          </a:xfrm>
        </p:spPr>
        <p:txBody>
          <a:bodyPr/>
          <a:lstStyle/>
          <a:p>
            <a:pPr algn="just"/>
            <a:r>
              <a:rPr lang="it-IT" dirty="0"/>
              <a:t>Le operazioni di magazzino sono molteplici, tutte orientate alla migliore fruizione delle merci in un’ottica di massimizzazione dell’efficienza. </a:t>
            </a:r>
          </a:p>
          <a:p>
            <a:pPr algn="just"/>
            <a:endParaRPr lang="it-IT" dirty="0"/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E36E65-91C9-F94D-9F15-79516C45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89" y="6081832"/>
            <a:ext cx="1873665" cy="534287"/>
          </a:xfrm>
          <a:prstGeom prst="rect">
            <a:avLst/>
          </a:prstGeom>
        </p:spPr>
      </p:pic>
      <p:grpSp>
        <p:nvGrpSpPr>
          <p:cNvPr id="23" name="Gruppo 22">
            <a:extLst>
              <a:ext uri="{FF2B5EF4-FFF2-40B4-BE49-F238E27FC236}">
                <a16:creationId xmlns:a16="http://schemas.microsoft.com/office/drawing/2014/main" id="{3E7ABDF7-2494-0F4F-AA27-695ED4789B7E}"/>
              </a:ext>
            </a:extLst>
          </p:cNvPr>
          <p:cNvGrpSpPr/>
          <p:nvPr/>
        </p:nvGrpSpPr>
        <p:grpSpPr>
          <a:xfrm>
            <a:off x="1076136" y="2892814"/>
            <a:ext cx="6991728" cy="1317177"/>
            <a:chOff x="999516" y="3236763"/>
            <a:chExt cx="6991728" cy="1317177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4A408FF1-94DE-9E46-86CE-20AD2D0CFEE9}"/>
                </a:ext>
              </a:extLst>
            </p:cNvPr>
            <p:cNvSpPr/>
            <p:nvPr/>
          </p:nvSpPr>
          <p:spPr>
            <a:xfrm>
              <a:off x="2785758" y="3271897"/>
              <a:ext cx="1532208" cy="128204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C9A9F30C-E9CD-A547-B192-CEBDF6440BDD}"/>
                </a:ext>
              </a:extLst>
            </p:cNvPr>
            <p:cNvSpPr/>
            <p:nvPr/>
          </p:nvSpPr>
          <p:spPr>
            <a:xfrm>
              <a:off x="4572000" y="3271897"/>
              <a:ext cx="1532208" cy="128204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FEDA988B-9BFA-5042-ADD7-A25C055583CC}"/>
                </a:ext>
              </a:extLst>
            </p:cNvPr>
            <p:cNvSpPr/>
            <p:nvPr/>
          </p:nvSpPr>
          <p:spPr>
            <a:xfrm>
              <a:off x="6358242" y="3271897"/>
              <a:ext cx="1532208" cy="128204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6F3410D7-2F8C-6949-BEAC-DEFA9F2CA24A}"/>
                </a:ext>
              </a:extLst>
            </p:cNvPr>
            <p:cNvSpPr/>
            <p:nvPr/>
          </p:nvSpPr>
          <p:spPr>
            <a:xfrm>
              <a:off x="999516" y="3236763"/>
              <a:ext cx="1532208" cy="128204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AD56E28-6629-7E4E-A992-E1A75CF42A4A}"/>
                </a:ext>
              </a:extLst>
            </p:cNvPr>
            <p:cNvSpPr txBox="1"/>
            <p:nvPr/>
          </p:nvSpPr>
          <p:spPr>
            <a:xfrm>
              <a:off x="1009936" y="3554618"/>
              <a:ext cx="1468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Ricevimento delle merci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D7CBF14-AFA9-704B-91AD-1678BFA2E6FE}"/>
                </a:ext>
              </a:extLst>
            </p:cNvPr>
            <p:cNvSpPr txBox="1"/>
            <p:nvPr/>
          </p:nvSpPr>
          <p:spPr>
            <a:xfrm>
              <a:off x="2939163" y="3693118"/>
              <a:ext cx="1468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Stoccaggio 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159D7D2B-E4AF-074E-A0D3-2DBDC04E1758}"/>
                </a:ext>
              </a:extLst>
            </p:cNvPr>
            <p:cNvSpPr txBox="1"/>
            <p:nvPr/>
          </p:nvSpPr>
          <p:spPr>
            <a:xfrm>
              <a:off x="4497428" y="3602011"/>
              <a:ext cx="1733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Movimentazione interna 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E96D31A1-CA55-B547-BAFB-B6A815E87E41}"/>
                </a:ext>
              </a:extLst>
            </p:cNvPr>
            <p:cNvSpPr txBox="1"/>
            <p:nvPr/>
          </p:nvSpPr>
          <p:spPr>
            <a:xfrm>
              <a:off x="6257447" y="3693118"/>
              <a:ext cx="1733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Spedizione </a:t>
              </a:r>
            </a:p>
          </p:txBody>
        </p:sp>
      </p:grp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FC9B9420-18AF-BB49-B9B7-59F520B694B9}"/>
              </a:ext>
            </a:extLst>
          </p:cNvPr>
          <p:cNvCxnSpPr>
            <a:cxnSpLocks/>
          </p:cNvCxnSpPr>
          <p:nvPr/>
        </p:nvCxnSpPr>
        <p:spPr>
          <a:xfrm flipH="1">
            <a:off x="1603169" y="4250576"/>
            <a:ext cx="239071" cy="566608"/>
          </a:xfrm>
          <a:prstGeom prst="straightConnector1">
            <a:avLst/>
          </a:prstGeom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7A8DE17-6FB8-2F4E-9583-4419DCEFD82E}"/>
              </a:ext>
            </a:extLst>
          </p:cNvPr>
          <p:cNvSpPr txBox="1"/>
          <p:nvPr/>
        </p:nvSpPr>
        <p:spPr>
          <a:xfrm>
            <a:off x="392322" y="4834572"/>
            <a:ext cx="2066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Verificare la rispondenza qualitativa tra quanto richiesto e quanto consegnato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3119A28C-9A35-E649-AC3D-92507A51FEE2}"/>
              </a:ext>
            </a:extLst>
          </p:cNvPr>
          <p:cNvCxnSpPr>
            <a:cxnSpLocks/>
          </p:cNvCxnSpPr>
          <p:nvPr/>
        </p:nvCxnSpPr>
        <p:spPr>
          <a:xfrm flipH="1">
            <a:off x="3497853" y="4280195"/>
            <a:ext cx="93024" cy="584842"/>
          </a:xfrm>
          <a:prstGeom prst="straightConnector1">
            <a:avLst/>
          </a:prstGeom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0CB8C1E-36CC-354F-A176-D5CD9862F2AD}"/>
              </a:ext>
            </a:extLst>
          </p:cNvPr>
          <p:cNvSpPr txBox="1"/>
          <p:nvPr/>
        </p:nvSpPr>
        <p:spPr>
          <a:xfrm>
            <a:off x="2361642" y="4834572"/>
            <a:ext cx="23399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Posizionamento dei materiali all’interno di specifiche strutture, poste in una data area del magazzino </a:t>
            </a:r>
          </a:p>
          <a:p>
            <a:pPr algn="ctr"/>
            <a:endParaRPr lang="it-IT" sz="16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69937CB-6234-4144-BEA9-5DEE92E9548E}"/>
              </a:ext>
            </a:extLst>
          </p:cNvPr>
          <p:cNvSpPr txBox="1"/>
          <p:nvPr/>
        </p:nvSpPr>
        <p:spPr>
          <a:xfrm>
            <a:off x="4559271" y="4824032"/>
            <a:ext cx="2339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Intenso impiego di applicazioni software e adeguato investimento infrastrutturale.</a:t>
            </a:r>
          </a:p>
          <a:p>
            <a:pPr algn="ctr"/>
            <a:r>
              <a:rPr lang="it-IT" sz="1600" i="1" dirty="0" err="1"/>
              <a:t>Picking</a:t>
            </a:r>
            <a:endParaRPr lang="it-IT" sz="1600" i="1" dirty="0"/>
          </a:p>
          <a:p>
            <a:pPr algn="ctr"/>
            <a:endParaRPr lang="it-IT" sz="1600" dirty="0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D6BDF92B-DB49-2243-98DB-505E6B0F7FE2}"/>
              </a:ext>
            </a:extLst>
          </p:cNvPr>
          <p:cNvCxnSpPr>
            <a:cxnSpLocks/>
          </p:cNvCxnSpPr>
          <p:nvPr/>
        </p:nvCxnSpPr>
        <p:spPr>
          <a:xfrm>
            <a:off x="5440946" y="4302610"/>
            <a:ext cx="65667" cy="572967"/>
          </a:xfrm>
          <a:prstGeom prst="straightConnector1">
            <a:avLst/>
          </a:prstGeom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1E37CA7-5BCA-B341-AEC1-A0EAAA7BE8C4}"/>
              </a:ext>
            </a:extLst>
          </p:cNvPr>
          <p:cNvSpPr txBox="1"/>
          <p:nvPr/>
        </p:nvSpPr>
        <p:spPr>
          <a:xfrm>
            <a:off x="6851913" y="4803421"/>
            <a:ext cx="187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«Estinzione» dei materiali all’interno del sistema logistico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7776C3B4-7248-084F-993C-80AC40825CA1}"/>
              </a:ext>
            </a:extLst>
          </p:cNvPr>
          <p:cNvCxnSpPr>
            <a:cxnSpLocks/>
          </p:cNvCxnSpPr>
          <p:nvPr/>
        </p:nvCxnSpPr>
        <p:spPr>
          <a:xfrm>
            <a:off x="7356682" y="4250576"/>
            <a:ext cx="355412" cy="532228"/>
          </a:xfrm>
          <a:prstGeom prst="straightConnector1">
            <a:avLst/>
          </a:prstGeom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6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FCE425-D32A-2540-B8F8-11CA3B0D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 stoccaggio</a:t>
            </a:r>
            <a:br>
              <a:rPr lang="it-IT" dirty="0"/>
            </a:br>
            <a:r>
              <a:rPr lang="it-IT" sz="3200" dirty="0"/>
              <a:t>la mappa del magazzino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4BA1C6-B6AC-3A41-BBB3-973280C72EDB}"/>
              </a:ext>
            </a:extLst>
          </p:cNvPr>
          <p:cNvSpPr txBox="1"/>
          <p:nvPr/>
        </p:nvSpPr>
        <p:spPr>
          <a:xfrm>
            <a:off x="368300" y="2140037"/>
            <a:ext cx="8407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Prevede una classificazione su più livelli in cui si identificano:</a:t>
            </a:r>
          </a:p>
          <a:p>
            <a:endParaRPr lang="it-IT" sz="2000" dirty="0"/>
          </a:p>
          <a:p>
            <a:r>
              <a:rPr lang="it-IT" sz="2000" dirty="0">
                <a:sym typeface="Wingdings" pitchFamily="2" charset="2"/>
              </a:rPr>
              <a:t> </a:t>
            </a:r>
            <a:r>
              <a:rPr lang="it-IT" sz="2400" b="1" i="1" dirty="0">
                <a:solidFill>
                  <a:srgbClr val="FF0000"/>
                </a:solidFill>
              </a:rPr>
              <a:t>Il tipo di magazzino</a:t>
            </a:r>
            <a:r>
              <a:rPr lang="it-IT" sz="2000" dirty="0"/>
              <a:t>: </a:t>
            </a:r>
          </a:p>
          <a:p>
            <a:r>
              <a:rPr lang="it-IT" sz="2000" dirty="0"/>
              <a:t>Struttura fisica o una parte di essa che si caratterizza per il sistema di stoccaggio adottato o la specifica funzione assolta ( es.: climatizzazione); </a:t>
            </a:r>
          </a:p>
          <a:p>
            <a:endParaRPr lang="it-IT" sz="2000" dirty="0"/>
          </a:p>
          <a:p>
            <a:r>
              <a:rPr lang="it-IT" sz="2000" dirty="0">
                <a:sym typeface="Wingdings" pitchFamily="2" charset="2"/>
              </a:rPr>
              <a:t></a:t>
            </a:r>
            <a:r>
              <a:rPr lang="it-IT" sz="2400" b="1" i="1" dirty="0">
                <a:solidFill>
                  <a:srgbClr val="FF0000"/>
                </a:solidFill>
              </a:rPr>
              <a:t>l’area</a:t>
            </a:r>
            <a:r>
              <a:rPr lang="it-IT" sz="2000" dirty="0"/>
              <a:t>:</a:t>
            </a:r>
          </a:p>
          <a:p>
            <a:r>
              <a:rPr lang="it-IT" sz="2000" dirty="0"/>
              <a:t>in cui sono raggruppate tutte le celle con uguali caratteristiche; </a:t>
            </a:r>
          </a:p>
          <a:p>
            <a:endParaRPr lang="it-IT" sz="2000" dirty="0"/>
          </a:p>
          <a:p>
            <a:r>
              <a:rPr lang="it-IT" sz="2000" dirty="0">
                <a:sym typeface="Wingdings" pitchFamily="2" charset="2"/>
              </a:rPr>
              <a:t></a:t>
            </a:r>
            <a:r>
              <a:rPr lang="it-IT" sz="2400" b="1" i="1" dirty="0">
                <a:solidFill>
                  <a:srgbClr val="FF0000"/>
                </a:solidFill>
              </a:rPr>
              <a:t>la cella:</a:t>
            </a:r>
          </a:p>
          <a:p>
            <a:r>
              <a:rPr lang="it-IT" sz="2000" dirty="0"/>
              <a:t>Rappresenta l’unità di spazio più piccola accessibile in un tipo di magazzino. Con essa si definisce il luogo preciso all’interno del quale il materiale può essere immagazzinato. 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 </a:t>
            </a:r>
          </a:p>
          <a:p>
            <a:endParaRPr lang="it-IT" sz="2000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2AB6BCF5-CBEE-EB4F-B530-9147A4B4E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203" y="6068291"/>
            <a:ext cx="1921151" cy="547828"/>
          </a:xfrm>
          <a:prstGeom prst="rect">
            <a:avLst/>
          </a:prstGeom>
        </p:spPr>
      </p:pic>
      <p:pic>
        <p:nvPicPr>
          <p:cNvPr id="3073" name="Picture 1" descr="page7image33026432">
            <a:extLst>
              <a:ext uri="{FF2B5EF4-FFF2-40B4-BE49-F238E27FC236}">
                <a16:creationId xmlns:a16="http://schemas.microsoft.com/office/drawing/2014/main" id="{87E5BA67-B1E0-4F85-970A-5207BFD32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353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ge7image1224624">
            <a:extLst>
              <a:ext uri="{FF2B5EF4-FFF2-40B4-BE49-F238E27FC236}">
                <a16:creationId xmlns:a16="http://schemas.microsoft.com/office/drawing/2014/main" id="{D57E6225-96F6-4405-9256-FC586B51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6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7image1212976">
            <a:extLst>
              <a:ext uri="{FF2B5EF4-FFF2-40B4-BE49-F238E27FC236}">
                <a16:creationId xmlns:a16="http://schemas.microsoft.com/office/drawing/2014/main" id="{69FF2F68-118C-438D-B728-2582578F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6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ge7image33024704">
            <a:extLst>
              <a:ext uri="{FF2B5EF4-FFF2-40B4-BE49-F238E27FC236}">
                <a16:creationId xmlns:a16="http://schemas.microsoft.com/office/drawing/2014/main" id="{81FC87A3-723C-4E48-AE07-AD41C06E1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76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age7image33026624">
            <a:extLst>
              <a:ext uri="{FF2B5EF4-FFF2-40B4-BE49-F238E27FC236}">
                <a16:creationId xmlns:a16="http://schemas.microsoft.com/office/drawing/2014/main" id="{0266A950-E3C6-4AD4-A74E-7CBA168C7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page7image33026432">
            <a:extLst>
              <a:ext uri="{FF2B5EF4-FFF2-40B4-BE49-F238E27FC236}">
                <a16:creationId xmlns:a16="http://schemas.microsoft.com/office/drawing/2014/main" id="{A48F337F-EE6C-4AEE-BDF7-19665DACA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353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ge7image1224624">
            <a:extLst>
              <a:ext uri="{FF2B5EF4-FFF2-40B4-BE49-F238E27FC236}">
                <a16:creationId xmlns:a16="http://schemas.microsoft.com/office/drawing/2014/main" id="{5B5D5223-AABA-4C4A-AA63-5EB69820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6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age7image1212976">
            <a:extLst>
              <a:ext uri="{FF2B5EF4-FFF2-40B4-BE49-F238E27FC236}">
                <a16:creationId xmlns:a16="http://schemas.microsoft.com/office/drawing/2014/main" id="{19606543-C724-4F83-B7D9-A5F7DB37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6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ge7image33024704">
            <a:extLst>
              <a:ext uri="{FF2B5EF4-FFF2-40B4-BE49-F238E27FC236}">
                <a16:creationId xmlns:a16="http://schemas.microsoft.com/office/drawing/2014/main" id="{0A58432E-BC58-4BA4-A041-5E8342FE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76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page7image33026624">
            <a:extLst>
              <a:ext uri="{FF2B5EF4-FFF2-40B4-BE49-F238E27FC236}">
                <a16:creationId xmlns:a16="http://schemas.microsoft.com/office/drawing/2014/main" id="{72EA919F-14CE-4CB2-A762-60BD539B9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0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52D59-A982-9C4C-BD96-4EA305D0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75221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it-IT" dirty="0"/>
              <a:t>Lo stoccaggio </a:t>
            </a:r>
            <a:br>
              <a:rPr lang="it-IT" dirty="0"/>
            </a:br>
            <a:r>
              <a:rPr lang="it-IT" sz="3600" dirty="0"/>
              <a:t>CRITERI DI RICERCA DELLE CELLE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EAF7BA-DA1E-B048-A3A7-00F518F5AE23}"/>
              </a:ext>
            </a:extLst>
          </p:cNvPr>
          <p:cNvSpPr txBox="1"/>
          <p:nvPr/>
        </p:nvSpPr>
        <p:spPr>
          <a:xfrm>
            <a:off x="105814" y="1869788"/>
            <a:ext cx="90381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2000" dirty="0"/>
              <a:t>allocazione dedicata a ogni singolo articolo – </a:t>
            </a:r>
            <a:r>
              <a:rPr lang="it-IT" sz="2000" i="1" dirty="0" err="1"/>
              <a:t>dedicated</a:t>
            </a:r>
            <a:r>
              <a:rPr lang="it-IT" sz="2000" i="1" dirty="0"/>
              <a:t> </a:t>
            </a:r>
            <a:r>
              <a:rPr lang="it-IT" sz="2000" i="1" dirty="0" err="1"/>
              <a:t>storage</a:t>
            </a:r>
            <a:r>
              <a:rPr lang="it-IT" sz="2000" i="1" dirty="0"/>
              <a:t> </a:t>
            </a:r>
            <a:r>
              <a:rPr lang="it-IT" sz="2000" dirty="0"/>
              <a:t>: </a:t>
            </a:r>
          </a:p>
          <a:p>
            <a:r>
              <a:rPr lang="it-IT" sz="2000" dirty="0"/>
              <a:t>    ogni cella del magazzino è assegnata in via esclusiva a uno specifico codice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000" dirty="0"/>
              <a:t>allocazione per classi di prodotti - </a:t>
            </a:r>
            <a:r>
              <a:rPr lang="it-IT" sz="2000" i="1" dirty="0" err="1"/>
              <a:t>class-based</a:t>
            </a:r>
            <a:r>
              <a:rPr lang="it-IT" sz="2000" i="1" dirty="0"/>
              <a:t> </a:t>
            </a:r>
            <a:r>
              <a:rPr lang="it-IT" sz="2000" i="1" dirty="0" err="1"/>
              <a:t>storag</a:t>
            </a:r>
            <a:r>
              <a:rPr lang="it-IT" sz="2000" dirty="0" err="1"/>
              <a:t>e</a:t>
            </a:r>
            <a:r>
              <a:rPr lang="it-IT" sz="2000" dirty="0"/>
              <a:t>:</a:t>
            </a:r>
          </a:p>
          <a:p>
            <a:pPr marL="273050" indent="-273050"/>
            <a:r>
              <a:rPr lang="it-IT" sz="2000" dirty="0"/>
              <a:t>     prevede l’assegnazione delle zone del magazzino </a:t>
            </a:r>
            <a:r>
              <a:rPr lang="it-IT" sz="2000" dirty="0" err="1"/>
              <a:t>piu</a:t>
            </a:r>
            <a:r>
              <a:rPr lang="it-IT" sz="2000" dirty="0"/>
              <a:t>̀ accessibili alle classi con    indice di rotazione maggiore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000" dirty="0"/>
              <a:t>allocazione casuale - </a:t>
            </a:r>
            <a:r>
              <a:rPr lang="it-IT" sz="2000" i="1" dirty="0"/>
              <a:t>random </a:t>
            </a:r>
            <a:r>
              <a:rPr lang="it-IT" sz="2000" i="1" dirty="0" err="1"/>
              <a:t>storage</a:t>
            </a:r>
            <a:r>
              <a:rPr lang="it-IT" sz="2000" dirty="0"/>
              <a:t>: </a:t>
            </a:r>
          </a:p>
          <a:p>
            <a:pPr marL="357188" indent="-357188"/>
            <a:r>
              <a:rPr lang="it-IT" sz="2000" dirty="0"/>
              <a:t>     massimi vantaggi con riferimento alla riduzione della potenzialità ricettiva necessaria, ma risultati molto meno validi in termini di tempi dia accesso alle celle </a:t>
            </a:r>
          </a:p>
          <a:p>
            <a:r>
              <a:rPr lang="it-IT" sz="2000" dirty="0"/>
              <a:t> </a:t>
            </a:r>
          </a:p>
          <a:p>
            <a:r>
              <a:rPr lang="it-IT" sz="2000" dirty="0"/>
              <a:t>Per valutare il grado di sfruttamento degli spazi disponibili, si definiscono i seguenti indici caratteristici:</a:t>
            </a:r>
          </a:p>
          <a:p>
            <a:endParaRPr lang="it-IT" sz="2000" dirty="0"/>
          </a:p>
          <a:p>
            <a:pPr marL="285750" indent="-285750">
              <a:buClr>
                <a:srgbClr val="0E6F7C"/>
              </a:buClr>
              <a:buFont typeface="Wingdings" pitchFamily="2" charset="2"/>
              <a:buChar char="v"/>
            </a:pPr>
            <a:r>
              <a:rPr lang="it-IT" sz="2000" i="1" dirty="0"/>
              <a:t>Indice di saturazione superficiale</a:t>
            </a:r>
          </a:p>
          <a:p>
            <a:pPr marL="285750" indent="-285750">
              <a:buClr>
                <a:srgbClr val="0E6F7C"/>
              </a:buClr>
              <a:buFont typeface="Wingdings" pitchFamily="2" charset="2"/>
              <a:buChar char="v"/>
            </a:pPr>
            <a:r>
              <a:rPr lang="it-IT" sz="2000" i="1" dirty="0"/>
              <a:t>Indice di saturazione volumetrica</a:t>
            </a:r>
          </a:p>
          <a:p>
            <a:pPr marL="285750" indent="-285750">
              <a:buClr>
                <a:srgbClr val="0E6F7C"/>
              </a:buClr>
              <a:buFont typeface="Wingdings" pitchFamily="2" charset="2"/>
              <a:buChar char="v"/>
            </a:pPr>
            <a:r>
              <a:rPr lang="it-IT" sz="2000" i="1" dirty="0"/>
              <a:t>Indice di selettività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71F0D9-ACAB-DE4B-929F-506EFE3AC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203" y="6068291"/>
            <a:ext cx="1921151" cy="5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47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2780</Words>
  <Application>Microsoft Office PowerPoint</Application>
  <PresentationFormat>Presentazione su schermo (4:3)</PresentationFormat>
  <Paragraphs>348</Paragraphs>
  <Slides>42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51" baseType="lpstr">
      <vt:lpstr>Arial</vt:lpstr>
      <vt:lpstr>Times New Roman</vt:lpstr>
      <vt:lpstr>Tw Cen MT</vt:lpstr>
      <vt:lpstr>Tw Cen MT</vt:lpstr>
      <vt:lpstr>Tw Cen MT Condensed</vt:lpstr>
      <vt:lpstr>Wingdings</vt:lpstr>
      <vt:lpstr>Wingdings 3</vt:lpstr>
      <vt:lpstr>Integrale</vt:lpstr>
      <vt:lpstr>Picture</vt:lpstr>
      <vt:lpstr>Modulo di   Economia e Gestione delle imprese  Lezione 3 La logistica</vt:lpstr>
      <vt:lpstr>Agenda</vt:lpstr>
      <vt:lpstr>I contenuti dell’attività logistica</vt:lpstr>
      <vt:lpstr>I contenuti dell’attività logistica</vt:lpstr>
      <vt:lpstr>Il ruolo del magazzino</vt:lpstr>
      <vt:lpstr>EVOLUZIONE DELLA LOGISTICA  </vt:lpstr>
      <vt:lpstr>Le operazioni di magazzino</vt:lpstr>
      <vt:lpstr>Lo stoccaggio la mappa del magazzino</vt:lpstr>
      <vt:lpstr>Lo stoccaggio  CRITERI DI RICERCA DELLE CELLE  </vt:lpstr>
      <vt:lpstr>La movimentazione interna Il picking</vt:lpstr>
      <vt:lpstr>La LOGISTICA</vt:lpstr>
      <vt:lpstr>La LOGISTICA</vt:lpstr>
      <vt:lpstr>La gestione delle scorte </vt:lpstr>
      <vt:lpstr>La gestione delle scorte </vt:lpstr>
      <vt:lpstr>La gestione delle scorte </vt:lpstr>
      <vt:lpstr>La gestione delle scorte </vt:lpstr>
      <vt:lpstr>La gestione delle scorte </vt:lpstr>
      <vt:lpstr>La gestione delle scorte</vt:lpstr>
      <vt:lpstr>La gestione delle scorte DEI MATERIALI</vt:lpstr>
      <vt:lpstr>Modello ad Intervallo Fisso  </vt:lpstr>
      <vt:lpstr>Modello ad Intervallo Fisso  </vt:lpstr>
      <vt:lpstr>Modello ad Intervallo Fisso  </vt:lpstr>
      <vt:lpstr>La gestione delle scorte A PUNTO DI RIORDINO</vt:lpstr>
      <vt:lpstr>La gestione delle scorte A PUNTO DI RIORDINO</vt:lpstr>
      <vt:lpstr>La gestione delle scorte A PUNTO DI RIORDINO</vt:lpstr>
      <vt:lpstr>La gestione delle scorte A PUNTO DI RIORDINO</vt:lpstr>
      <vt:lpstr>La gestione delle scorte A PUNTO DI RIORDINO</vt:lpstr>
      <vt:lpstr>La gestione delle scorte A PUNTO DI RIORDINO</vt:lpstr>
      <vt:lpstr>La gestione delle scorte A PUNTO DI RIORDINO</vt:lpstr>
      <vt:lpstr>La gestione delle scorte A PUNTO DI RIORDINO</vt:lpstr>
      <vt:lpstr>Modello a Punto di Riordino</vt:lpstr>
      <vt:lpstr>Modello a Punto di Riordino</vt:lpstr>
      <vt:lpstr>Modello a Punto di Riordino</vt:lpstr>
      <vt:lpstr>Modello a Rispristino  </vt:lpstr>
      <vt:lpstr>La gestione delle scorte periferiche</vt:lpstr>
      <vt:lpstr>La gestione delle scorte periferiche</vt:lpstr>
      <vt:lpstr>LA GESTIONE DELLE SCORTE DI PRODOTTI FINITI</vt:lpstr>
      <vt:lpstr>LA GESTIONE DELLE SCORTE DI PRODOTTI FINITI</vt:lpstr>
      <vt:lpstr>LA GESTIONE DELLE SCORTE DI PRODOTTI FINITI</vt:lpstr>
      <vt:lpstr>LA GESTIONE DELLE SCORTE DI PRODOTTI FINITI</vt:lpstr>
      <vt:lpstr>eSERCIZIO</vt:lpstr>
      <vt:lpstr>SOLUZIONE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di  Economia e Gestione delle imprese Lezione 3 La logistica</dc:title>
  <dc:creator>annamaria sabetta</dc:creator>
  <cp:lastModifiedBy>Francesco Schiavone</cp:lastModifiedBy>
  <cp:revision>95</cp:revision>
  <dcterms:created xsi:type="dcterms:W3CDTF">2019-09-18T09:26:57Z</dcterms:created>
  <dcterms:modified xsi:type="dcterms:W3CDTF">2021-04-28T09:05:27Z</dcterms:modified>
</cp:coreProperties>
</file>