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63" r:id="rId3"/>
    <p:sldId id="257" r:id="rId4"/>
    <p:sldId id="273" r:id="rId5"/>
    <p:sldId id="279" r:id="rId6"/>
    <p:sldId id="258" r:id="rId7"/>
    <p:sldId id="276" r:id="rId8"/>
    <p:sldId id="274" r:id="rId9"/>
    <p:sldId id="277" r:id="rId10"/>
    <p:sldId id="278" r:id="rId11"/>
    <p:sldId id="275" r:id="rId12"/>
    <p:sldId id="281" r:id="rId13"/>
    <p:sldId id="280" r:id="rId14"/>
    <p:sldId id="259" r:id="rId15"/>
    <p:sldId id="264" r:id="rId16"/>
    <p:sldId id="268" r:id="rId17"/>
    <p:sldId id="265" r:id="rId18"/>
    <p:sldId id="269" r:id="rId19"/>
    <p:sldId id="283" r:id="rId20"/>
    <p:sldId id="282" r:id="rId21"/>
    <p:sldId id="266" r:id="rId22"/>
    <p:sldId id="270" r:id="rId23"/>
    <p:sldId id="267" r:id="rId24"/>
    <p:sldId id="271" r:id="rId25"/>
    <p:sldId id="260" r:id="rId26"/>
    <p:sldId id="261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4D27F-A573-469B-8B1F-A1FAB2EA04A4}" v="296" dt="2019-09-18T09:13:48.447"/>
    <p1510:client id="{37D8D9CF-BCA3-4D40-90CF-26C042FC3467}" v="31" dt="2019-09-18T08:57:46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5885" autoAdjust="0"/>
  </p:normalViewPr>
  <p:slideViewPr>
    <p:cSldViewPr snapToGrid="0" snapToObjects="1"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7D8D9CF-BCA3-4D40-90CF-26C042FC3467}"/>
    <pc:docChg chg="addSld modSld">
      <pc:chgData name="" userId="" providerId="" clId="Web-{37D8D9CF-BCA3-4D40-90CF-26C042FC3467}" dt="2019-09-18T08:57:46.014" v="30"/>
      <pc:docMkLst>
        <pc:docMk/>
      </pc:docMkLst>
      <pc:sldChg chg="modSp">
        <pc:chgData name="" userId="" providerId="" clId="Web-{37D8D9CF-BCA3-4D40-90CF-26C042FC3467}" dt="2019-09-18T08:56:50.090" v="21" actId="1076"/>
        <pc:sldMkLst>
          <pc:docMk/>
          <pc:sldMk cId="132603010" sldId="257"/>
        </pc:sldMkLst>
        <pc:spChg chg="mod">
          <ac:chgData name="" userId="" providerId="" clId="Web-{37D8D9CF-BCA3-4D40-90CF-26C042FC3467}" dt="2019-09-18T08:56:18.324" v="8" actId="1076"/>
          <ac:spMkLst>
            <pc:docMk/>
            <pc:sldMk cId="132603010" sldId="257"/>
            <ac:spMk id="2" creationId="{00000000-0000-0000-0000-000000000000}"/>
          </ac:spMkLst>
        </pc:spChg>
        <pc:spChg chg="mod">
          <ac:chgData name="" userId="" providerId="" clId="Web-{37D8D9CF-BCA3-4D40-90CF-26C042FC3467}" dt="2019-09-18T08:56:50.090" v="21" actId="1076"/>
          <ac:spMkLst>
            <pc:docMk/>
            <pc:sldMk cId="132603010" sldId="257"/>
            <ac:spMk id="3" creationId="{00000000-0000-0000-0000-000000000000}"/>
          </ac:spMkLst>
        </pc:spChg>
      </pc:sldChg>
      <pc:sldChg chg="modSp">
        <pc:chgData name="" userId="" providerId="" clId="Web-{37D8D9CF-BCA3-4D40-90CF-26C042FC3467}" dt="2019-09-18T08:57:10.747" v="27" actId="1076"/>
        <pc:sldMkLst>
          <pc:docMk/>
          <pc:sldMk cId="683885385" sldId="258"/>
        </pc:sldMkLst>
        <pc:spChg chg="mod">
          <ac:chgData name="" userId="" providerId="" clId="Web-{37D8D9CF-BCA3-4D40-90CF-26C042FC3467}" dt="2019-09-18T08:57:10.747" v="27" actId="1076"/>
          <ac:spMkLst>
            <pc:docMk/>
            <pc:sldMk cId="683885385" sldId="258"/>
            <ac:spMk id="3" creationId="{D237BB5C-E1C6-9346-9931-959662B35F21}"/>
          </ac:spMkLst>
        </pc:spChg>
      </pc:sldChg>
      <pc:sldChg chg="modSp">
        <pc:chgData name="" userId="" providerId="" clId="Web-{37D8D9CF-BCA3-4D40-90CF-26C042FC3467}" dt="2019-09-18T08:57:43.295" v="29"/>
        <pc:sldMkLst>
          <pc:docMk/>
          <pc:sldMk cId="2857227860" sldId="264"/>
        </pc:sldMkLst>
        <pc:spChg chg="mod">
          <ac:chgData name="" userId="" providerId="" clId="Web-{37D8D9CF-BCA3-4D40-90CF-26C042FC3467}" dt="2019-09-18T08:57:43.295" v="29"/>
          <ac:spMkLst>
            <pc:docMk/>
            <pc:sldMk cId="2857227860" sldId="264"/>
            <ac:spMk id="4" creationId="{8ED6AC06-131D-E34B-B7D3-1920704B4DA1}"/>
          </ac:spMkLst>
        </pc:spChg>
      </pc:sldChg>
      <pc:sldChg chg="addSp delSp modSp new">
        <pc:chgData name="" userId="" providerId="" clId="Web-{37D8D9CF-BCA3-4D40-90CF-26C042FC3467}" dt="2019-09-18T08:57:46.014" v="30"/>
        <pc:sldMkLst>
          <pc:docMk/>
          <pc:sldMk cId="1675069924" sldId="268"/>
        </pc:sldMkLst>
        <pc:spChg chg="del">
          <ac:chgData name="" userId="" providerId="" clId="Web-{37D8D9CF-BCA3-4D40-90CF-26C042FC3467}" dt="2019-09-18T08:57:46.014" v="30"/>
          <ac:spMkLst>
            <pc:docMk/>
            <pc:sldMk cId="1675069924" sldId="268"/>
            <ac:spMk id="3" creationId="{01144B45-8E9A-4716-B5A5-376EA84C0251}"/>
          </ac:spMkLst>
        </pc:spChg>
        <pc:picChg chg="add mod ord">
          <ac:chgData name="" userId="" providerId="" clId="Web-{37D8D9CF-BCA3-4D40-90CF-26C042FC3467}" dt="2019-09-18T08:57:46.014" v="30"/>
          <ac:picMkLst>
            <pc:docMk/>
            <pc:sldMk cId="1675069924" sldId="268"/>
            <ac:picMk id="4" creationId="{4D1166EB-EBA5-4938-87D0-8BFFFD557E38}"/>
          </ac:picMkLst>
        </pc:picChg>
      </pc:sldChg>
    </pc:docChg>
  </pc:docChgLst>
  <pc:docChgLst>
    <pc:chgData clId="Web-{22E4D27F-A573-469B-8B1F-A1FAB2EA04A4}"/>
    <pc:docChg chg="addSld modSld">
      <pc:chgData name="" userId="" providerId="" clId="Web-{22E4D27F-A573-469B-8B1F-A1FAB2EA04A4}" dt="2019-09-18T09:13:48.447" v="287"/>
      <pc:docMkLst>
        <pc:docMk/>
      </pc:docMkLst>
      <pc:sldChg chg="addSp delSp modSp">
        <pc:chgData name="" userId="" providerId="" clId="Web-{22E4D27F-A573-469B-8B1F-A1FAB2EA04A4}" dt="2019-09-18T09:12:10.382" v="273"/>
        <pc:sldMkLst>
          <pc:docMk/>
          <pc:sldMk cId="267737033" sldId="260"/>
        </pc:sldMkLst>
        <pc:spChg chg="del mod">
          <ac:chgData name="" userId="" providerId="" clId="Web-{22E4D27F-A573-469B-8B1F-A1FAB2EA04A4}" dt="2019-09-18T09:12:10.382" v="273"/>
          <ac:spMkLst>
            <pc:docMk/>
            <pc:sldMk cId="267737033" sldId="260"/>
            <ac:spMk id="4" creationId="{00000000-0000-0000-0000-000000000000}"/>
          </ac:spMkLst>
        </pc:spChg>
        <pc:spChg chg="add mod">
          <ac:chgData name="" userId="" providerId="" clId="Web-{22E4D27F-A573-469B-8B1F-A1FAB2EA04A4}" dt="2019-09-18T09:11:55.975" v="267" actId="1076"/>
          <ac:spMkLst>
            <pc:docMk/>
            <pc:sldMk cId="267737033" sldId="260"/>
            <ac:spMk id="5" creationId="{74BEDC3D-67A2-4DC8-9846-CAA16F63669C}"/>
          </ac:spMkLst>
        </pc:spChg>
        <pc:spChg chg="mod">
          <ac:chgData name="" userId="" providerId="" clId="Web-{22E4D27F-A573-469B-8B1F-A1FAB2EA04A4}" dt="2019-09-18T09:11:38.334" v="261" actId="20577"/>
          <ac:spMkLst>
            <pc:docMk/>
            <pc:sldMk cId="267737033" sldId="260"/>
            <ac:spMk id="6" creationId="{A08A97CE-898B-6645-A729-5A487D352F2C}"/>
          </ac:spMkLst>
        </pc:spChg>
        <pc:cxnChg chg="mod">
          <ac:chgData name="" userId="" providerId="" clId="Web-{22E4D27F-A573-469B-8B1F-A1FAB2EA04A4}" dt="2019-09-18T09:12:06.414" v="269" actId="14100"/>
          <ac:cxnSpMkLst>
            <pc:docMk/>
            <pc:sldMk cId="267737033" sldId="260"/>
            <ac:cxnSpMk id="14" creationId="{2C042516-A5C5-7A44-B35E-9405AD2A35FA}"/>
          </ac:cxnSpMkLst>
        </pc:cxnChg>
      </pc:sldChg>
      <pc:sldChg chg="delSp">
        <pc:chgData name="" userId="" providerId="" clId="Web-{22E4D27F-A573-469B-8B1F-A1FAB2EA04A4}" dt="2019-09-18T09:12:15.462" v="274"/>
        <pc:sldMkLst>
          <pc:docMk/>
          <pc:sldMk cId="2478722781" sldId="261"/>
        </pc:sldMkLst>
        <pc:spChg chg="del">
          <ac:chgData name="" userId="" providerId="" clId="Web-{22E4D27F-A573-469B-8B1F-A1FAB2EA04A4}" dt="2019-09-18T09:12:15.462" v="274"/>
          <ac:spMkLst>
            <pc:docMk/>
            <pc:sldMk cId="2478722781" sldId="261"/>
            <ac:spMk id="4" creationId="{00000000-0000-0000-0000-000000000000}"/>
          </ac:spMkLst>
        </pc:spChg>
      </pc:sldChg>
      <pc:sldChg chg="delSp modSp">
        <pc:chgData name="" userId="" providerId="" clId="Web-{22E4D27F-A573-469B-8B1F-A1FAB2EA04A4}" dt="2019-09-18T09:13:48.447" v="287"/>
        <pc:sldMkLst>
          <pc:docMk/>
          <pc:sldMk cId="3975384869" sldId="262"/>
        </pc:sldMkLst>
        <pc:spChg chg="del">
          <ac:chgData name="" userId="" providerId="" clId="Web-{22E4D27F-A573-469B-8B1F-A1FAB2EA04A4}" dt="2019-09-18T09:13:48.447" v="287"/>
          <ac:spMkLst>
            <pc:docMk/>
            <pc:sldMk cId="3975384869" sldId="262"/>
            <ac:spMk id="4" creationId="{00000000-0000-0000-0000-000000000000}"/>
          </ac:spMkLst>
        </pc:spChg>
        <pc:spChg chg="mod">
          <ac:chgData name="" userId="" providerId="" clId="Web-{22E4D27F-A573-469B-8B1F-A1FAB2EA04A4}" dt="2019-09-18T09:13:13.774" v="283" actId="1076"/>
          <ac:spMkLst>
            <pc:docMk/>
            <pc:sldMk cId="3975384869" sldId="262"/>
            <ac:spMk id="6" creationId="{2E9485ED-2CEB-0E41-897C-ABF2A136D8E6}"/>
          </ac:spMkLst>
        </pc:spChg>
        <pc:spChg chg="mod">
          <ac:chgData name="" userId="" providerId="" clId="Web-{22E4D27F-A573-469B-8B1F-A1FAB2EA04A4}" dt="2019-09-18T09:13:31.478" v="284"/>
          <ac:spMkLst>
            <pc:docMk/>
            <pc:sldMk cId="3975384869" sldId="262"/>
            <ac:spMk id="10" creationId="{550AEF31-6A85-6F4C-9877-453CAF6DE25D}"/>
          </ac:spMkLst>
        </pc:spChg>
        <pc:spChg chg="mod">
          <ac:chgData name="" userId="" providerId="" clId="Web-{22E4D27F-A573-469B-8B1F-A1FAB2EA04A4}" dt="2019-09-18T09:13:45.853" v="286" actId="1076"/>
          <ac:spMkLst>
            <pc:docMk/>
            <pc:sldMk cId="3975384869" sldId="262"/>
            <ac:spMk id="11" creationId="{E8F5500B-86A2-5C48-9B68-C0E17F7AF110}"/>
          </ac:spMkLst>
        </pc:spChg>
        <pc:cxnChg chg="mod">
          <ac:chgData name="" userId="" providerId="" clId="Web-{22E4D27F-A573-469B-8B1F-A1FAB2EA04A4}" dt="2019-09-18T09:13:40.728" v="285" actId="1076"/>
          <ac:cxnSpMkLst>
            <pc:docMk/>
            <pc:sldMk cId="3975384869" sldId="262"/>
            <ac:cxnSpMk id="13" creationId="{ED70CD25-0884-7F4D-8905-C11430DB2EEE}"/>
          </ac:cxnSpMkLst>
        </pc:cxnChg>
      </pc:sldChg>
      <pc:sldChg chg="modSp">
        <pc:chgData name="" userId="" providerId="" clId="Web-{22E4D27F-A573-469B-8B1F-A1FAB2EA04A4}" dt="2019-09-18T09:12:41.211" v="276" actId="20577"/>
        <pc:sldMkLst>
          <pc:docMk/>
          <pc:sldMk cId="2584837783" sldId="263"/>
        </pc:sldMkLst>
        <pc:spChg chg="mod">
          <ac:chgData name="" userId="" providerId="" clId="Web-{22E4D27F-A573-469B-8B1F-A1FAB2EA04A4}" dt="2019-09-18T09:12:41.211" v="276" actId="20577"/>
          <ac:spMkLst>
            <pc:docMk/>
            <pc:sldMk cId="2584837783" sldId="263"/>
            <ac:spMk id="5" creationId="{441C6CB3-37C8-684A-BE08-40A3A00B1EBC}"/>
          </ac:spMkLst>
        </pc:spChg>
      </pc:sldChg>
      <pc:sldChg chg="delSp modSp">
        <pc:chgData name="" userId="" providerId="" clId="Web-{22E4D27F-A573-469B-8B1F-A1FAB2EA04A4}" dt="2019-09-18T09:09:31.018" v="196" actId="20577"/>
        <pc:sldMkLst>
          <pc:docMk/>
          <pc:sldMk cId="2857227860" sldId="264"/>
        </pc:sldMkLst>
        <pc:spChg chg="mod">
          <ac:chgData name="" userId="" providerId="" clId="Web-{22E4D27F-A573-469B-8B1F-A1FAB2EA04A4}" dt="2019-09-18T08:58:29.702" v="5" actId="1076"/>
          <ac:spMkLst>
            <pc:docMk/>
            <pc:sldMk cId="2857227860" sldId="264"/>
            <ac:spMk id="4" creationId="{8ED6AC06-131D-E34B-B7D3-1920704B4DA1}"/>
          </ac:spMkLst>
        </pc:spChg>
        <pc:spChg chg="mod">
          <ac:chgData name="" userId="" providerId="" clId="Web-{22E4D27F-A573-469B-8B1F-A1FAB2EA04A4}" dt="2019-09-18T09:09:31.018" v="196" actId="20577"/>
          <ac:spMkLst>
            <pc:docMk/>
            <pc:sldMk cId="2857227860" sldId="264"/>
            <ac:spMk id="6" creationId="{F9A63170-68DC-7144-8D21-385A86321F6A}"/>
          </ac:spMkLst>
        </pc:spChg>
        <pc:spChg chg="del mod">
          <ac:chgData name="" userId="" providerId="" clId="Web-{22E4D27F-A573-469B-8B1F-A1FAB2EA04A4}" dt="2019-09-18T09:00:29.597" v="46"/>
          <ac:spMkLst>
            <pc:docMk/>
            <pc:sldMk cId="2857227860" sldId="264"/>
            <ac:spMk id="11" creationId="{E5D14D56-4CE5-8347-93C2-8144C6E0FE16}"/>
          </ac:spMkLst>
        </pc:spChg>
        <pc:cxnChg chg="del">
          <ac:chgData name="" userId="" providerId="" clId="Web-{22E4D27F-A573-469B-8B1F-A1FAB2EA04A4}" dt="2019-09-18T09:00:32.378" v="47"/>
          <ac:cxnSpMkLst>
            <pc:docMk/>
            <pc:sldMk cId="2857227860" sldId="264"/>
            <ac:cxnSpMk id="10" creationId="{9006B4A3-0A12-F74D-844E-87FD844EDE72}"/>
          </ac:cxnSpMkLst>
        </pc:cxnChg>
      </pc:sldChg>
      <pc:sldChg chg="delSp modSp">
        <pc:chgData name="" userId="" providerId="" clId="Web-{22E4D27F-A573-469B-8B1F-A1FAB2EA04A4}" dt="2019-09-18T09:09:16.830" v="192" actId="1076"/>
        <pc:sldMkLst>
          <pc:docMk/>
          <pc:sldMk cId="487392906" sldId="265"/>
        </pc:sldMkLst>
        <pc:spChg chg="mod">
          <ac:chgData name="" userId="" providerId="" clId="Web-{22E4D27F-A573-469B-8B1F-A1FAB2EA04A4}" dt="2019-09-18T09:03:19.461" v="87"/>
          <ac:spMkLst>
            <pc:docMk/>
            <pc:sldMk cId="487392906" sldId="265"/>
            <ac:spMk id="4" creationId="{260C81C1-E84B-3C41-A244-A259E3D4EF84}"/>
          </ac:spMkLst>
        </pc:spChg>
        <pc:spChg chg="mod">
          <ac:chgData name="" userId="" providerId="" clId="Web-{22E4D27F-A573-469B-8B1F-A1FAB2EA04A4}" dt="2019-09-18T09:09:16.830" v="192" actId="1076"/>
          <ac:spMkLst>
            <pc:docMk/>
            <pc:sldMk cId="487392906" sldId="265"/>
            <ac:spMk id="5" creationId="{4FB441A0-1CAB-224B-9A30-2B02D899E1F5}"/>
          </ac:spMkLst>
        </pc:spChg>
        <pc:spChg chg="mod">
          <ac:chgData name="" userId="" providerId="" clId="Web-{22E4D27F-A573-469B-8B1F-A1FAB2EA04A4}" dt="2019-09-18T09:02:32.725" v="74" actId="20577"/>
          <ac:spMkLst>
            <pc:docMk/>
            <pc:sldMk cId="487392906" sldId="265"/>
            <ac:spMk id="6" creationId="{14066685-1897-C146-920A-B676E265A039}"/>
          </ac:spMkLst>
        </pc:spChg>
        <pc:cxnChg chg="del">
          <ac:chgData name="" userId="" providerId="" clId="Web-{22E4D27F-A573-469B-8B1F-A1FAB2EA04A4}" dt="2019-09-18T09:02:28.928" v="72"/>
          <ac:cxnSpMkLst>
            <pc:docMk/>
            <pc:sldMk cId="487392906" sldId="265"/>
            <ac:cxnSpMk id="7" creationId="{82E9907C-646A-F449-A3DE-EB19D492B5BF}"/>
          </ac:cxnSpMkLst>
        </pc:cxnChg>
      </pc:sldChg>
      <pc:sldChg chg="delSp modSp">
        <pc:chgData name="" userId="" providerId="" clId="Web-{22E4D27F-A573-469B-8B1F-A1FAB2EA04A4}" dt="2019-09-18T09:08:55.205" v="182" actId="20577"/>
        <pc:sldMkLst>
          <pc:docMk/>
          <pc:sldMk cId="3022619956" sldId="266"/>
        </pc:sldMkLst>
        <pc:spChg chg="mod">
          <ac:chgData name="" userId="" providerId="" clId="Web-{22E4D27F-A573-469B-8B1F-A1FAB2EA04A4}" dt="2019-09-18T09:08:55.205" v="182" actId="20577"/>
          <ac:spMkLst>
            <pc:docMk/>
            <pc:sldMk cId="3022619956" sldId="266"/>
            <ac:spMk id="4" creationId="{AD79B08A-48AE-8B48-9021-BC22F77B5698}"/>
          </ac:spMkLst>
        </pc:spChg>
        <pc:spChg chg="del">
          <ac:chgData name="" userId="" providerId="" clId="Web-{22E4D27F-A573-469B-8B1F-A1FAB2EA04A4}" dt="2019-09-18T09:04:37.479" v="104"/>
          <ac:spMkLst>
            <pc:docMk/>
            <pc:sldMk cId="3022619956" sldId="266"/>
            <ac:spMk id="5" creationId="{2D8C0199-4EA5-484C-8AD4-505158762328}"/>
          </ac:spMkLst>
        </pc:spChg>
        <pc:cxnChg chg="del">
          <ac:chgData name="" userId="" providerId="" clId="Web-{22E4D27F-A573-469B-8B1F-A1FAB2EA04A4}" dt="2019-09-18T09:05:28.528" v="125"/>
          <ac:cxnSpMkLst>
            <pc:docMk/>
            <pc:sldMk cId="3022619956" sldId="266"/>
            <ac:cxnSpMk id="6" creationId="{0337FC03-7ACA-FD47-A822-7867E46F3B79}"/>
          </ac:cxnSpMkLst>
        </pc:cxnChg>
      </pc:sldChg>
      <pc:sldChg chg="delSp modSp">
        <pc:chgData name="" userId="" providerId="" clId="Web-{22E4D27F-A573-469B-8B1F-A1FAB2EA04A4}" dt="2019-09-18T09:08:48.798" v="181" actId="1076"/>
        <pc:sldMkLst>
          <pc:docMk/>
          <pc:sldMk cId="1902811845" sldId="267"/>
        </pc:sldMkLst>
        <pc:spChg chg="mod">
          <ac:chgData name="" userId="" providerId="" clId="Web-{22E4D27F-A573-469B-8B1F-A1FAB2EA04A4}" dt="2019-09-18T09:08:48.798" v="181" actId="1076"/>
          <ac:spMkLst>
            <pc:docMk/>
            <pc:sldMk cId="1902811845" sldId="267"/>
            <ac:spMk id="6" creationId="{246F9FD5-6BB8-6C40-B797-A71C98DD4FCF}"/>
          </ac:spMkLst>
        </pc:spChg>
        <pc:spChg chg="del mod">
          <ac:chgData name="" userId="" providerId="" clId="Web-{22E4D27F-A573-469B-8B1F-A1FAB2EA04A4}" dt="2019-09-18T09:06:26.154" v="145"/>
          <ac:spMkLst>
            <pc:docMk/>
            <pc:sldMk cId="1902811845" sldId="267"/>
            <ac:spMk id="7" creationId="{2C3EB673-09C6-DC46-AFA4-D24B4A02AAFF}"/>
          </ac:spMkLst>
        </pc:spChg>
        <pc:cxnChg chg="del">
          <ac:chgData name="" userId="" providerId="" clId="Web-{22E4D27F-A573-469B-8B1F-A1FAB2EA04A4}" dt="2019-09-18T09:06:28.044" v="146"/>
          <ac:cxnSpMkLst>
            <pc:docMk/>
            <pc:sldMk cId="1902811845" sldId="267"/>
            <ac:cxnSpMk id="8" creationId="{CC4D5986-3C3B-154E-9838-38C72869460B}"/>
          </ac:cxnSpMkLst>
        </pc:cxnChg>
      </pc:sldChg>
      <pc:sldChg chg="addSp delSp modSp">
        <pc:chgData name="" userId="" providerId="" clId="Web-{22E4D27F-A573-469B-8B1F-A1FAB2EA04A4}" dt="2019-09-18T09:09:22.393" v="193" actId="20577"/>
        <pc:sldMkLst>
          <pc:docMk/>
          <pc:sldMk cId="1675069924" sldId="268"/>
        </pc:sldMkLst>
        <pc:spChg chg="mod">
          <ac:chgData name="" userId="" providerId="" clId="Web-{22E4D27F-A573-469B-8B1F-A1FAB2EA04A4}" dt="2019-09-18T08:58:39.656" v="8" actId="20577"/>
          <ac:spMkLst>
            <pc:docMk/>
            <pc:sldMk cId="1675069924" sldId="268"/>
            <ac:spMk id="2" creationId="{0C9BB1E6-D37B-492A-8C91-288241D58732}"/>
          </ac:spMkLst>
        </pc:spChg>
        <pc:spChg chg="add del mod">
          <ac:chgData name="" userId="" providerId="" clId="Web-{22E4D27F-A573-469B-8B1F-A1FAB2EA04A4}" dt="2019-09-18T08:58:46.906" v="11"/>
          <ac:spMkLst>
            <pc:docMk/>
            <pc:sldMk cId="1675069924" sldId="268"/>
            <ac:spMk id="5" creationId="{52DB0D78-AAEA-419F-9577-DF47FA986DC5}"/>
          </ac:spMkLst>
        </pc:spChg>
        <pc:spChg chg="add del mod">
          <ac:chgData name="" userId="" providerId="" clId="Web-{22E4D27F-A573-469B-8B1F-A1FAB2EA04A4}" dt="2019-09-18T08:58:53.172" v="16"/>
          <ac:spMkLst>
            <pc:docMk/>
            <pc:sldMk cId="1675069924" sldId="268"/>
            <ac:spMk id="6" creationId="{A645B04F-6831-45D3-8FA5-28909973D975}"/>
          </ac:spMkLst>
        </pc:spChg>
        <pc:spChg chg="add del mod">
          <ac:chgData name="" userId="" providerId="" clId="Web-{22E4D27F-A573-469B-8B1F-A1FAB2EA04A4}" dt="2019-09-18T08:59:03.219" v="19"/>
          <ac:spMkLst>
            <pc:docMk/>
            <pc:sldMk cId="1675069924" sldId="268"/>
            <ac:spMk id="7" creationId="{EC57E280-9843-4C4F-9985-63BBF5149E78}"/>
          </ac:spMkLst>
        </pc:spChg>
        <pc:spChg chg="add del mod">
          <ac:chgData name="" userId="" providerId="" clId="Web-{22E4D27F-A573-469B-8B1F-A1FAB2EA04A4}" dt="2019-09-18T08:59:17.923" v="25"/>
          <ac:spMkLst>
            <pc:docMk/>
            <pc:sldMk cId="1675069924" sldId="268"/>
            <ac:spMk id="8" creationId="{A0A86810-E5A0-4F58-A1DB-7254C1B065AE}"/>
          </ac:spMkLst>
        </pc:spChg>
        <pc:spChg chg="add mod">
          <ac:chgData name="" userId="" providerId="" clId="Web-{22E4D27F-A573-469B-8B1F-A1FAB2EA04A4}" dt="2019-09-18T09:09:22.393" v="193" actId="20577"/>
          <ac:spMkLst>
            <pc:docMk/>
            <pc:sldMk cId="1675069924" sldId="268"/>
            <ac:spMk id="11" creationId="{C931F7AF-7FBB-4699-BB4B-E9E7BB2F8196}"/>
          </ac:spMkLst>
        </pc:spChg>
        <pc:picChg chg="del">
          <ac:chgData name="" userId="" providerId="" clId="Web-{22E4D27F-A573-469B-8B1F-A1FAB2EA04A4}" dt="2019-09-18T08:58:40.078" v="10"/>
          <ac:picMkLst>
            <pc:docMk/>
            <pc:sldMk cId="1675069924" sldId="268"/>
            <ac:picMk id="4" creationId="{4D1166EB-EBA5-4938-87D0-8BFFFD557E38}"/>
          </ac:picMkLst>
        </pc:picChg>
        <pc:picChg chg="add">
          <ac:chgData name="" userId="" providerId="" clId="Web-{22E4D27F-A573-469B-8B1F-A1FAB2EA04A4}" dt="2019-09-18T08:59:25.313" v="26"/>
          <ac:picMkLst>
            <pc:docMk/>
            <pc:sldMk cId="1675069924" sldId="268"/>
            <ac:picMk id="10" creationId="{B481C477-EF1D-4573-99AD-BD14B6C1DA4C}"/>
          </ac:picMkLst>
        </pc:picChg>
      </pc:sldChg>
      <pc:sldChg chg="addSp delSp modSp new">
        <pc:chgData name="" userId="" providerId="" clId="Web-{22E4D27F-A573-469B-8B1F-A1FAB2EA04A4}" dt="2019-09-18T09:09:07.767" v="188" actId="1076"/>
        <pc:sldMkLst>
          <pc:docMk/>
          <pc:sldMk cId="2158479810" sldId="269"/>
        </pc:sldMkLst>
        <pc:spChg chg="mod">
          <ac:chgData name="" userId="" providerId="" clId="Web-{22E4D27F-A573-469B-8B1F-A1FAB2EA04A4}" dt="2019-09-18T09:03:30.758" v="91" actId="1076"/>
          <ac:spMkLst>
            <pc:docMk/>
            <pc:sldMk cId="2158479810" sldId="269"/>
            <ac:spMk id="2" creationId="{2F9DB17D-6C90-4854-B390-17DE23CAF694}"/>
          </ac:spMkLst>
        </pc:spChg>
        <pc:spChg chg="del">
          <ac:chgData name="" userId="" providerId="" clId="Web-{22E4D27F-A573-469B-8B1F-A1FAB2EA04A4}" dt="2019-09-18T09:02:45.866" v="77"/>
          <ac:spMkLst>
            <pc:docMk/>
            <pc:sldMk cId="2158479810" sldId="269"/>
            <ac:spMk id="3" creationId="{4DEF8010-56FD-4C1C-AB9D-7BD0D31C7955}"/>
          </ac:spMkLst>
        </pc:spChg>
        <pc:spChg chg="add mod">
          <ac:chgData name="" userId="" providerId="" clId="Web-{22E4D27F-A573-469B-8B1F-A1FAB2EA04A4}" dt="2019-09-18T09:09:07.767" v="188" actId="1076"/>
          <ac:spMkLst>
            <pc:docMk/>
            <pc:sldMk cId="2158479810" sldId="269"/>
            <ac:spMk id="4" creationId="{C191CF3D-28B1-4E54-AB68-66DA3A2F99EC}"/>
          </ac:spMkLst>
        </pc:spChg>
        <pc:spChg chg="add del mod">
          <ac:chgData name="" userId="" providerId="" clId="Web-{22E4D27F-A573-469B-8B1F-A1FAB2EA04A4}" dt="2019-09-18T09:06:04.450" v="139"/>
          <ac:spMkLst>
            <pc:docMk/>
            <pc:sldMk cId="2158479810" sldId="269"/>
            <ac:spMk id="5" creationId="{63C964B4-62FA-4A58-A4B5-716338A76E69}"/>
          </ac:spMkLst>
        </pc:spChg>
        <pc:picChg chg="add">
          <ac:chgData name="" userId="" providerId="" clId="Web-{22E4D27F-A573-469B-8B1F-A1FAB2EA04A4}" dt="2019-09-18T09:06:12.841" v="140"/>
          <ac:picMkLst>
            <pc:docMk/>
            <pc:sldMk cId="2158479810" sldId="269"/>
            <ac:picMk id="7" creationId="{7AC6E408-DAA7-41AF-ACD8-19D0475B2592}"/>
          </ac:picMkLst>
        </pc:picChg>
      </pc:sldChg>
      <pc:sldChg chg="addSp delSp modSp new">
        <pc:chgData name="" userId="" providerId="" clId="Web-{22E4D27F-A573-469B-8B1F-A1FAB2EA04A4}" dt="2019-09-18T09:08:42.048" v="180" actId="1076"/>
        <pc:sldMkLst>
          <pc:docMk/>
          <pc:sldMk cId="1852654266" sldId="270"/>
        </pc:sldMkLst>
        <pc:spChg chg="mod">
          <ac:chgData name="" userId="" providerId="" clId="Web-{22E4D27F-A573-469B-8B1F-A1FAB2EA04A4}" dt="2019-09-18T09:05:24.214" v="124" actId="1076"/>
          <ac:spMkLst>
            <pc:docMk/>
            <pc:sldMk cId="1852654266" sldId="270"/>
            <ac:spMk id="2" creationId="{8DCCC08E-423B-4D35-AED7-C9B164DF2C1B}"/>
          </ac:spMkLst>
        </pc:spChg>
        <pc:spChg chg="del mod">
          <ac:chgData name="" userId="" providerId="" clId="Web-{22E4D27F-A573-469B-8B1F-A1FAB2EA04A4}" dt="2019-09-18T09:04:49.573" v="109"/>
          <ac:spMkLst>
            <pc:docMk/>
            <pc:sldMk cId="1852654266" sldId="270"/>
            <ac:spMk id="3" creationId="{57C210CA-E9C5-4544-9C7A-2D01F618DA04}"/>
          </ac:spMkLst>
        </pc:spChg>
        <pc:spChg chg="add mod">
          <ac:chgData name="" userId="" providerId="" clId="Web-{22E4D27F-A573-469B-8B1F-A1FAB2EA04A4}" dt="2019-09-18T09:08:42.048" v="180" actId="1076"/>
          <ac:spMkLst>
            <pc:docMk/>
            <pc:sldMk cId="1852654266" sldId="270"/>
            <ac:spMk id="4" creationId="{CF813A58-596B-4055-B3DE-9FA534A4C9AD}"/>
          </ac:spMkLst>
        </pc:spChg>
        <pc:picChg chg="add">
          <ac:chgData name="" userId="" providerId="" clId="Web-{22E4D27F-A573-469B-8B1F-A1FAB2EA04A4}" dt="2019-09-18T09:06:15.700" v="141"/>
          <ac:picMkLst>
            <pc:docMk/>
            <pc:sldMk cId="1852654266" sldId="270"/>
            <ac:picMk id="6" creationId="{E57BBE5F-54C7-4DB6-B5D7-A4509EDDC33F}"/>
          </ac:picMkLst>
        </pc:picChg>
      </pc:sldChg>
      <pc:sldChg chg="addSp delSp modSp new">
        <pc:chgData name="" userId="" providerId="" clId="Web-{22E4D27F-A573-469B-8B1F-A1FAB2EA04A4}" dt="2019-09-18T09:08:31.110" v="174" actId="20577"/>
        <pc:sldMkLst>
          <pc:docMk/>
          <pc:sldMk cId="1505332615" sldId="271"/>
        </pc:sldMkLst>
        <pc:spChg chg="mod">
          <ac:chgData name="" userId="" providerId="" clId="Web-{22E4D27F-A573-469B-8B1F-A1FAB2EA04A4}" dt="2019-09-18T09:07:41.124" v="161" actId="1076"/>
          <ac:spMkLst>
            <pc:docMk/>
            <pc:sldMk cId="1505332615" sldId="271"/>
            <ac:spMk id="2" creationId="{E70D055B-3D0E-4A89-997E-87BE48AA2EB8}"/>
          </ac:spMkLst>
        </pc:spChg>
        <pc:spChg chg="del">
          <ac:chgData name="" userId="" providerId="" clId="Web-{22E4D27F-A573-469B-8B1F-A1FAB2EA04A4}" dt="2019-09-18T09:06:33.331" v="148"/>
          <ac:spMkLst>
            <pc:docMk/>
            <pc:sldMk cId="1505332615" sldId="271"/>
            <ac:spMk id="3" creationId="{666F95C1-7609-407A-AB6E-ADFEC5596EB1}"/>
          </ac:spMkLst>
        </pc:spChg>
        <pc:spChg chg="add mod">
          <ac:chgData name="" userId="" providerId="" clId="Web-{22E4D27F-A573-469B-8B1F-A1FAB2EA04A4}" dt="2019-09-18T09:08:31.110" v="174" actId="20577"/>
          <ac:spMkLst>
            <pc:docMk/>
            <pc:sldMk cId="1505332615" sldId="271"/>
            <ac:spMk id="4" creationId="{45060BDA-49F2-4430-B214-BD8ADD196BC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FFEBFFD-E261-C142-A7D2-ABE2607B5886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45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82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26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254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544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97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5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15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86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EBFFD-E261-C142-A7D2-ABE2607B5886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87B2C-34AC-8442-B859-22EB2A8DD280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24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5FFEBFFD-E261-C142-A7D2-ABE2607B5886}" type="datetimeFigureOut">
              <a:rPr lang="it-IT" smtClean="0"/>
              <a:t>20/09/2021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02987B2C-34AC-8442-B859-22EB2A8DD280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9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2234" y="1523586"/>
            <a:ext cx="6129284" cy="2960980"/>
          </a:xfrm>
        </p:spPr>
        <p:txBody>
          <a:bodyPr anchor="b">
            <a:normAutofit fontScale="90000"/>
          </a:bodyPr>
          <a:lstStyle/>
          <a:p>
            <a:pPr algn="l"/>
            <a:r>
              <a:rPr lang="it-IT" sz="3600" dirty="0">
                <a:solidFill>
                  <a:srgbClr val="FFFFFF"/>
                </a:solidFill>
              </a:rPr>
              <a:t>Modulo di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 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b="1" dirty="0">
                <a:solidFill>
                  <a:srgbClr val="FFFFFF"/>
                </a:solidFill>
              </a:rPr>
              <a:t>Economia e Gestione delle imprese</a:t>
            </a:r>
            <a:br>
              <a:rPr lang="it-IT" sz="3600" b="1" dirty="0">
                <a:solidFill>
                  <a:srgbClr val="FFFFFF"/>
                </a:solidFill>
              </a:rPr>
            </a:b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b="1" dirty="0">
                <a:solidFill>
                  <a:srgbClr val="FFFFFF"/>
                </a:solidFill>
              </a:rPr>
              <a:t>Lezione 2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i="1" dirty="0">
                <a:solidFill>
                  <a:schemeClr val="bg1"/>
                </a:solidFill>
              </a:rPr>
              <a:t>la rappresentazione dell’impresa come catena del valore</a:t>
            </a:r>
            <a:endParaRPr lang="it-IT" sz="3600" i="1" dirty="0">
              <a:solidFill>
                <a:srgbClr val="FFFFFF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65C32B7-22CD-BD45-830D-D24D12D59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1" y="5391397"/>
            <a:ext cx="2501334" cy="71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28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La catena del valore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B8D556D-32EB-074D-82BD-964B7C65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6BF8C5-94B4-4575-BA14-B5DBB9B38FA5}"/>
              </a:ext>
            </a:extLst>
          </p:cNvPr>
          <p:cNvSpPr txBox="1"/>
          <p:nvPr/>
        </p:nvSpPr>
        <p:spPr>
          <a:xfrm>
            <a:off x="795932" y="6011174"/>
            <a:ext cx="1592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/>
              <a:t>Baroncelli, Serio pag. 93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5C574E5-1524-4F01-95BB-4C0F736B30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9" t="20358" r="11875" b="14265"/>
          <a:stretch/>
        </p:blipFill>
        <p:spPr>
          <a:xfrm>
            <a:off x="901524" y="1646903"/>
            <a:ext cx="7069393" cy="411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7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ED6AC06-131D-E34B-B7D3-1920704B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93" y="378805"/>
            <a:ext cx="7290054" cy="1499616"/>
          </a:xfrm>
        </p:spPr>
        <p:txBody>
          <a:bodyPr/>
          <a:lstStyle/>
          <a:p>
            <a:r>
              <a:rPr lang="it-IT" sz="4400" dirty="0"/>
              <a:t>Le attività primarie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75E438E-0D20-3A4D-B59F-63AD3DF51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CD0B033-1FB1-4E87-9180-E0F8BD3E2E56}"/>
              </a:ext>
            </a:extLst>
          </p:cNvPr>
          <p:cNvSpPr txBox="1"/>
          <p:nvPr/>
        </p:nvSpPr>
        <p:spPr>
          <a:xfrm>
            <a:off x="963561" y="6174658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Sciarelli, 2020</a:t>
            </a:r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:a16="http://schemas.microsoft.com/office/drawing/2014/main" id="{F5912300-3A3E-4760-B7A6-DC07BE7F1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60" y="1544299"/>
            <a:ext cx="7187381" cy="44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1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4.0 </a:t>
            </a:r>
            <a:r>
              <a:rPr lang="it-IT" sz="4400" dirty="0" err="1"/>
              <a:t>value</a:t>
            </a:r>
            <a:r>
              <a:rPr lang="it-IT" sz="4400" dirty="0"/>
              <a:t> chain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B8D556D-32EB-074D-82BD-964B7C65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17D70E7-5AC6-4F35-949E-A4471A255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09" y="1638756"/>
            <a:ext cx="7725795" cy="430231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089A6C5-25B4-4733-B521-E2E5D07F07B8}"/>
              </a:ext>
            </a:extLst>
          </p:cNvPr>
          <p:cNvSpPr txBox="1"/>
          <p:nvPr/>
        </p:nvSpPr>
        <p:spPr>
          <a:xfrm>
            <a:off x="1153210" y="5976211"/>
            <a:ext cx="16703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 et al., 2018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57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In </a:t>
            </a:r>
            <a:r>
              <a:rPr lang="it-IT" sz="4400" dirty="0" err="1"/>
              <a:t>practice</a:t>
            </a:r>
            <a:r>
              <a:rPr lang="it-IT" sz="4400" dirty="0"/>
              <a:t>!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B8D556D-32EB-074D-82BD-964B7C65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5A42BE4-A7ED-42ED-A714-FD859EB7C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836158"/>
            <a:ext cx="8058150" cy="3621863"/>
          </a:xfrm>
          <a:prstGeom prst="rect">
            <a:avLst/>
          </a:prstGeom>
        </p:spPr>
      </p:pic>
      <p:pic>
        <p:nvPicPr>
          <p:cNvPr id="1026" name="Picture 2" descr="Starbucks - Wikipedia">
            <a:extLst>
              <a:ext uri="{FF2B5EF4-FFF2-40B4-BE49-F238E27FC236}">
                <a16:creationId xmlns:a16="http://schemas.microsoft.com/office/drawing/2014/main" id="{69C0BF04-9820-4814-8591-A74D5FFE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38" y="288357"/>
            <a:ext cx="1518009" cy="153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5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2802" y="288357"/>
            <a:ext cx="7738396" cy="1499616"/>
          </a:xfrm>
        </p:spPr>
        <p:txBody>
          <a:bodyPr/>
          <a:lstStyle/>
          <a:p>
            <a:r>
              <a:rPr lang="it-IT" sz="4400" dirty="0"/>
              <a:t>Le attività primarie e di supporto</a:t>
            </a:r>
          </a:p>
        </p:txBody>
      </p:sp>
      <p:sp>
        <p:nvSpPr>
          <p:cNvPr id="3" name="Rettangolo 2"/>
          <p:cNvSpPr/>
          <p:nvPr/>
        </p:nvSpPr>
        <p:spPr>
          <a:xfrm>
            <a:off x="768096" y="1750630"/>
            <a:ext cx="773839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Le ATTIVITÀ PRIMARIE </a:t>
            </a:r>
            <a:r>
              <a:rPr lang="fr-FR" sz="1600" dirty="0" err="1"/>
              <a:t>identificano</a:t>
            </a:r>
            <a:r>
              <a:rPr lang="fr-FR" sz="1600" dirty="0"/>
              <a:t> il </a:t>
            </a:r>
            <a:r>
              <a:rPr lang="fr-FR" sz="1600" b="1" dirty="0" err="1"/>
              <a:t>flusso</a:t>
            </a:r>
            <a:r>
              <a:rPr lang="fr-FR" sz="1600" b="1" dirty="0"/>
              <a:t> </a:t>
            </a:r>
            <a:r>
              <a:rPr lang="fr-FR" sz="1600" b="1" dirty="0" err="1"/>
              <a:t>materiale</a:t>
            </a:r>
            <a:r>
              <a:rPr lang="fr-FR" sz="1600" b="1" dirty="0"/>
              <a:t> </a:t>
            </a:r>
            <a:r>
              <a:rPr lang="fr-FR" sz="1600" b="1" dirty="0" err="1"/>
              <a:t>della</a:t>
            </a:r>
            <a:r>
              <a:rPr lang="fr-FR" sz="1600" b="1" dirty="0"/>
              <a:t> </a:t>
            </a:r>
            <a:r>
              <a:rPr lang="fr-FR" sz="1600" b="1" dirty="0" err="1"/>
              <a:t>trasformazione</a:t>
            </a:r>
            <a:r>
              <a:rPr lang="fr-FR" sz="1600" b="1" dirty="0"/>
              <a:t> </a:t>
            </a:r>
            <a:r>
              <a:rPr lang="fr-FR" sz="1600" b="1" dirty="0" err="1"/>
              <a:t>produttiva</a:t>
            </a:r>
            <a:r>
              <a:rPr lang="fr-FR" sz="1600" dirty="0"/>
              <a:t>, esse sono </a:t>
            </a:r>
            <a:r>
              <a:rPr lang="fr-FR" sz="1600" b="1" dirty="0"/>
              <a:t>poste in </a:t>
            </a:r>
            <a:r>
              <a:rPr lang="fr-FR" sz="1600" b="1" dirty="0" err="1"/>
              <a:t>sequenza</a:t>
            </a:r>
            <a:r>
              <a:rPr lang="fr-FR" sz="1600" b="1" dirty="0"/>
              <a:t> </a:t>
            </a:r>
            <a:r>
              <a:rPr lang="fr-FR" sz="1600" b="1" dirty="0" err="1"/>
              <a:t>tecnica</a:t>
            </a:r>
            <a:r>
              <a:rPr lang="fr-FR" sz="1600" b="1" dirty="0"/>
              <a:t> </a:t>
            </a:r>
            <a:r>
              <a:rPr lang="fr-FR" sz="1600" dirty="0"/>
              <a:t>e si </a:t>
            </a:r>
            <a:r>
              <a:rPr lang="fr-FR" sz="1600" dirty="0" err="1"/>
              <a:t>possono</a:t>
            </a:r>
            <a:r>
              <a:rPr lang="fr-FR" sz="1600" dirty="0"/>
              <a:t> </a:t>
            </a:r>
            <a:r>
              <a:rPr lang="fr-FR" sz="1600" dirty="0" err="1"/>
              <a:t>distunguere</a:t>
            </a:r>
            <a:r>
              <a:rPr lang="fr-FR" sz="1600" dirty="0"/>
              <a:t> in:</a:t>
            </a:r>
          </a:p>
          <a:p>
            <a:endParaRPr lang="fr-FR" sz="1600" dirty="0"/>
          </a:p>
          <a:p>
            <a:pPr marL="342900" indent="-342900">
              <a:buClr>
                <a:srgbClr val="1E6B69"/>
              </a:buClr>
              <a:buFont typeface="Wingdings" pitchFamily="2" charset="2"/>
              <a:buChar char="v"/>
            </a:pPr>
            <a:r>
              <a:rPr lang="fr-FR" sz="1600" dirty="0"/>
              <a:t>LOGISTICA IN ENTRATA</a:t>
            </a:r>
            <a:endParaRPr lang="fr-FR" sz="1200" dirty="0"/>
          </a:p>
          <a:p>
            <a:pPr marL="342900" indent="-342900">
              <a:buClr>
                <a:srgbClr val="1E6B69"/>
              </a:buClr>
              <a:buFont typeface="Wingdings" pitchFamily="2" charset="2"/>
              <a:buChar char="v"/>
            </a:pPr>
            <a:r>
              <a:rPr lang="fr-FR" sz="1600" dirty="0"/>
              <a:t>PRODUZIONE</a:t>
            </a:r>
          </a:p>
          <a:p>
            <a:pPr marL="342900" indent="-342900">
              <a:buClr>
                <a:srgbClr val="1E6B69"/>
              </a:buClr>
              <a:buFont typeface="Wingdings" pitchFamily="2" charset="2"/>
              <a:buChar char="v"/>
            </a:pPr>
            <a:r>
              <a:rPr lang="fr-FR" sz="1600" dirty="0"/>
              <a:t>LOGISTICA IN USCITA</a:t>
            </a:r>
          </a:p>
          <a:p>
            <a:pPr marL="342900" indent="-342900">
              <a:buClr>
                <a:srgbClr val="1E6B69"/>
              </a:buClr>
              <a:buFont typeface="Wingdings" pitchFamily="2" charset="2"/>
              <a:buChar char="v"/>
            </a:pPr>
            <a:r>
              <a:rPr lang="fr-FR" sz="1600" dirty="0"/>
              <a:t>MARKETING E VENDITE</a:t>
            </a:r>
          </a:p>
          <a:p>
            <a:pPr marL="342900" indent="-342900">
              <a:buClr>
                <a:srgbClr val="1E6B69"/>
              </a:buClr>
              <a:buFont typeface="Wingdings" pitchFamily="2" charset="2"/>
              <a:buChar char="v"/>
            </a:pPr>
            <a:r>
              <a:rPr lang="fr-FR" sz="1400" dirty="0"/>
              <a:t>SERVIZI</a:t>
            </a:r>
          </a:p>
          <a:p>
            <a:pPr>
              <a:buClr>
                <a:srgbClr val="1E6B69"/>
              </a:buClr>
            </a:pPr>
            <a:endParaRPr lang="fr-FR" sz="2200" dirty="0"/>
          </a:p>
          <a:p>
            <a:r>
              <a:rPr lang="fr-FR" sz="1600" dirty="0"/>
              <a:t>Le ATTIVITÀ DI SUPPORTO </a:t>
            </a:r>
            <a:r>
              <a:rPr lang="fr-FR" sz="1600" dirty="0" err="1"/>
              <a:t>identificano</a:t>
            </a:r>
            <a:r>
              <a:rPr lang="fr-FR" sz="1600" dirty="0"/>
              <a:t> l’</a:t>
            </a:r>
            <a:r>
              <a:rPr lang="fr-FR" sz="1600" dirty="0" err="1"/>
              <a:t>attività</a:t>
            </a:r>
            <a:r>
              <a:rPr lang="fr-FR" sz="1600" dirty="0"/>
              <a:t> </a:t>
            </a:r>
            <a:r>
              <a:rPr lang="fr-FR" sz="1600" dirty="0" err="1"/>
              <a:t>del</a:t>
            </a:r>
            <a:r>
              <a:rPr lang="fr-FR" sz="1600" dirty="0"/>
              <a:t> management </a:t>
            </a:r>
            <a:r>
              <a:rPr lang="fr-FR" sz="1600" dirty="0" err="1"/>
              <a:t>finalizzata</a:t>
            </a:r>
            <a:r>
              <a:rPr lang="fr-FR" sz="1600" dirty="0"/>
              <a:t> allo </a:t>
            </a:r>
            <a:r>
              <a:rPr lang="fr-FR" sz="1600" dirty="0" err="1"/>
              <a:t>sviluppo</a:t>
            </a:r>
            <a:r>
              <a:rPr lang="fr-FR" sz="1600" dirty="0"/>
              <a:t> delle </a:t>
            </a:r>
            <a:r>
              <a:rPr lang="fr-FR" sz="1600" dirty="0" err="1"/>
              <a:t>risorse</a:t>
            </a:r>
            <a:r>
              <a:rPr lang="fr-FR" sz="1600" dirty="0"/>
              <a:t> più </a:t>
            </a:r>
            <a:r>
              <a:rPr lang="fr-FR" sz="1600" dirty="0" err="1"/>
              <a:t>complesse</a:t>
            </a:r>
            <a:r>
              <a:rPr lang="fr-FR" sz="1600" dirty="0"/>
              <a:t> e </a:t>
            </a:r>
            <a:r>
              <a:rPr lang="fr-FR" sz="1600" dirty="0" err="1"/>
              <a:t>fungono</a:t>
            </a:r>
            <a:r>
              <a:rPr lang="fr-FR" sz="1600" dirty="0"/>
              <a:t> da </a:t>
            </a:r>
            <a:r>
              <a:rPr lang="fr-FR" sz="1600" dirty="0" err="1"/>
              <a:t>meccanismi</a:t>
            </a:r>
            <a:r>
              <a:rPr lang="fr-FR" sz="1600" dirty="0"/>
              <a:t> di </a:t>
            </a:r>
            <a:r>
              <a:rPr lang="fr-FR" sz="1600" b="1" dirty="0" err="1"/>
              <a:t>integrazione</a:t>
            </a:r>
            <a:r>
              <a:rPr lang="fr-FR" sz="1600" b="1" dirty="0"/>
              <a:t> e </a:t>
            </a:r>
            <a:r>
              <a:rPr lang="fr-FR" sz="1600" b="1" dirty="0" err="1"/>
              <a:t>collegamento</a:t>
            </a:r>
            <a:r>
              <a:rPr lang="fr-FR" sz="1600" b="1" dirty="0"/>
              <a:t> tra le </a:t>
            </a:r>
            <a:r>
              <a:rPr lang="fr-FR" sz="1600" b="1" dirty="0" err="1"/>
              <a:t>attività</a:t>
            </a:r>
            <a:r>
              <a:rPr lang="fr-FR" sz="1600" b="1" dirty="0"/>
              <a:t> </a:t>
            </a:r>
            <a:r>
              <a:rPr lang="fr-FR" sz="1600" b="1" dirty="0" err="1"/>
              <a:t>primarie</a:t>
            </a:r>
            <a:r>
              <a:rPr lang="fr-FR" sz="1600" dirty="0"/>
              <a:t>. Esse sono:</a:t>
            </a:r>
          </a:p>
          <a:p>
            <a:endParaRPr lang="fr-FR" sz="1600" dirty="0"/>
          </a:p>
          <a:p>
            <a:pPr marL="342900" indent="-342900">
              <a:buClr>
                <a:srgbClr val="A64479"/>
              </a:buClr>
              <a:buFont typeface="Wingdings" charset="2"/>
              <a:buChar char="v"/>
            </a:pPr>
            <a:r>
              <a:rPr lang="fr-FR" sz="1600" dirty="0"/>
              <a:t>ATTIVITÀ INFRASTRUTTURALI</a:t>
            </a:r>
          </a:p>
          <a:p>
            <a:pPr marL="342900" indent="-342900">
              <a:buClr>
                <a:srgbClr val="A64479"/>
              </a:buClr>
              <a:buFont typeface="Wingdings" charset="2"/>
              <a:buChar char="v"/>
            </a:pPr>
            <a:r>
              <a:rPr lang="fr-FR" sz="1600" dirty="0"/>
              <a:t>GESTIONE DELLE RISORSE UMANE</a:t>
            </a:r>
          </a:p>
          <a:p>
            <a:pPr marL="342900" indent="-342900">
              <a:buClr>
                <a:srgbClr val="A64479"/>
              </a:buClr>
              <a:buFont typeface="Wingdings" charset="2"/>
              <a:buChar char="v"/>
            </a:pPr>
            <a:r>
              <a:rPr lang="fr-FR" sz="1600" dirty="0"/>
              <a:t>SVILUPPO DELLA TECNOLOGIA</a:t>
            </a:r>
          </a:p>
          <a:p>
            <a:pPr marL="342900" indent="-342900">
              <a:buClr>
                <a:srgbClr val="A64479"/>
              </a:buClr>
              <a:buFont typeface="Wingdings" charset="2"/>
              <a:buChar char="v"/>
            </a:pPr>
            <a:r>
              <a:rPr lang="fr-FR" sz="1600" dirty="0"/>
              <a:t>APPROVVIGIONAMENTO</a:t>
            </a:r>
          </a:p>
          <a:p>
            <a:pPr marL="342900" indent="-342900" algn="just">
              <a:buFont typeface="Arial"/>
              <a:buChar char="•"/>
            </a:pPr>
            <a:endParaRPr lang="fr-FR" sz="22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C5E9651-3EDE-EF4E-A11E-24C0A2BDC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9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8ED6AC06-131D-E34B-B7D3-1920704B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93" y="378805"/>
            <a:ext cx="7290054" cy="1499616"/>
          </a:xfrm>
        </p:spPr>
        <p:txBody>
          <a:bodyPr/>
          <a:lstStyle/>
          <a:p>
            <a:r>
              <a:rPr lang="it-IT" sz="4400" dirty="0"/>
              <a:t>Le attività primarie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A63170-68DC-7144-8D21-385A86321F6A}"/>
              </a:ext>
            </a:extLst>
          </p:cNvPr>
          <p:cNvSpPr txBox="1"/>
          <p:nvPr/>
        </p:nvSpPr>
        <p:spPr>
          <a:xfrm>
            <a:off x="768019" y="1420777"/>
            <a:ext cx="7187001" cy="51706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2000" b="1" u="sng" dirty="0"/>
              <a:t>LOGISTICA IN ENTRATA/USCITA</a:t>
            </a:r>
            <a:r>
              <a:rPr lang="it-IT" b="1" u="sng" dirty="0"/>
              <a:t> </a:t>
            </a:r>
          </a:p>
          <a:p>
            <a:r>
              <a:rPr lang="it-IT" dirty="0"/>
              <a:t>» Ricevimento </a:t>
            </a:r>
          </a:p>
          <a:p>
            <a:r>
              <a:rPr lang="it-IT" dirty="0"/>
              <a:t>» Magazzinaggio </a:t>
            </a:r>
          </a:p>
          <a:p>
            <a:r>
              <a:rPr lang="it-IT" dirty="0"/>
              <a:t>» Distribuzione </a:t>
            </a:r>
          </a:p>
          <a:p>
            <a:endParaRPr lang="it-IT" dirty="0"/>
          </a:p>
          <a:p>
            <a:r>
              <a:rPr lang="it-IT" sz="1600" dirty="0"/>
              <a:t>COSTI GESTIONE DEPOSITI                                                      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dirty="0"/>
              <a:t>fitti passivi/ammortamenti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sz="1400" dirty="0"/>
              <a:t>Spese di manutenzione e riparazione </a:t>
            </a:r>
          </a:p>
          <a:p>
            <a:r>
              <a:rPr lang="it-IT" sz="1400" dirty="0"/>
              <a:t>(al netto dei ricavi per fitto dei locali a terzi) </a:t>
            </a:r>
          </a:p>
          <a:p>
            <a:endParaRPr lang="it-IT" sz="1600" dirty="0"/>
          </a:p>
          <a:p>
            <a:r>
              <a:rPr lang="it-IT" sz="1600" dirty="0"/>
              <a:t>COSTI GESTIONE MATERIALI </a:t>
            </a:r>
          </a:p>
          <a:p>
            <a:r>
              <a:rPr lang="it-IT" sz="1400" dirty="0"/>
              <a:t>– gestione scorte</a:t>
            </a:r>
            <a:br>
              <a:rPr lang="it-IT" sz="1400" dirty="0"/>
            </a:br>
            <a:r>
              <a:rPr lang="it-IT" sz="1400" dirty="0"/>
              <a:t>– gestione ordini</a:t>
            </a:r>
            <a:br>
              <a:rPr lang="it-IT" sz="1400" dirty="0"/>
            </a:br>
            <a:r>
              <a:rPr lang="it-IT" sz="1400" dirty="0"/>
              <a:t>– layout di magazzino</a:t>
            </a:r>
            <a:br>
              <a:rPr lang="it-IT" sz="1400" dirty="0"/>
            </a:br>
            <a:r>
              <a:rPr lang="it-IT" sz="1400" dirty="0"/>
              <a:t>– programmazione uscite dal magazzino </a:t>
            </a:r>
          </a:p>
          <a:p>
            <a:endParaRPr lang="it-IT" sz="1600" dirty="0"/>
          </a:p>
          <a:p>
            <a:r>
              <a:rPr lang="it-IT" sz="1600" dirty="0"/>
              <a:t>COSTI DI DISTRIBUZIONE – TRASPORTO </a:t>
            </a:r>
          </a:p>
          <a:p>
            <a:r>
              <a:rPr lang="it-IT" sz="1400" dirty="0"/>
              <a:t>– ammortamento/fitti passivi automezzi </a:t>
            </a:r>
          </a:p>
          <a:p>
            <a:r>
              <a:rPr lang="it-IT" sz="1400" dirty="0"/>
              <a:t>– spese di riparazione e di manutenzione (al netto dei ricavi per trasporti c/terzi) </a:t>
            </a:r>
          </a:p>
          <a:p>
            <a:endParaRPr lang="it-IT" sz="1600" dirty="0"/>
          </a:p>
          <a:p>
            <a:r>
              <a:rPr lang="it-IT" sz="1600" dirty="0"/>
              <a:t>COSTO DEL PERSONALE 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75E438E-0D20-3A4D-B59F-63AD3DF51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2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9BB1E6-D37B-492A-8C91-288241D58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ea typeface="+mj-lt"/>
                <a:cs typeface="+mj-lt"/>
              </a:rPr>
              <a:t>LE ATTIVITÀ PRIMARIE</a:t>
            </a: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481C477-EF1D-4573-99AD-BD14B6C1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931F7AF-7FBB-4699-BB4B-E9E7BB2F8196}"/>
              </a:ext>
            </a:extLst>
          </p:cNvPr>
          <p:cNvSpPr txBox="1"/>
          <p:nvPr/>
        </p:nvSpPr>
        <p:spPr>
          <a:xfrm>
            <a:off x="713149" y="1858729"/>
            <a:ext cx="6799172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u="sng" dirty="0">
                <a:ea typeface="+mn-lt"/>
                <a:cs typeface="+mn-lt"/>
              </a:rPr>
              <a:t>ATTIVITA’ OPERATIVE</a:t>
            </a:r>
            <a:endParaRPr lang="en-US" sz="2000" u="sng" dirty="0">
              <a:ea typeface="+mn-lt"/>
              <a:cs typeface="+mn-lt"/>
            </a:endParaRPr>
          </a:p>
          <a:p>
            <a:r>
              <a:rPr lang="it-IT" sz="2000" dirty="0">
                <a:ea typeface="+mn-lt"/>
                <a:cs typeface="+mn-lt"/>
              </a:rPr>
              <a:t>» Trasformazione di input in output</a:t>
            </a:r>
            <a:endParaRPr lang="en-US" sz="2000" dirty="0">
              <a:ea typeface="+mn-lt"/>
              <a:cs typeface="+mn-lt"/>
            </a:endParaRPr>
          </a:p>
          <a:p>
            <a:br>
              <a:rPr lang="it-IT" dirty="0">
                <a:ea typeface="+mn-lt"/>
                <a:cs typeface="+mn-lt"/>
              </a:rPr>
            </a:br>
            <a:endParaRPr lang="it-IT" dirty="0">
              <a:ea typeface="+mn-lt"/>
              <a:cs typeface="+mn-lt"/>
            </a:endParaRPr>
          </a:p>
          <a:p>
            <a:r>
              <a:rPr lang="it-IT" dirty="0">
                <a:ea typeface="+mn-lt"/>
                <a:cs typeface="+mn-lt"/>
              </a:rPr>
              <a:t>COSTI VARIABILI DI PRODUZIONE </a:t>
            </a:r>
            <a:endParaRPr lang="en-US" dirty="0">
              <a:ea typeface="+mn-lt"/>
              <a:cs typeface="+mn-lt"/>
            </a:endParaRPr>
          </a:p>
          <a:p>
            <a:r>
              <a:rPr lang="it-IT" dirty="0">
                <a:ea typeface="+mn-lt"/>
                <a:cs typeface="+mn-lt"/>
              </a:rPr>
              <a:t>(compreso i costi di acquisto dei semilavorati ) </a:t>
            </a:r>
            <a:endParaRPr lang="en-US" dirty="0">
              <a:ea typeface="+mn-lt"/>
              <a:cs typeface="+mn-lt"/>
            </a:endParaRPr>
          </a:p>
          <a:p>
            <a:endParaRPr lang="it-IT" dirty="0">
              <a:ea typeface="+mn-lt"/>
              <a:cs typeface="+mn-lt"/>
            </a:endParaRPr>
          </a:p>
          <a:p>
            <a:r>
              <a:rPr lang="it-IT" dirty="0">
                <a:ea typeface="+mn-lt"/>
                <a:cs typeface="+mn-lt"/>
              </a:rPr>
              <a:t>COSTI DI COLLAUDO E DI CONTROLLO QUALITA’</a:t>
            </a:r>
            <a:br>
              <a:rPr lang="it-IT" dirty="0">
                <a:ea typeface="+mn-lt"/>
                <a:cs typeface="+mn-lt"/>
              </a:rPr>
            </a:br>
            <a:r>
              <a:rPr lang="it-IT" dirty="0">
                <a:ea typeface="+mn-lt"/>
                <a:cs typeface="+mn-lt"/>
              </a:rPr>
              <a:t>(personale, materiali, procedure informatiche, servizi acquisiti da terzi)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it-IT" dirty="0">
                <a:ea typeface="+mn-lt"/>
                <a:cs typeface="+mn-lt"/>
              </a:rPr>
              <a:t>COSTI DI GESTIONE E MANUTENZIONE IMPIANTI</a:t>
            </a:r>
            <a:br>
              <a:rPr lang="it-IT" dirty="0">
                <a:ea typeface="+mn-lt"/>
                <a:cs typeface="+mn-lt"/>
              </a:rPr>
            </a:br>
            <a:r>
              <a:rPr lang="it-IT" dirty="0">
                <a:ea typeface="+mn-lt"/>
                <a:cs typeface="+mn-lt"/>
              </a:rPr>
              <a:t>(compreso i costi di acquisto di licenze, brevetti,..) 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069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60C81C1-E84B-3C41-A244-A259E3D4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Le attività primarie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B441A0-1CAB-224B-9A30-2B02D899E1F5}"/>
              </a:ext>
            </a:extLst>
          </p:cNvPr>
          <p:cNvSpPr txBox="1"/>
          <p:nvPr/>
        </p:nvSpPr>
        <p:spPr>
          <a:xfrm>
            <a:off x="768096" y="2115794"/>
            <a:ext cx="7030303" cy="375487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2000" b="1" u="sng" dirty="0"/>
              <a:t>MARKETING E VENDITE</a:t>
            </a:r>
          </a:p>
          <a:p>
            <a:r>
              <a:rPr lang="it-IT" sz="2000" dirty="0"/>
              <a:t>» Tutte le attività connesse al marketing operativo</a:t>
            </a:r>
          </a:p>
          <a:p>
            <a:endParaRPr lang="it-IT" dirty="0"/>
          </a:p>
          <a:p>
            <a:endParaRPr lang="it-IT" sz="1200" dirty="0"/>
          </a:p>
          <a:p>
            <a:r>
              <a:rPr lang="it-IT" dirty="0"/>
              <a:t>COSTI DEL PERSONALE</a:t>
            </a:r>
          </a:p>
          <a:p>
            <a:endParaRPr lang="it-IT" dirty="0"/>
          </a:p>
          <a:p>
            <a:r>
              <a:rPr lang="it-IT" dirty="0"/>
              <a:t>COSTI PER EFFETTUARE LE VENDITE</a:t>
            </a:r>
          </a:p>
          <a:p>
            <a:endParaRPr lang="it-IT" dirty="0"/>
          </a:p>
          <a:p>
            <a:r>
              <a:rPr lang="it-IT" dirty="0"/>
              <a:t>COSTI PER LA GESTIONE DELLE LEVE DEL MARKETING MIX</a:t>
            </a:r>
            <a:br>
              <a:rPr lang="it-IT" dirty="0"/>
            </a:br>
            <a:r>
              <a:rPr lang="it-IT" dirty="0"/>
              <a:t>(compreso i costi relativi alla gestione delle forme </a:t>
            </a:r>
          </a:p>
          <a:p>
            <a:r>
              <a:rPr lang="it-IT" dirty="0"/>
              <a:t>distributive) </a:t>
            </a:r>
          </a:p>
          <a:p>
            <a:endParaRPr lang="it-IT" sz="1200" dirty="0"/>
          </a:p>
          <a:p>
            <a:endParaRPr lang="it-IT" sz="1200" dirty="0"/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066685-1897-C146-920A-B676E265A039}"/>
              </a:ext>
            </a:extLst>
          </p:cNvPr>
          <p:cNvSpPr txBox="1"/>
          <p:nvPr/>
        </p:nvSpPr>
        <p:spPr>
          <a:xfrm>
            <a:off x="4957791" y="2084832"/>
            <a:ext cx="359228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it-IT" b="1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D52CD38-B729-9F4C-A9B5-65C2642F1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9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DB17D-6C90-4854-B390-17DE23CA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78805"/>
            <a:ext cx="7290054" cy="1499616"/>
          </a:xfrm>
        </p:spPr>
        <p:txBody>
          <a:bodyPr/>
          <a:lstStyle/>
          <a:p>
            <a:r>
              <a:rPr lang="it-IT" dirty="0">
                <a:ea typeface="+mj-lt"/>
                <a:cs typeface="+mj-lt"/>
              </a:rPr>
              <a:t>LE ATTIVITÀ PRIMARIE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91CF3D-28B1-4E54-AB68-66DA3A2F99EC}"/>
              </a:ext>
            </a:extLst>
          </p:cNvPr>
          <p:cNvSpPr txBox="1"/>
          <p:nvPr/>
        </p:nvSpPr>
        <p:spPr>
          <a:xfrm>
            <a:off x="769912" y="1848409"/>
            <a:ext cx="7222315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u="sng" dirty="0">
                <a:cs typeface="Segoe UI"/>
              </a:rPr>
              <a:t>SERVIZI DI ASSISTENZA POST-VENDITA </a:t>
            </a:r>
            <a:r>
              <a:rPr lang="en-US" sz="2000" dirty="0">
                <a:cs typeface="Segoe UI"/>
              </a:rPr>
              <a:t>​</a:t>
            </a:r>
          </a:p>
          <a:p>
            <a:r>
              <a:rPr lang="it-IT" sz="2000" dirty="0">
                <a:cs typeface="Segoe UI"/>
              </a:rPr>
              <a:t>» Tutte le attività finalizzate a migliorare o mantenere il valore</a:t>
            </a:r>
            <a:r>
              <a:rPr lang="en-US" sz="2000" dirty="0">
                <a:cs typeface="Segoe UI"/>
              </a:rPr>
              <a:t>​</a:t>
            </a:r>
          </a:p>
          <a:p>
            <a:endParaRPr lang="en-US" sz="2000" dirty="0">
              <a:cs typeface="Segoe UI"/>
            </a:endParaRPr>
          </a:p>
          <a:p>
            <a:r>
              <a:rPr lang="it-IT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INSTALLAZIONI E RIPARAZIONI 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COSTO DEL PERSONALE 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COSTI GESTIONE SCORTE DEI PEZZI DI RICAMBIO 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(al netto dei ricavi conseguibili dall’assistenza post- vendita e dalle riparazioni effettuate) 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​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AC6E408-DAA7-41AF-ACD8-19D0475B2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79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DB17D-6C90-4854-B390-17DE23CA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78805"/>
            <a:ext cx="7290054" cy="1499616"/>
          </a:xfrm>
        </p:spPr>
        <p:txBody>
          <a:bodyPr/>
          <a:lstStyle/>
          <a:p>
            <a:r>
              <a:rPr lang="it-IT" dirty="0">
                <a:ea typeface="+mj-lt"/>
                <a:cs typeface="+mj-lt"/>
              </a:rPr>
              <a:t>LE ATTIVITÀ PRIMARIE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AC6E408-DAA7-41AF-ACD8-19D0475B2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310D218-FE89-4DB4-A77F-C3F986FD9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666" y="1459991"/>
            <a:ext cx="2392887" cy="485436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87F5D02-C8EE-4E58-9122-CA8B036B7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451" y="1317757"/>
            <a:ext cx="3428731" cy="1671250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954D83DA-D9B0-4D77-8FFD-1ECDAEC4F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573" y="3311047"/>
            <a:ext cx="2232853" cy="172989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6B49444-9D98-40F1-8B79-2F5A5803BD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3977" y="3416741"/>
            <a:ext cx="2297629" cy="2373836"/>
          </a:xfrm>
          <a:prstGeom prst="rect">
            <a:avLst/>
          </a:prstGeom>
        </p:spPr>
      </p:pic>
      <p:sp>
        <p:nvSpPr>
          <p:cNvPr id="13" name="Freccia circolare a destra 12">
            <a:extLst>
              <a:ext uri="{FF2B5EF4-FFF2-40B4-BE49-F238E27FC236}">
                <a16:creationId xmlns:a16="http://schemas.microsoft.com/office/drawing/2014/main" id="{E2EBE138-AA35-4B44-9CF2-FF13A0E89164}"/>
              </a:ext>
            </a:extLst>
          </p:cNvPr>
          <p:cNvSpPr/>
          <p:nvPr/>
        </p:nvSpPr>
        <p:spPr>
          <a:xfrm>
            <a:off x="4378057" y="1796876"/>
            <a:ext cx="973394" cy="16198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circolare a destra 13">
            <a:extLst>
              <a:ext uri="{FF2B5EF4-FFF2-40B4-BE49-F238E27FC236}">
                <a16:creationId xmlns:a16="http://schemas.microsoft.com/office/drawing/2014/main" id="{37A3E39D-2F14-4937-9125-E5F0B26392E5}"/>
              </a:ext>
            </a:extLst>
          </p:cNvPr>
          <p:cNvSpPr/>
          <p:nvPr/>
        </p:nvSpPr>
        <p:spPr>
          <a:xfrm rot="17689883">
            <a:off x="5011004" y="5012835"/>
            <a:ext cx="973394" cy="16198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7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C60BEE-F51C-D647-98E8-6B7FD190C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AGENDA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2EFE3B6-FCA9-0B47-A59B-F4D46986A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1C6CB3-37C8-684A-BE08-40A3A00B1EBC}"/>
              </a:ext>
            </a:extLst>
          </p:cNvPr>
          <p:cNvSpPr txBox="1"/>
          <p:nvPr/>
        </p:nvSpPr>
        <p:spPr>
          <a:xfrm>
            <a:off x="768096" y="1923591"/>
            <a:ext cx="8088258" cy="38595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defTabSz="914377">
              <a:lnSpc>
                <a:spcPct val="9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800" dirty="0"/>
              <a:t>Uno strumento a supporto del governo d’impresa</a:t>
            </a:r>
          </a:p>
          <a:p>
            <a:pPr defTabSz="914377">
              <a:lnSpc>
                <a:spcPct val="90000"/>
              </a:lnSpc>
              <a:buClr>
                <a:schemeClr val="accent2"/>
              </a:buClr>
              <a:buSzPct val="100000"/>
            </a:pPr>
            <a:endParaRPr lang="it-IT" sz="2800" dirty="0"/>
          </a:p>
          <a:p>
            <a:pPr marL="285750" indent="-285750" defTabSz="914377">
              <a:lnSpc>
                <a:spcPct val="9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800" dirty="0"/>
              <a:t>Le attività primarie e di supporto </a:t>
            </a:r>
          </a:p>
          <a:p>
            <a:pPr defTabSz="914377">
              <a:lnSpc>
                <a:spcPct val="90000"/>
              </a:lnSpc>
              <a:buClr>
                <a:schemeClr val="accent2"/>
              </a:buClr>
              <a:buSzPct val="100000"/>
            </a:pPr>
            <a:endParaRPr lang="it-IT" sz="2800" dirty="0"/>
          </a:p>
          <a:p>
            <a:pPr marL="285750" indent="-285750" defTabSz="914377">
              <a:lnSpc>
                <a:spcPct val="9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800" dirty="0"/>
              <a:t>L’outsourcing delle attività della catena del valore</a:t>
            </a:r>
          </a:p>
          <a:p>
            <a:pPr marL="285750" indent="-285750" defTabSz="914377">
              <a:lnSpc>
                <a:spcPct val="9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285750" indent="-285750" defTabSz="914377">
              <a:lnSpc>
                <a:spcPct val="9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800" dirty="0"/>
              <a:t>Le criticità del modello tradizionale</a:t>
            </a:r>
          </a:p>
          <a:p>
            <a:pPr defTabSz="914377">
              <a:lnSpc>
                <a:spcPct val="90000"/>
              </a:lnSpc>
              <a:buClr>
                <a:schemeClr val="accent2"/>
              </a:buClr>
              <a:buSzPct val="100000"/>
            </a:pPr>
            <a:endParaRPr lang="it-IT" sz="2800" dirty="0"/>
          </a:p>
          <a:p>
            <a:pPr marL="285750" indent="-285750" defTabSz="914377">
              <a:lnSpc>
                <a:spcPct val="9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2800" dirty="0"/>
              <a:t>Sistema e costellazioni del valore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584837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DB17D-6C90-4854-B390-17DE23CAF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78805"/>
            <a:ext cx="7290054" cy="1499616"/>
          </a:xfrm>
        </p:spPr>
        <p:txBody>
          <a:bodyPr/>
          <a:lstStyle/>
          <a:p>
            <a:r>
              <a:rPr lang="it-IT" dirty="0">
                <a:ea typeface="+mj-lt"/>
                <a:cs typeface="+mj-lt"/>
              </a:rPr>
              <a:t>DA RICORDARE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191CF3D-28B1-4E54-AB68-66DA3A2F99EC}"/>
              </a:ext>
            </a:extLst>
          </p:cNvPr>
          <p:cNvSpPr txBox="1"/>
          <p:nvPr/>
        </p:nvSpPr>
        <p:spPr>
          <a:xfrm>
            <a:off x="769912" y="1848409"/>
            <a:ext cx="722231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cs typeface="Segoe UI"/>
              </a:rPr>
              <a:t>ATTIVITA’ CHE SI SOVRAPPONGONO</a:t>
            </a:r>
          </a:p>
          <a:p>
            <a:endParaRPr lang="it-IT" sz="2000" b="1" dirty="0">
              <a:cs typeface="Segoe U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cs typeface="Segoe UI"/>
              </a:rPr>
              <a:t>ATTIVITA’ CHE RESTANO DISTINTE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i="1" dirty="0">
                <a:cs typeface="Segoe UI"/>
              </a:rPr>
              <a:t>Imprese mono-unità e multinazionali</a:t>
            </a:r>
            <a:endParaRPr lang="it-IT" i="1" dirty="0">
              <a:cs typeface="Segoe U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AC6E408-DAA7-41AF-ACD8-19D0475B2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63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9B33A0-4402-7C40-BB76-82FDDA41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</a:t>
            </a:r>
            <a:r>
              <a:rPr lang="it-IT" dirty="0" err="1"/>
              <a:t>ATTIVITà</a:t>
            </a:r>
            <a:r>
              <a:rPr lang="it-IT" dirty="0"/>
              <a:t> DI SUPPORTO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79B08A-48AE-8B48-9021-BC22F77B5698}"/>
              </a:ext>
            </a:extLst>
          </p:cNvPr>
          <p:cNvSpPr txBox="1"/>
          <p:nvPr/>
        </p:nvSpPr>
        <p:spPr>
          <a:xfrm>
            <a:off x="768095" y="2084832"/>
            <a:ext cx="7453566" cy="38164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2000" b="1" u="sng" dirty="0"/>
              <a:t>APPROVVIGIONAMENTO</a:t>
            </a:r>
          </a:p>
          <a:p>
            <a:r>
              <a:rPr lang="it-IT" sz="2000" dirty="0"/>
              <a:t>» Individuazione e quantificazione dei flussi di materie prime e di semilavorati da introdurre nel processo produttivo</a:t>
            </a:r>
          </a:p>
          <a:p>
            <a:endParaRPr lang="it-IT" sz="2000" dirty="0"/>
          </a:p>
          <a:p>
            <a:br>
              <a:rPr lang="it-IT" dirty="0"/>
            </a:br>
            <a:r>
              <a:rPr lang="it-IT" dirty="0"/>
              <a:t>COSTI PER RICERCHE DI MERCATO </a:t>
            </a:r>
          </a:p>
          <a:p>
            <a:endParaRPr lang="it-IT" dirty="0"/>
          </a:p>
          <a:p>
            <a:r>
              <a:rPr lang="it-IT" dirty="0"/>
              <a:t>SPESE RELATIVE AI CONTATTI CON FORNITORI </a:t>
            </a:r>
          </a:p>
          <a:p>
            <a:r>
              <a:rPr lang="it-IT" dirty="0"/>
              <a:t>(DI BENI, SERVIZI E TECNOLOGIE) </a:t>
            </a:r>
          </a:p>
          <a:p>
            <a:endParaRPr lang="it-IT" dirty="0"/>
          </a:p>
          <a:p>
            <a:r>
              <a:rPr lang="it-IT" dirty="0"/>
              <a:t>COSTO DEL PERSONALE 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DB9C022-F1F9-CF49-994B-75B54B5E3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19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CCC08E-423B-4D35-AED7-C9B164DF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09767"/>
            <a:ext cx="7290054" cy="1499616"/>
          </a:xfrm>
        </p:spPr>
        <p:txBody>
          <a:bodyPr/>
          <a:lstStyle/>
          <a:p>
            <a:r>
              <a:rPr lang="it-IT" dirty="0">
                <a:ea typeface="+mj-lt"/>
                <a:cs typeface="+mj-lt"/>
              </a:rPr>
              <a:t>LE ATTIVITÀ DI SUPPORTO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813A58-596B-4055-B3DE-9FA534A4C9AD}"/>
              </a:ext>
            </a:extLst>
          </p:cNvPr>
          <p:cNvSpPr txBox="1"/>
          <p:nvPr/>
        </p:nvSpPr>
        <p:spPr>
          <a:xfrm>
            <a:off x="769913" y="2013538"/>
            <a:ext cx="7459687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u="sng" dirty="0">
                <a:cs typeface="Segoe UI"/>
              </a:rPr>
              <a:t>SVILUPPO DELLA TECNOLOGIA</a:t>
            </a:r>
            <a:r>
              <a:rPr lang="en-US" sz="2000" u="sng" dirty="0">
                <a:cs typeface="Segoe UI"/>
              </a:rPr>
              <a:t>​</a:t>
            </a:r>
          </a:p>
          <a:p>
            <a:r>
              <a:rPr lang="it-IT" sz="2000" dirty="0">
                <a:cs typeface="Segoe UI"/>
              </a:rPr>
              <a:t>» tutte le attività finalizzate al cambiamento innovativo di prodotti, processi, funzioni aziendali.</a:t>
            </a:r>
            <a:r>
              <a:rPr lang="en-US" sz="2000" dirty="0">
                <a:cs typeface="Segoe UI"/>
              </a:rPr>
              <a:t>​</a:t>
            </a:r>
          </a:p>
          <a:p>
            <a:r>
              <a:rPr lang="en-US" dirty="0">
                <a:cs typeface="Segoe UI"/>
              </a:rPr>
              <a:t>​</a:t>
            </a:r>
            <a:br>
              <a:rPr lang="en-US" dirty="0">
                <a:cs typeface="Segoe UI"/>
              </a:rPr>
            </a:br>
            <a:r>
              <a:rPr lang="it-IT" dirty="0">
                <a:cs typeface="Segoe UI"/>
              </a:rPr>
              <a:t>COSTI PER MATERIALI, ATTREZZATURE E IMPIANTI 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DEI LABORATORI 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SPESE PER CONSULENZE ESTERNE DI R&amp;S 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COSTO DEL PERSONALE ADDETTO ALLA R&amp;S 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(al netto dei ricavi per vendita a terzi di know </a:t>
            </a:r>
            <a:r>
              <a:rPr lang="it-IT" dirty="0" err="1">
                <a:cs typeface="Segoe UI"/>
              </a:rPr>
              <a:t>how</a:t>
            </a:r>
            <a:r>
              <a:rPr lang="it-IT" dirty="0">
                <a:cs typeface="Segoe UI"/>
              </a:rPr>
              <a:t> sviluppato all’interno) 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​</a:t>
            </a:r>
          </a:p>
          <a:p>
            <a:endParaRPr lang="it-IT">
              <a:latin typeface="Segoe UI"/>
              <a:cs typeface="Segoe U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57BBE5F-54C7-4DB6-B5D7-A4509EDDC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4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261BBDE4-0374-7840-A00D-0D2BE5EC8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</a:t>
            </a:r>
            <a:r>
              <a:rPr lang="it-IT" dirty="0" err="1"/>
              <a:t>ATTIVITà</a:t>
            </a:r>
            <a:r>
              <a:rPr lang="it-IT" dirty="0"/>
              <a:t> DI SUPPORTO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6F9FD5-6BB8-6C40-B797-A71C98DD4FCF}"/>
              </a:ext>
            </a:extLst>
          </p:cNvPr>
          <p:cNvSpPr txBox="1"/>
          <p:nvPr/>
        </p:nvSpPr>
        <p:spPr>
          <a:xfrm>
            <a:off x="768784" y="2151490"/>
            <a:ext cx="7208578" cy="32624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2000" b="1" u="sng" dirty="0"/>
              <a:t>GESTIONE DELLE RISORSE UMANE </a:t>
            </a:r>
          </a:p>
          <a:p>
            <a:r>
              <a:rPr lang="it-IT" sz="2000" dirty="0"/>
              <a:t>» insieme di politiche e pratiche di reclutamento, selezione, addestramento e formazione del personale impiegato all’interno dell’organizzazione</a:t>
            </a:r>
          </a:p>
          <a:p>
            <a:endParaRPr lang="it-IT" b="1" dirty="0"/>
          </a:p>
          <a:p>
            <a:r>
              <a:rPr lang="it-IT" dirty="0"/>
              <a:t>COSTI PER SELEZIONE, ASSUNZIONE E </a:t>
            </a:r>
          </a:p>
          <a:p>
            <a:r>
              <a:rPr lang="it-IT" dirty="0"/>
              <a:t>ADDESTRAMENTO DEL PERSONALE </a:t>
            </a:r>
          </a:p>
          <a:p>
            <a:endParaRPr lang="it-IT" dirty="0"/>
          </a:p>
          <a:p>
            <a:r>
              <a:rPr lang="it-IT" dirty="0"/>
              <a:t>COSTI DELLE RICERCHE SULLO SVILUPPO DELLE CARRIERE E SULLA MOBILITA’ </a:t>
            </a: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A770FCF-A120-9B4C-B726-8D0C07CC4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11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0D055B-3D0E-4A89-997E-87BE48AA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78805"/>
            <a:ext cx="7290054" cy="1499616"/>
          </a:xfrm>
        </p:spPr>
        <p:txBody>
          <a:bodyPr/>
          <a:lstStyle/>
          <a:p>
            <a:r>
              <a:rPr lang="it-IT" dirty="0">
                <a:ea typeface="+mj-lt"/>
                <a:cs typeface="+mj-lt"/>
              </a:rPr>
              <a:t>LE ATTIVITÀ DI SUPPORTO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5060BDA-49F2-4430-B214-BD8ADD196BC2}"/>
              </a:ext>
            </a:extLst>
          </p:cNvPr>
          <p:cNvSpPr txBox="1"/>
          <p:nvPr/>
        </p:nvSpPr>
        <p:spPr>
          <a:xfrm>
            <a:off x="769912" y="2127064"/>
            <a:ext cx="7273917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b="1" u="sng" dirty="0">
                <a:cs typeface="Segoe UI"/>
              </a:rPr>
              <a:t>ATTIVITÀ INFRASTRUTTURALI</a:t>
            </a:r>
            <a:r>
              <a:rPr lang="en-US" sz="2000" u="sng" dirty="0">
                <a:cs typeface="Segoe UI"/>
              </a:rPr>
              <a:t>​</a:t>
            </a:r>
          </a:p>
          <a:p>
            <a:r>
              <a:rPr lang="it-IT" sz="2000" b="1" dirty="0">
                <a:cs typeface="Segoe UI"/>
              </a:rPr>
              <a:t> </a:t>
            </a:r>
            <a:r>
              <a:rPr lang="it-IT" sz="2000" dirty="0">
                <a:cs typeface="Segoe UI"/>
              </a:rPr>
              <a:t>» le attività poste in essere dai policy maker e dagli organi tecnico-amministrativi nelle aree della programmazione, della finanza, dei sistemi informativi, dei servizi legali​</a:t>
            </a:r>
          </a:p>
          <a:p>
            <a:r>
              <a:rPr lang="it-IT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COSTI PER LA GESTIONE DEGLI UFFICI: 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» amministrativi</a:t>
            </a:r>
            <a:r>
              <a:rPr lang="en-US" dirty="0">
                <a:cs typeface="Segoe UI"/>
              </a:rPr>
              <a:t>​</a:t>
            </a:r>
            <a:br>
              <a:rPr lang="en-US" dirty="0">
                <a:cs typeface="Segoe UI"/>
              </a:rPr>
            </a:br>
            <a:r>
              <a:rPr lang="it-IT" dirty="0">
                <a:cs typeface="Segoe UI"/>
              </a:rPr>
              <a:t>» finanziari</a:t>
            </a:r>
            <a:r>
              <a:rPr lang="en-US" dirty="0">
                <a:cs typeface="Segoe UI"/>
              </a:rPr>
              <a:t>​</a:t>
            </a:r>
            <a:br>
              <a:rPr lang="en-US" dirty="0">
                <a:cs typeface="Segoe UI"/>
              </a:rPr>
            </a:br>
            <a:r>
              <a:rPr lang="it-IT" dirty="0">
                <a:cs typeface="Segoe UI"/>
              </a:rPr>
              <a:t>» legali 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» della pianificazione</a:t>
            </a:r>
            <a:r>
              <a:rPr lang="en-US" dirty="0">
                <a:cs typeface="Segoe UI"/>
              </a:rPr>
              <a:t>​</a:t>
            </a:r>
            <a:br>
              <a:rPr lang="en-US" dirty="0">
                <a:cs typeface="Segoe UI"/>
              </a:rPr>
            </a:br>
            <a:r>
              <a:rPr lang="it-IT" dirty="0">
                <a:cs typeface="Segoe UI"/>
              </a:rPr>
              <a:t>» della direzione generale </a:t>
            </a:r>
            <a:r>
              <a:rPr lang="en-US" dirty="0">
                <a:cs typeface="Segoe UI"/>
              </a:rPr>
              <a:t>​</a:t>
            </a:r>
          </a:p>
          <a:p>
            <a:r>
              <a:rPr lang="it-IT" dirty="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505332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L’</a:t>
            </a:r>
            <a:r>
              <a:rPr lang="it-IT" sz="4400" i="1" dirty="0"/>
              <a:t>outsourcing</a:t>
            </a:r>
            <a:r>
              <a:rPr lang="it-IT" sz="4400" dirty="0"/>
              <a:t> della catena del valore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717" y="1981575"/>
            <a:ext cx="1628387" cy="150957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85429" y="3430481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MAKE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28308" y="2064393"/>
            <a:ext cx="1476092" cy="136608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832448" y="2391794"/>
            <a:ext cx="5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OR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995563" y="3430481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BUY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49F9C0E-2D1A-274C-B98B-CC73CDE27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14A457-F34D-9347-9552-42F5491BFCAA}"/>
              </a:ext>
            </a:extLst>
          </p:cNvPr>
          <p:cNvSpPr txBox="1"/>
          <p:nvPr/>
        </p:nvSpPr>
        <p:spPr>
          <a:xfrm>
            <a:off x="4641604" y="2042029"/>
            <a:ext cx="522204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L’Outsourcing comporta lo spostamento di un’attività della catena del valore o di un processo attraverso i confini d’impresa</a:t>
            </a:r>
          </a:p>
          <a:p>
            <a:endParaRPr lang="it-IT" dirty="0"/>
          </a:p>
          <a:p>
            <a:pPr marL="285750" indent="-285750">
              <a:buFont typeface="Wingdings" pitchFamily="2" charset="2"/>
              <a:buChar char="à"/>
            </a:pPr>
            <a:r>
              <a:rPr lang="it-IT" sz="2000" b="1" dirty="0">
                <a:sym typeface="Wingdings" pitchFamily="2" charset="2"/>
              </a:rPr>
              <a:t>Decisione di </a:t>
            </a:r>
            <a:r>
              <a:rPr lang="it-IT" sz="2000" b="1" i="1" dirty="0" err="1">
                <a:solidFill>
                  <a:srgbClr val="1E6B69"/>
                </a:solidFill>
                <a:sym typeface="Wingdings" pitchFamily="2" charset="2"/>
              </a:rPr>
              <a:t>Make</a:t>
            </a:r>
            <a:r>
              <a:rPr lang="it-IT" sz="2000" b="1" i="1" dirty="0">
                <a:solidFill>
                  <a:srgbClr val="1E6B69"/>
                </a:solidFill>
                <a:sym typeface="Wingdings" pitchFamily="2" charset="2"/>
              </a:rPr>
              <a:t> or </a:t>
            </a:r>
            <a:r>
              <a:rPr lang="it-IT" sz="2000" b="1" i="1" dirty="0" err="1">
                <a:solidFill>
                  <a:srgbClr val="1E6B69"/>
                </a:solidFill>
                <a:sym typeface="Wingdings" pitchFamily="2" charset="2"/>
              </a:rPr>
              <a:t>Buy</a:t>
            </a:r>
            <a:r>
              <a:rPr lang="it-IT" sz="2000" b="1" i="1" dirty="0">
                <a:solidFill>
                  <a:srgbClr val="1E6B69"/>
                </a:solidFill>
                <a:sym typeface="Wingdings" pitchFamily="2" charset="2"/>
              </a:rPr>
              <a:t> </a:t>
            </a:r>
          </a:p>
          <a:p>
            <a:r>
              <a:rPr lang="it-IT" b="1" i="1" dirty="0">
                <a:sym typeface="Wingdings" pitchFamily="2" charset="2"/>
              </a:rPr>
              <a:t>(Teoria dei costi transazionali di </a:t>
            </a:r>
            <a:r>
              <a:rPr lang="it-IT" b="1" i="1" dirty="0" err="1">
                <a:sym typeface="Wingdings" pitchFamily="2" charset="2"/>
              </a:rPr>
              <a:t>Williamson</a:t>
            </a:r>
            <a:r>
              <a:rPr lang="it-IT" b="1" i="1" dirty="0">
                <a:sym typeface="Wingdings" pitchFamily="2" charset="2"/>
              </a:rPr>
              <a:t>)</a:t>
            </a:r>
          </a:p>
          <a:p>
            <a:endParaRPr lang="it-IT" sz="2400" b="1" i="1" dirty="0">
              <a:sym typeface="Wingdings" pitchFamily="2" charset="2"/>
            </a:endParaRPr>
          </a:p>
          <a:p>
            <a:endParaRPr lang="it-IT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8A97CE-898B-6645-A729-5A487D352F2C}"/>
              </a:ext>
            </a:extLst>
          </p:cNvPr>
          <p:cNvSpPr txBox="1"/>
          <p:nvPr/>
        </p:nvSpPr>
        <p:spPr>
          <a:xfrm>
            <a:off x="82445" y="4000661"/>
            <a:ext cx="9144000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2000" dirty="0"/>
              <a:t>Determinante per il successo dell’Outsourcing non solo la ricerca di un </a:t>
            </a:r>
            <a:r>
              <a:rPr lang="it-IT" sz="2000" i="1" dirty="0"/>
              <a:t>risparmio sui costi</a:t>
            </a:r>
            <a:r>
              <a:rPr lang="it-IT" sz="2000" dirty="0"/>
              <a:t> e l’ottenimento di </a:t>
            </a:r>
            <a:r>
              <a:rPr lang="it-IT" sz="2000" i="1" dirty="0"/>
              <a:t>risorse da riallocare</a:t>
            </a:r>
            <a:r>
              <a:rPr lang="it-IT" sz="2000" dirty="0"/>
              <a:t>, ma anche la capacità dell’impresa di sapersi concentrare sulle </a:t>
            </a:r>
            <a:r>
              <a:rPr lang="it-IT" sz="2000" i="1" dirty="0"/>
              <a:t>attività della catena che possono generare maggior valore.</a:t>
            </a:r>
          </a:p>
          <a:p>
            <a:endParaRPr lang="it-IT" sz="2000" i="1" dirty="0"/>
          </a:p>
          <a:p>
            <a:r>
              <a:rPr lang="it-IT" sz="2000" dirty="0"/>
              <a:t>Negli anni sono cambiate le tipologie di attività che vengono esternalizzate: il modello venditore/compratore e la creazione di rapporti di sub-fornitura che ne derivavano sono attualmente sostituiti da modelli di partnership.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BEDC3D-67A2-4DC8-9846-CAA16F63669C}"/>
              </a:ext>
            </a:extLst>
          </p:cNvPr>
          <p:cNvSpPr txBox="1"/>
          <p:nvPr/>
        </p:nvSpPr>
        <p:spPr>
          <a:xfrm>
            <a:off x="3780388" y="6423103"/>
            <a:ext cx="313640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 err="1">
                <a:ea typeface="+mn-lt"/>
                <a:cs typeface="+mn-lt"/>
              </a:rPr>
              <a:t>Reshoring</a:t>
            </a:r>
            <a:r>
              <a:rPr lang="it-IT" b="1" dirty="0">
                <a:ea typeface="+mn-lt"/>
                <a:cs typeface="+mn-lt"/>
              </a:rPr>
              <a:t> e di Back-</a:t>
            </a:r>
            <a:r>
              <a:rPr lang="it-IT" b="1" dirty="0" err="1">
                <a:ea typeface="+mn-lt"/>
                <a:cs typeface="+mn-lt"/>
              </a:rPr>
              <a:t>Reshoring</a:t>
            </a:r>
            <a:endParaRPr lang="it-IT" dirty="0">
              <a:ea typeface="+mn-lt"/>
              <a:cs typeface="+mn-lt"/>
            </a:endParaRPr>
          </a:p>
          <a:p>
            <a:endParaRPr lang="it-IT" dirty="0"/>
          </a:p>
        </p:txBody>
      </p:sp>
      <p:sp>
        <p:nvSpPr>
          <p:cNvPr id="4" name="Freccia circolare a destra 3"/>
          <p:cNvSpPr/>
          <p:nvPr/>
        </p:nvSpPr>
        <p:spPr>
          <a:xfrm>
            <a:off x="3434942" y="6292885"/>
            <a:ext cx="412072" cy="4319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7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8096" y="543174"/>
            <a:ext cx="7290054" cy="1499616"/>
          </a:xfrm>
        </p:spPr>
        <p:txBody>
          <a:bodyPr/>
          <a:lstStyle/>
          <a:p>
            <a:r>
              <a:rPr lang="it-IT" sz="4400" dirty="0"/>
              <a:t>Le criticità del modello tradizionale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0414" y="2027881"/>
            <a:ext cx="8555419" cy="4263376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buFont typeface="Wingdings" pitchFamily="2" charset="2"/>
              <a:buChar char="v"/>
            </a:pPr>
            <a:r>
              <a:rPr lang="it-IT" dirty="0"/>
              <a:t>Trascura l’impatto che la </a:t>
            </a:r>
            <a:r>
              <a:rPr lang="it-IT" dirty="0">
                <a:solidFill>
                  <a:srgbClr val="1E6B69"/>
                </a:solidFill>
              </a:rPr>
              <a:t>tecnologia</a:t>
            </a:r>
            <a:r>
              <a:rPr lang="it-IT" dirty="0"/>
              <a:t> ha su tutte le attività. </a:t>
            </a:r>
          </a:p>
          <a:p>
            <a:pPr>
              <a:spcBef>
                <a:spcPts val="200"/>
              </a:spcBef>
              <a:buFont typeface="Wingdings" pitchFamily="2" charset="2"/>
              <a:buChar char="v"/>
            </a:pPr>
            <a:r>
              <a:rPr lang="it-IT" dirty="0"/>
              <a:t>Evidenzia solo gli aspetti operativi del </a:t>
            </a:r>
            <a:r>
              <a:rPr lang="it-IT" dirty="0">
                <a:solidFill>
                  <a:srgbClr val="1E6B69"/>
                </a:solidFill>
              </a:rPr>
              <a:t>marketing</a:t>
            </a:r>
            <a:r>
              <a:rPr lang="it-IT" dirty="0"/>
              <a:t>, trascurandone il ruolo strategico. </a:t>
            </a:r>
          </a:p>
          <a:p>
            <a:pPr>
              <a:spcBef>
                <a:spcPts val="200"/>
              </a:spcBef>
              <a:buFont typeface="Wingdings" pitchFamily="2" charset="2"/>
              <a:buChar char="v"/>
            </a:pPr>
            <a:r>
              <a:rPr lang="it-IT" dirty="0"/>
              <a:t>Il modello della catena del valore sembra non allontanarsi troppo dal concetto di filiera produttiva.</a:t>
            </a:r>
          </a:p>
          <a:p>
            <a:pPr>
              <a:spcBef>
                <a:spcPts val="200"/>
              </a:spcBef>
              <a:buFont typeface="Wingdings" pitchFamily="2" charset="2"/>
              <a:buChar char="v"/>
            </a:pPr>
            <a:r>
              <a:rPr lang="it-IT" dirty="0"/>
              <a:t>Non considera gli </a:t>
            </a:r>
            <a:r>
              <a:rPr lang="it-IT" i="1" dirty="0" err="1">
                <a:solidFill>
                  <a:srgbClr val="1E6B69"/>
                </a:solidFill>
              </a:rPr>
              <a:t>asset</a:t>
            </a:r>
            <a:r>
              <a:rPr lang="it-IT" dirty="0">
                <a:solidFill>
                  <a:srgbClr val="1E6B69"/>
                </a:solidFill>
              </a:rPr>
              <a:t> complementari </a:t>
            </a:r>
            <a:r>
              <a:rPr lang="it-IT" dirty="0"/>
              <a:t>delle competenze. Solo con essi l’impresa può difendersi dall’appropriazione da parte degli imitatori di una competenza </a:t>
            </a:r>
            <a:r>
              <a:rPr lang="it-IT" i="1" dirty="0" err="1"/>
              <a:t>firm</a:t>
            </a:r>
            <a:r>
              <a:rPr lang="it-IT" i="1" dirty="0"/>
              <a:t> </a:t>
            </a:r>
            <a:r>
              <a:rPr lang="it-IT" i="1" dirty="0" err="1"/>
              <a:t>specific</a:t>
            </a:r>
            <a:endParaRPr lang="it-IT" dirty="0"/>
          </a:p>
          <a:p>
            <a:pPr>
              <a:spcBef>
                <a:spcPts val="200"/>
              </a:spcBef>
              <a:buFont typeface="Wingdings" pitchFamily="2" charset="2"/>
              <a:buChar char="v"/>
            </a:pPr>
            <a:r>
              <a:rPr lang="it-IT" dirty="0"/>
              <a:t>Non è sufficiente come </a:t>
            </a:r>
            <a:r>
              <a:rPr lang="it-IT" dirty="0">
                <a:solidFill>
                  <a:srgbClr val="1E6B69"/>
                </a:solidFill>
              </a:rPr>
              <a:t>strumento di pianificazione strategica </a:t>
            </a:r>
            <a:r>
              <a:rPr lang="it-IT" dirty="0"/>
              <a:t>se l’attività dell’impresa fa parte di un più vasto flusso di attività, chiamato «sistema del valore».</a:t>
            </a:r>
          </a:p>
          <a:p>
            <a:pPr>
              <a:spcBef>
                <a:spcPts val="200"/>
              </a:spcBef>
              <a:buFont typeface="Wingdings" pitchFamily="2" charset="2"/>
              <a:buChar char="v"/>
            </a:pPr>
            <a:r>
              <a:rPr lang="it-IT" dirty="0"/>
              <a:t>Le imprese di successo non aggiungono solo valore, lo reinventano e le strategie devono essere rivolte a riconfigurare i ruoli e le relazioni tra una costellazione di attori per la </a:t>
            </a:r>
            <a:r>
              <a:rPr lang="it-IT" dirty="0">
                <a:solidFill>
                  <a:srgbClr val="1E6B69"/>
                </a:solidFill>
              </a:rPr>
              <a:t>coproduzione di valore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227D876-5A08-7C43-B534-C0A76860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6D156DD-C460-BE45-B859-5124574C1565}"/>
              </a:ext>
            </a:extLst>
          </p:cNvPr>
          <p:cNvSpPr txBox="1"/>
          <p:nvPr/>
        </p:nvSpPr>
        <p:spPr>
          <a:xfrm>
            <a:off x="3898074" y="6309423"/>
            <a:ext cx="316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COSTELLAZIONE DEL VALORE</a:t>
            </a:r>
          </a:p>
        </p:txBody>
      </p:sp>
      <p:sp>
        <p:nvSpPr>
          <p:cNvPr id="7" name="Freccia circolare a destra 6"/>
          <p:cNvSpPr/>
          <p:nvPr/>
        </p:nvSpPr>
        <p:spPr>
          <a:xfrm>
            <a:off x="3434942" y="6292885"/>
            <a:ext cx="412072" cy="43191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22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031" y="308217"/>
            <a:ext cx="7290054" cy="1499616"/>
          </a:xfrm>
        </p:spPr>
        <p:txBody>
          <a:bodyPr/>
          <a:lstStyle/>
          <a:p>
            <a:r>
              <a:rPr lang="it-IT" sz="4400" dirty="0"/>
              <a:t>Il sistema del valore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124827"/>
              </p:ext>
            </p:extLst>
          </p:nvPr>
        </p:nvGraphicFramePr>
        <p:xfrm>
          <a:off x="322313" y="1728216"/>
          <a:ext cx="5512429" cy="2873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498428" imgH="6841198" progId="Word.Picture.8">
                  <p:embed/>
                </p:oleObj>
              </mc:Choice>
              <mc:Fallback>
                <p:oleObj name="Picture" r:id="rId2" imgW="4498428" imgH="684119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81" t="1999" r="-1280" b="75470"/>
                      <a:stretch>
                        <a:fillRect/>
                      </a:stretch>
                    </p:blipFill>
                    <p:spPr bwMode="auto">
                      <a:xfrm>
                        <a:off x="322313" y="1728216"/>
                        <a:ext cx="5512429" cy="2873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67446" y="4423872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err="1"/>
              <a:t>Genco</a:t>
            </a:r>
            <a:r>
              <a:rPr lang="it-IT" sz="1100" i="1" dirty="0"/>
              <a:t>, Calvelli, 2018, pag. 40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9485ED-2CEB-0E41-897C-ABF2A136D8E6}"/>
              </a:ext>
            </a:extLst>
          </p:cNvPr>
          <p:cNvSpPr txBox="1"/>
          <p:nvPr/>
        </p:nvSpPr>
        <p:spPr>
          <a:xfrm>
            <a:off x="5806719" y="1440750"/>
            <a:ext cx="3235658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it-IT" sz="1600" i="1" dirty="0"/>
              <a:t>Ogni impresa occupa una posizione all’interno del sistema del valore:</a:t>
            </a:r>
          </a:p>
          <a:p>
            <a:r>
              <a:rPr lang="it-IT" sz="1600" i="1" dirty="0"/>
              <a:t>I fornitori creano e consegnano gli input alle imprese clienti; le imprese produttrici, trasformando gli input, aggiungono ad essi valore; l’output delle imprese produttrici si dirige verso i compratori passando attraverso le catene del valore dei canali di distribuzione che, a loro volta, aggiungono valore ai beni ricevuti dai produttori.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0AEF31-6A85-6F4C-9877-453CAF6DE25D}"/>
              </a:ext>
            </a:extLst>
          </p:cNvPr>
          <p:cNvSpPr txBox="1"/>
          <p:nvPr/>
        </p:nvSpPr>
        <p:spPr>
          <a:xfrm>
            <a:off x="467446" y="4889510"/>
            <a:ext cx="5082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valore non si verifica in catene sequenziali, ma in </a:t>
            </a:r>
            <a:r>
              <a:rPr lang="it-IT" sz="2000" dirty="0">
                <a:solidFill>
                  <a:srgbClr val="1E6B69"/>
                </a:solidFill>
              </a:rPr>
              <a:t>costellazioni complesse </a:t>
            </a:r>
            <a:r>
              <a:rPr lang="it-IT" sz="2000" dirty="0"/>
              <a:t>e l’obiettivo di questa nuova logica di valore porta l’impresa a coinvolgere clienti, fornitori, alleati e partner per </a:t>
            </a:r>
            <a:r>
              <a:rPr lang="it-IT" sz="2000" b="1" dirty="0"/>
              <a:t>co-produrre</a:t>
            </a:r>
            <a:r>
              <a:rPr lang="it-IT" sz="2000" dirty="0"/>
              <a:t> offerte sempre più complesse e variegate.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E8F5500B-86A2-5C48-9B68-C0E17F7AF110}"/>
              </a:ext>
            </a:extLst>
          </p:cNvPr>
          <p:cNvSpPr/>
          <p:nvPr/>
        </p:nvSpPr>
        <p:spPr>
          <a:xfrm>
            <a:off x="6562374" y="5153560"/>
            <a:ext cx="2052998" cy="1369357"/>
          </a:xfrm>
          <a:prstGeom prst="roundRect">
            <a:avLst/>
          </a:prstGeom>
          <a:noFill/>
          <a:ln w="25400">
            <a:solidFill>
              <a:srgbClr val="1E6B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CO-CREAZIONE DI VALORE: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Processo dinamico e interattivo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D70CD25-0884-7F4D-8905-C11430DB2EEE}"/>
              </a:ext>
            </a:extLst>
          </p:cNvPr>
          <p:cNvCxnSpPr/>
          <p:nvPr/>
        </p:nvCxnSpPr>
        <p:spPr>
          <a:xfrm>
            <a:off x="5459247" y="5838239"/>
            <a:ext cx="947057" cy="0"/>
          </a:xfrm>
          <a:prstGeom prst="straightConnector1">
            <a:avLst/>
          </a:prstGeom>
          <a:ln w="539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38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0051" y="347844"/>
            <a:ext cx="7290054" cy="1499616"/>
          </a:xfrm>
        </p:spPr>
        <p:txBody>
          <a:bodyPr/>
          <a:lstStyle/>
          <a:p>
            <a:r>
              <a:rPr lang="it-IT" sz="4400" dirty="0"/>
              <a:t>La catena del valore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0050" y="1938020"/>
            <a:ext cx="7991851" cy="1446311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/>
              <a:t>La catena del valore è uno </a:t>
            </a:r>
            <a:r>
              <a:rPr lang="it-IT" sz="2800" b="1" dirty="0"/>
              <a:t>strumento concettuale </a:t>
            </a:r>
            <a:r>
              <a:rPr lang="it-IT" sz="2800" dirty="0"/>
              <a:t>per l’analisi dell’ambiente interno che consente di rappresentare l’impresa suddividendola in attività (</a:t>
            </a:r>
            <a:r>
              <a:rPr lang="it-IT" sz="2800" dirty="0">
                <a:solidFill>
                  <a:srgbClr val="1E6B69"/>
                </a:solidFill>
              </a:rPr>
              <a:t>primarie</a:t>
            </a:r>
            <a:r>
              <a:rPr lang="it-IT" sz="2800" dirty="0"/>
              <a:t> e di </a:t>
            </a:r>
            <a:r>
              <a:rPr lang="it-IT" sz="2800" dirty="0">
                <a:solidFill>
                  <a:srgbClr val="1E6B69"/>
                </a:solidFill>
              </a:rPr>
              <a:t>supporto</a:t>
            </a:r>
            <a:r>
              <a:rPr lang="it-IT" sz="2800" dirty="0"/>
              <a:t>).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dirty="0"/>
              <a:t>Le attività sono i blocchi costitutivi con cui l’impresa crea un prodotto valido per i suoi consumatori (Porter).</a:t>
            </a:r>
          </a:p>
          <a:p>
            <a:pPr marL="0" indent="0" algn="just">
              <a:buNone/>
            </a:pPr>
            <a:endParaRPr lang="it-IT" sz="2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39ADFD8-5BCA-C14C-B5DA-72D69B2B5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0051" y="347844"/>
            <a:ext cx="7290054" cy="1499616"/>
          </a:xfrm>
        </p:spPr>
        <p:txBody>
          <a:bodyPr/>
          <a:lstStyle/>
          <a:p>
            <a:r>
              <a:rPr lang="it-IT" sz="4400" dirty="0"/>
              <a:t>La catena del valore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43623" y="1748833"/>
            <a:ext cx="7991851" cy="4704515"/>
          </a:xfrm>
        </p:spPr>
        <p:txBody>
          <a:bodyPr vert="horz" lIns="45720" tIns="45720" rIns="45720" bIns="45720" rtlCol="0" anchor="t"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it-IT" sz="2400" dirty="0"/>
              <a:t>consente di focalizzarsi sull’</a:t>
            </a:r>
            <a:r>
              <a:rPr lang="it-IT" sz="2400" dirty="0">
                <a:solidFill>
                  <a:srgbClr val="1E6B69"/>
                </a:solidFill>
              </a:rPr>
              <a:t>ambiente interno </a:t>
            </a:r>
            <a:r>
              <a:rPr lang="it-IT" sz="2400" dirty="0"/>
              <a:t>e di evidenziare il modo in cui effettivamente opera l’impresa, a livello di singole attività elementari e in funzione dei collegamenti esistenti tra esse e tra i diversi processi aziendali.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400" dirty="0"/>
              <a:t>funzionale sia in fase di </a:t>
            </a:r>
            <a:r>
              <a:rPr lang="it-IT" sz="2400" b="1" dirty="0"/>
              <a:t>analisi</a:t>
            </a:r>
            <a:r>
              <a:rPr lang="it-IT" sz="2400" dirty="0"/>
              <a:t> sia di </a:t>
            </a:r>
            <a:r>
              <a:rPr lang="it-IT" sz="2400" b="1" dirty="0"/>
              <a:t>attuazione</a:t>
            </a:r>
            <a:r>
              <a:rPr lang="it-IT" sz="2400" dirty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400" dirty="0"/>
              <a:t>illustra la sequenza di attività generatrici di valore che costituiscono le </a:t>
            </a:r>
            <a:r>
              <a:rPr lang="it-IT" sz="2400" u="sng" dirty="0"/>
              <a:t>unità fisicamente, tecnologicamente </a:t>
            </a:r>
            <a:r>
              <a:rPr lang="it-IT" sz="2400" dirty="0"/>
              <a:t>e, soprattutto, </a:t>
            </a:r>
            <a:r>
              <a:rPr lang="it-IT" sz="2400" u="sng" dirty="0"/>
              <a:t>strategicamente </a:t>
            </a:r>
            <a:r>
              <a:rPr lang="it-IT" sz="2400" i="1" u="sng" dirty="0"/>
              <a:t>distinte</a:t>
            </a:r>
            <a:r>
              <a:rPr lang="it-IT" sz="2400" u="sng" dirty="0"/>
              <a:t> </a:t>
            </a:r>
            <a:r>
              <a:rPr lang="it-IT" sz="2400" dirty="0"/>
              <a:t>nelle quali un’impresa può essere suddivisa.</a:t>
            </a:r>
          </a:p>
          <a:p>
            <a:pPr algn="just">
              <a:buFont typeface="Wingdings" pitchFamily="2" charset="2"/>
              <a:buChar char="§"/>
            </a:pPr>
            <a:r>
              <a:rPr lang="it-IT" sz="2400" dirty="0"/>
              <a:t>Strumento </a:t>
            </a:r>
            <a:r>
              <a:rPr lang="it-IT" sz="2400" i="1" dirty="0"/>
              <a:t>descrittivo</a:t>
            </a:r>
            <a:r>
              <a:rPr lang="it-IT" sz="2400" dirty="0"/>
              <a:t>, di </a:t>
            </a:r>
            <a:r>
              <a:rPr lang="it-IT" sz="2400" i="1" dirty="0"/>
              <a:t>pianificazione strategica </a:t>
            </a:r>
            <a:r>
              <a:rPr lang="it-IT" sz="2400" dirty="0"/>
              <a:t>e di </a:t>
            </a:r>
            <a:r>
              <a:rPr lang="it-IT" sz="2400" i="1" dirty="0"/>
              <a:t>valutazione delle strategie</a:t>
            </a:r>
            <a:r>
              <a:rPr lang="it-IT" sz="2400" dirty="0"/>
              <a:t>.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endParaRPr lang="it-IT" sz="2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39ADFD8-5BCA-C14C-B5DA-72D69B2B5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2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La catena del </a:t>
            </a:r>
            <a:r>
              <a:rPr lang="it-IT" sz="4400" dirty="0" err="1"/>
              <a:t>valore_obiettivi</a:t>
            </a:r>
            <a:r>
              <a:rPr lang="it-IT" sz="4400" dirty="0"/>
              <a:t>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B8D556D-32EB-074D-82BD-964B7C65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37BB5C-E1C6-9346-9931-959662B35F21}"/>
              </a:ext>
            </a:extLst>
          </p:cNvPr>
          <p:cNvSpPr txBox="1"/>
          <p:nvPr/>
        </p:nvSpPr>
        <p:spPr>
          <a:xfrm>
            <a:off x="630621" y="1826819"/>
            <a:ext cx="827805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1E6B69"/>
                </a:solidFill>
              </a:rPr>
              <a:t>DESCRITTIVO: </a:t>
            </a:r>
            <a:r>
              <a:rPr lang="it-IT" sz="2400" dirty="0"/>
              <a:t>consente di fotografare l’impresa individuando le attività strategicamente rilevanti per il VC</a:t>
            </a:r>
          </a:p>
          <a:p>
            <a:endParaRPr lang="it-IT" sz="2400" dirty="0">
              <a:solidFill>
                <a:srgbClr val="1E6B6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1E6B69"/>
                </a:solidFill>
              </a:rPr>
              <a:t>DI PIANIFICAZIONE STRATEGICA: </a:t>
            </a:r>
            <a:r>
              <a:rPr lang="it-IT" sz="2400" dirty="0"/>
              <a:t>consente di individuare il contributo al margine di ogni singola attività</a:t>
            </a:r>
          </a:p>
          <a:p>
            <a:endParaRPr lang="it-IT" sz="2400" dirty="0">
              <a:solidFill>
                <a:srgbClr val="1E6B69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rgbClr val="1E6B69"/>
                </a:solidFill>
              </a:rPr>
              <a:t>DI VALUTAZIONE DELLE STRATEGIE: </a:t>
            </a:r>
            <a:r>
              <a:rPr lang="it-IT" sz="2400" dirty="0"/>
              <a:t>consente la valutazione della corretta strategia modificandone la configurazione ex-post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7347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La catena del valore 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522683"/>
              </p:ext>
            </p:extLst>
          </p:nvPr>
        </p:nvGraphicFramePr>
        <p:xfrm>
          <a:off x="355841" y="1833967"/>
          <a:ext cx="7106503" cy="4094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495028" imgH="6839665" progId="Word.Picture.8">
                  <p:embed/>
                </p:oleObj>
              </mc:Choice>
              <mc:Fallback>
                <p:oleObj name="Picture" r:id="rId2" imgW="4495028" imgH="683966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436" t="105" r="-1241" b="64880"/>
                      <a:stretch>
                        <a:fillRect/>
                      </a:stretch>
                    </p:blipFill>
                    <p:spPr bwMode="auto">
                      <a:xfrm>
                        <a:off x="355841" y="1833967"/>
                        <a:ext cx="7106503" cy="40948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75950" y="5798054"/>
            <a:ext cx="1920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 err="1"/>
              <a:t>Genco</a:t>
            </a:r>
            <a:r>
              <a:rPr lang="it-IT" sz="1100" i="1" dirty="0"/>
              <a:t>, Calvelli, 2018, pag. 27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B8D556D-32EB-074D-82BD-964B7C65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8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La catena del valore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B8D556D-32EB-074D-82BD-964B7C65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6BF8C5-94B4-4575-BA14-B5DBB9B38FA5}"/>
              </a:ext>
            </a:extLst>
          </p:cNvPr>
          <p:cNvSpPr txBox="1"/>
          <p:nvPr/>
        </p:nvSpPr>
        <p:spPr>
          <a:xfrm>
            <a:off x="845093" y="6141979"/>
            <a:ext cx="1592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/>
              <a:t>Baroncelli, Serio pag. 91 </a:t>
            </a:r>
          </a:p>
        </p:txBody>
      </p:sp>
      <p:pic>
        <p:nvPicPr>
          <p:cNvPr id="6" name="Immagine 5" descr="Immagine che contiene testo, quotidiano&#10;&#10;Descrizione generata automaticamente">
            <a:extLst>
              <a:ext uri="{FF2B5EF4-FFF2-40B4-BE49-F238E27FC236}">
                <a16:creationId xmlns:a16="http://schemas.microsoft.com/office/drawing/2014/main" id="{1425F8FA-40D1-46E6-B11C-7783E39149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6" t="4206" r="6022" b="7527"/>
          <a:stretch/>
        </p:blipFill>
        <p:spPr>
          <a:xfrm>
            <a:off x="926743" y="1591575"/>
            <a:ext cx="6063993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5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La catena del valore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B8D556D-32EB-074D-82BD-964B7C65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237BB5C-E1C6-9346-9931-959662B35F21}"/>
              </a:ext>
            </a:extLst>
          </p:cNvPr>
          <p:cNvSpPr txBox="1"/>
          <p:nvPr/>
        </p:nvSpPr>
        <p:spPr>
          <a:xfrm>
            <a:off x="630621" y="1826819"/>
            <a:ext cx="8278050" cy="464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La catena del valore visualizza il </a:t>
            </a:r>
            <a:r>
              <a:rPr lang="it-IT" sz="2400" b="1" dirty="0">
                <a:solidFill>
                  <a:srgbClr val="1E6B69"/>
                </a:solidFill>
              </a:rPr>
              <a:t>valore</a:t>
            </a:r>
            <a:r>
              <a:rPr lang="it-IT" sz="2400" b="1" dirty="0"/>
              <a:t> che un’impresa è in grado di creare per i suoi clienti</a:t>
            </a:r>
            <a:r>
              <a:rPr lang="it-IT" sz="2400" dirty="0"/>
              <a:t> -</a:t>
            </a:r>
            <a:r>
              <a:rPr lang="it-IT" sz="2400" i="1" dirty="0">
                <a:solidFill>
                  <a:schemeClr val="tx2">
                    <a:lumMod val="75000"/>
                  </a:schemeClr>
                </a:solidFill>
              </a:rPr>
              <a:t>il prezzo che i clienti sono disposti a pagare per quel prodotto o servizio</a:t>
            </a:r>
            <a:r>
              <a:rPr lang="it-IT" sz="2400" dirty="0"/>
              <a:t>- , misurato dal ricavo totale.</a:t>
            </a:r>
          </a:p>
          <a:p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Il </a:t>
            </a:r>
            <a:r>
              <a:rPr lang="it-IT" sz="2400" dirty="0">
                <a:solidFill>
                  <a:srgbClr val="1E6B69"/>
                </a:solidFill>
              </a:rPr>
              <a:t>margine </a:t>
            </a:r>
            <a:r>
              <a:rPr lang="it-IT" sz="2400" dirty="0"/>
              <a:t>è pari alla differenza tra il </a:t>
            </a:r>
            <a:r>
              <a:rPr lang="it-IT" sz="2400" b="1" dirty="0"/>
              <a:t>valore totale dell’output e il costo sostenuto per ottenerlo.</a:t>
            </a:r>
          </a:p>
          <a:p>
            <a:endParaRPr lang="it-IT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Ogni attività generatrice di valore: 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Si serve di </a:t>
            </a:r>
            <a:r>
              <a:rPr lang="it-IT" sz="2000" dirty="0">
                <a:solidFill>
                  <a:srgbClr val="1E6B69"/>
                </a:solidFill>
              </a:rPr>
              <a:t>input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Di risorse </a:t>
            </a:r>
            <a:r>
              <a:rPr lang="it-IT" sz="2000" dirty="0">
                <a:solidFill>
                  <a:srgbClr val="1E6B69"/>
                </a:solidFill>
              </a:rPr>
              <a:t>umane</a:t>
            </a:r>
            <a:r>
              <a:rPr lang="it-IT" sz="2000" dirty="0"/>
              <a:t> e </a:t>
            </a:r>
            <a:r>
              <a:rPr lang="it-IT" sz="2000" dirty="0">
                <a:solidFill>
                  <a:srgbClr val="1E6B69"/>
                </a:solidFill>
              </a:rPr>
              <a:t>finanziarie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Adotta una specifica </a:t>
            </a:r>
            <a:r>
              <a:rPr lang="it-IT" sz="2000" dirty="0">
                <a:solidFill>
                  <a:srgbClr val="1E6B69"/>
                </a:solidFill>
              </a:rPr>
              <a:t>tecnologia</a:t>
            </a:r>
          </a:p>
          <a:p>
            <a:pPr marL="285750" indent="-285750">
              <a:buFontTx/>
              <a:buChar char="-"/>
            </a:pPr>
            <a:r>
              <a:rPr lang="it-IT" sz="2000" dirty="0"/>
              <a:t>Utilizza e crea </a:t>
            </a:r>
            <a:r>
              <a:rPr lang="it-IT" sz="2000" dirty="0">
                <a:solidFill>
                  <a:srgbClr val="1E6B69"/>
                </a:solidFill>
              </a:rPr>
              <a:t>informazioni</a:t>
            </a:r>
          </a:p>
        </p:txBody>
      </p:sp>
    </p:spTree>
    <p:extLst>
      <p:ext uri="{BB962C8B-B14F-4D97-AF65-F5344CB8AC3E}">
        <p14:creationId xmlns:p14="http://schemas.microsoft.com/office/powerpoint/2010/main" val="205377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dirty="0"/>
              <a:t>La catena del valore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B8D556D-32EB-074D-82BD-964B7C65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7" y="6059061"/>
            <a:ext cx="1790537" cy="51058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6BF8C5-94B4-4575-BA14-B5DBB9B38FA5}"/>
              </a:ext>
            </a:extLst>
          </p:cNvPr>
          <p:cNvSpPr txBox="1"/>
          <p:nvPr/>
        </p:nvSpPr>
        <p:spPr>
          <a:xfrm>
            <a:off x="795932" y="6011174"/>
            <a:ext cx="15921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i="1" dirty="0"/>
              <a:t>Baroncelli, Serio pag. 93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DFC86C-2340-45A7-8176-19A337EAC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48" t="25797" r="3146" b="18695"/>
          <a:stretch/>
        </p:blipFill>
        <p:spPr>
          <a:xfrm>
            <a:off x="795932" y="1769165"/>
            <a:ext cx="6858590" cy="380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44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{0E8AD949-9F6C-AB40-835E-37A5E975B0BB}tf10001061</Template>
  <TotalTime>5036</TotalTime>
  <Words>1358</Words>
  <Application>Microsoft Office PowerPoint</Application>
  <PresentationFormat>Presentazione su schermo (4:3)</PresentationFormat>
  <Paragraphs>187</Paragraphs>
  <Slides>27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6" baseType="lpstr">
      <vt:lpstr>Arial</vt:lpstr>
      <vt:lpstr>Segoe UI</vt:lpstr>
      <vt:lpstr>Times New Roman</vt:lpstr>
      <vt:lpstr>Tw Cen MT</vt:lpstr>
      <vt:lpstr>Tw Cen MT Condensed</vt:lpstr>
      <vt:lpstr>Wingdings</vt:lpstr>
      <vt:lpstr>Wingdings 3</vt:lpstr>
      <vt:lpstr>Integrale</vt:lpstr>
      <vt:lpstr>Picture</vt:lpstr>
      <vt:lpstr>Modulo di   Economia e Gestione delle imprese  Lezione 2 la rappresentazione dell’impresa come catena del valore</vt:lpstr>
      <vt:lpstr>AGENDA</vt:lpstr>
      <vt:lpstr>La catena del valore </vt:lpstr>
      <vt:lpstr>La catena del valore </vt:lpstr>
      <vt:lpstr>La catena del valore_obiettivi </vt:lpstr>
      <vt:lpstr>La catena del valore </vt:lpstr>
      <vt:lpstr>La catena del valore </vt:lpstr>
      <vt:lpstr>La catena del valore </vt:lpstr>
      <vt:lpstr>La catena del valore </vt:lpstr>
      <vt:lpstr>La catena del valore </vt:lpstr>
      <vt:lpstr>Le attività primarie</vt:lpstr>
      <vt:lpstr>4.0 value chain</vt:lpstr>
      <vt:lpstr>In practice!</vt:lpstr>
      <vt:lpstr>Le attività primarie e di supporto</vt:lpstr>
      <vt:lpstr>Le attività primarie</vt:lpstr>
      <vt:lpstr>LE ATTIVITÀ PRIMARIE </vt:lpstr>
      <vt:lpstr>Le attività primarie</vt:lpstr>
      <vt:lpstr>LE ATTIVITÀ PRIMARIE</vt:lpstr>
      <vt:lpstr>LE ATTIVITÀ PRIMARIE</vt:lpstr>
      <vt:lpstr>DA RICORDARE</vt:lpstr>
      <vt:lpstr>LE ATTIVITà DI SUPPORTO</vt:lpstr>
      <vt:lpstr>LE ATTIVITÀ DI SUPPORTO</vt:lpstr>
      <vt:lpstr>LE ATTIVITà DI SUPPORTO</vt:lpstr>
      <vt:lpstr>LE ATTIVITÀ DI SUPPORTO</vt:lpstr>
      <vt:lpstr>L’outsourcing della catena del valore</vt:lpstr>
      <vt:lpstr>Le criticità del modello tradizionale</vt:lpstr>
      <vt:lpstr>Il sistema del valore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Modulo di   Economia e Gestione delle imprese  Lezione 2 la rappresentazione dell’impresa come catena del valore</dc:title>
  <dc:creator>annamaria sabetta</dc:creator>
  <cp:lastModifiedBy>Francesco Schiavone</cp:lastModifiedBy>
  <cp:revision>117</cp:revision>
  <dcterms:created xsi:type="dcterms:W3CDTF">2019-09-17T13:23:42Z</dcterms:created>
  <dcterms:modified xsi:type="dcterms:W3CDTF">2021-09-20T07:27:28Z</dcterms:modified>
</cp:coreProperties>
</file>