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8"/>
  </p:notesMasterIdLst>
  <p:sldIdLst>
    <p:sldId id="256" r:id="rId2"/>
    <p:sldId id="264" r:id="rId3"/>
    <p:sldId id="265" r:id="rId4"/>
    <p:sldId id="273" r:id="rId5"/>
    <p:sldId id="272" r:id="rId6"/>
    <p:sldId id="274" r:id="rId7"/>
    <p:sldId id="275" r:id="rId8"/>
    <p:sldId id="276" r:id="rId9"/>
    <p:sldId id="268" r:id="rId10"/>
    <p:sldId id="278" r:id="rId11"/>
    <p:sldId id="279" r:id="rId12"/>
    <p:sldId id="269" r:id="rId13"/>
    <p:sldId id="280" r:id="rId14"/>
    <p:sldId id="281" r:id="rId15"/>
    <p:sldId id="282" r:id="rId16"/>
    <p:sldId id="283" r:id="rId17"/>
    <p:sldId id="270" r:id="rId18"/>
    <p:sldId id="271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7B7"/>
    <a:srgbClr val="C94E1F"/>
    <a:srgbClr val="800080"/>
    <a:srgbClr val="148B8B"/>
    <a:srgbClr val="173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75571" autoAdjust="0"/>
  </p:normalViewPr>
  <p:slideViewPr>
    <p:cSldViewPr snapToGrid="0" snapToObjects="1">
      <p:cViewPr varScale="1">
        <p:scale>
          <a:sx n="114" d="100"/>
          <a:sy n="114" d="100"/>
        </p:scale>
        <p:origin x="3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37E2-5BEC-8B46-9E6A-B9490D63AE77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EE86B-AD8F-C347-90F0-F989CA13CE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33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41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hangingPunct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13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 hangingPunct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0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2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73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82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24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1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40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37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77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29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37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5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24/09/19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81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g"/><Relationship Id="rId5" Type="http://schemas.openxmlformats.org/officeDocument/2006/relationships/image" Target="../media/image8.emf"/><Relationship Id="rId4" Type="http://schemas.openxmlformats.org/officeDocument/2006/relationships/package" Target="../embeddings/Documento_di_Microsoft_Word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g"/><Relationship Id="rId5" Type="http://schemas.openxmlformats.org/officeDocument/2006/relationships/image" Target="../media/image11.emf"/><Relationship Id="rId4" Type="http://schemas.openxmlformats.org/officeDocument/2006/relationships/package" Target="../embeddings/Documento_di_Microsoft_Word1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1211" y="2989716"/>
            <a:ext cx="5829300" cy="1463040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sz="3600" dirty="0">
                <a:solidFill>
                  <a:srgbClr val="FFFFFF"/>
                </a:solidFill>
              </a:rPr>
              <a:t>Modulo di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dirty="0">
                <a:solidFill>
                  <a:srgbClr val="FFFFFF"/>
                </a:solidFill>
              </a:rPr>
              <a:t> 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b="1" dirty="0">
                <a:solidFill>
                  <a:srgbClr val="FFFFFF"/>
                </a:solidFill>
              </a:rPr>
              <a:t>Economia e Gestione delle imprese</a:t>
            </a:r>
            <a:br>
              <a:rPr lang="it-IT" sz="3600" b="1" dirty="0">
                <a:solidFill>
                  <a:srgbClr val="FFFFFF"/>
                </a:solidFill>
              </a:rPr>
            </a:b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b="1" dirty="0">
                <a:solidFill>
                  <a:srgbClr val="FFFFFF"/>
                </a:solidFill>
              </a:rPr>
              <a:t>Lezione 15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i="1" dirty="0">
                <a:solidFill>
                  <a:srgbClr val="FFFFFF"/>
                </a:solidFill>
              </a:rPr>
              <a:t>Le strategie per il vantaggio competitivo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7A9EA75-AD69-154A-A802-D2630832A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364" y="5397189"/>
            <a:ext cx="2684167" cy="7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157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2000" y="675652"/>
            <a:ext cx="7620000" cy="1143000"/>
          </a:xfrm>
        </p:spPr>
        <p:txBody>
          <a:bodyPr/>
          <a:lstStyle/>
          <a:p>
            <a:r>
              <a:rPr lang="it-IT" dirty="0"/>
              <a:t>Le strategie competitive </a:t>
            </a:r>
            <a:br>
              <a:rPr lang="it-IT" sz="4000" dirty="0"/>
            </a:br>
            <a:r>
              <a:rPr lang="it-IT" sz="3200" dirty="0">
                <a:solidFill>
                  <a:srgbClr val="7030A0"/>
                </a:solidFill>
              </a:rPr>
              <a:t>Le formulazioni ibride</a:t>
            </a:r>
            <a:endParaRPr lang="it-IT" sz="4000" dirty="0">
              <a:solidFill>
                <a:srgbClr val="7030A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7697" t="15041" r="8275" b="15354"/>
          <a:stretch/>
        </p:blipFill>
        <p:spPr>
          <a:xfrm>
            <a:off x="7136780" y="675652"/>
            <a:ext cx="1488468" cy="62370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EDA97AF-03C3-BF4B-839A-56A73EB2E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2E2B4B5A-31AB-224C-A295-25BB8768FCEA}"/>
              </a:ext>
            </a:extLst>
          </p:cNvPr>
          <p:cNvSpPr/>
          <p:nvPr/>
        </p:nvSpPr>
        <p:spPr>
          <a:xfrm>
            <a:off x="762000" y="1836875"/>
            <a:ext cx="761999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/>
              <a:t>MA...</a:t>
            </a:r>
          </a:p>
          <a:p>
            <a:pPr algn="ctr"/>
            <a:endParaRPr lang="it-IT" sz="1000" b="1" dirty="0"/>
          </a:p>
          <a:p>
            <a:pPr algn="ctr"/>
            <a:r>
              <a:rPr lang="it-IT" sz="2400" dirty="0"/>
              <a:t>Complessità dell’ambiente moderno e nuove tecnologie</a:t>
            </a: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 </a:t>
            </a:r>
          </a:p>
          <a:p>
            <a:pPr algn="ctr"/>
            <a:r>
              <a:rPr lang="it-IT" sz="2400" b="1" dirty="0"/>
              <a:t>Le imprese devono essere in grado di creare valore per il cliente finale attraverso la differenziazione di prodotti e servizi offerti, mantenendo bassi i costi di produzione.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Perseguimento sia vantaggio di costo sia vantaggio di </a:t>
            </a:r>
          </a:p>
          <a:p>
            <a:pPr algn="ctr"/>
            <a:r>
              <a:rPr lang="it-IT" sz="2400" dirty="0"/>
              <a:t>differenziazione!</a:t>
            </a:r>
          </a:p>
        </p:txBody>
      </p:sp>
      <p:sp>
        <p:nvSpPr>
          <p:cNvPr id="11" name="Freccia giù 10">
            <a:extLst>
              <a:ext uri="{FF2B5EF4-FFF2-40B4-BE49-F238E27FC236}">
                <a16:creationId xmlns:a16="http://schemas.microsoft.com/office/drawing/2014/main" id="{6233C705-A2F5-B647-8E29-98DC62ECDC60}"/>
              </a:ext>
            </a:extLst>
          </p:cNvPr>
          <p:cNvSpPr/>
          <p:nvPr/>
        </p:nvSpPr>
        <p:spPr>
          <a:xfrm>
            <a:off x="3744719" y="3174145"/>
            <a:ext cx="1654561" cy="50971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922141"/>
      </p:ext>
    </p:extLst>
  </p:cSld>
  <p:clrMapOvr>
    <a:masterClrMapping/>
  </p:clrMapOvr>
  <p:transition advTm="2103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5">
            <a:extLst>
              <a:ext uri="{FF2B5EF4-FFF2-40B4-BE49-F238E27FC236}">
                <a16:creationId xmlns:a16="http://schemas.microsoft.com/office/drawing/2014/main" id="{85C0061C-7CAF-3A4A-84A7-7733C178CA49}"/>
              </a:ext>
            </a:extLst>
          </p:cNvPr>
          <p:cNvSpPr txBox="1">
            <a:spLocks/>
          </p:cNvSpPr>
          <p:nvPr/>
        </p:nvSpPr>
        <p:spPr>
          <a:xfrm>
            <a:off x="603123" y="54864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Le strategie di sviluppo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72EBF3-E52B-B941-96D0-1F6B4BC1B75A}"/>
              </a:ext>
            </a:extLst>
          </p:cNvPr>
          <p:cNvSpPr txBox="1"/>
          <p:nvPr/>
        </p:nvSpPr>
        <p:spPr>
          <a:xfrm>
            <a:off x="802888" y="1691640"/>
            <a:ext cx="742023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A </a:t>
            </a:r>
            <a:r>
              <a:rPr lang="it-IT" b="1" dirty="0"/>
              <a:t>LIVELLO CORPORATE </a:t>
            </a:r>
            <a:r>
              <a:rPr lang="it-IT" dirty="0"/>
              <a:t>le scelte strategiche dell’impresa possono puntare in 3 direzioni:</a:t>
            </a:r>
          </a:p>
          <a:p>
            <a:pPr algn="just"/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Lo </a:t>
            </a:r>
            <a:r>
              <a:rPr lang="it-IT" b="1" dirty="0">
                <a:solidFill>
                  <a:srgbClr val="3E37B7"/>
                </a:solidFill>
              </a:rPr>
              <a:t>SVILUPPO DIMENSIONALE </a:t>
            </a:r>
            <a:r>
              <a:rPr lang="it-IT" dirty="0"/>
              <a:t>dell’impresa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</a:t>
            </a:r>
            <a:r>
              <a:rPr lang="it-IT" b="1" dirty="0">
                <a:solidFill>
                  <a:srgbClr val="3E37B7"/>
                </a:solidFill>
              </a:rPr>
              <a:t>RISANAMENTO</a:t>
            </a:r>
            <a:r>
              <a:rPr lang="it-IT" dirty="0"/>
              <a:t> (situazioni di crisi)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</a:t>
            </a:r>
            <a:r>
              <a:rPr lang="it-IT" b="1" dirty="0">
                <a:solidFill>
                  <a:srgbClr val="3E37B7"/>
                </a:solidFill>
              </a:rPr>
              <a:t>RAFFORZAMENTO</a:t>
            </a:r>
            <a:r>
              <a:rPr lang="it-IT" dirty="0"/>
              <a:t> o l’</a:t>
            </a:r>
            <a:r>
              <a:rPr lang="it-IT" b="1" dirty="0">
                <a:solidFill>
                  <a:srgbClr val="3E37B7"/>
                </a:solidFill>
              </a:rPr>
              <a:t>ASSESTAMENTO</a:t>
            </a:r>
            <a:r>
              <a:rPr lang="it-IT" dirty="0"/>
              <a:t> della propria posizione rispetto alla concorrenza</a:t>
            </a:r>
          </a:p>
          <a:p>
            <a:pPr algn="just"/>
            <a:endParaRPr lang="it-IT" sz="1100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La formulazione della strategia richiede </a:t>
            </a:r>
            <a:r>
              <a:rPr lang="it-IT" b="1" dirty="0"/>
              <a:t>due livelli di analisi</a:t>
            </a:r>
            <a:r>
              <a:rPr lang="it-IT" dirty="0"/>
              <a:t>:</a:t>
            </a:r>
          </a:p>
          <a:p>
            <a:pPr algn="just"/>
            <a:endParaRPr lang="it-IT" sz="12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/>
              <a:t>Uno </a:t>
            </a:r>
            <a:r>
              <a:rPr lang="it-IT" i="1" dirty="0"/>
              <a:t>oggettivo</a:t>
            </a:r>
            <a:r>
              <a:rPr lang="it-IT" dirty="0"/>
              <a:t>, basato su prodotto, mercato e tecnologia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>
                <a:solidFill>
                  <a:srgbClr val="148B8B"/>
                </a:solidFill>
                <a:sym typeface="Wingdings" pitchFamily="2" charset="2"/>
              </a:rPr>
              <a:t>ASA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>
                <a:sym typeface="Wingdings" pitchFamily="2" charset="2"/>
              </a:rPr>
              <a:t>Uno </a:t>
            </a:r>
            <a:r>
              <a:rPr lang="it-IT" i="1" dirty="0">
                <a:sym typeface="Wingdings" pitchFamily="2" charset="2"/>
              </a:rPr>
              <a:t>soggettivo, </a:t>
            </a:r>
            <a:r>
              <a:rPr lang="it-IT" dirty="0">
                <a:sym typeface="Wingdings" pitchFamily="2" charset="2"/>
              </a:rPr>
              <a:t>relativo all’analisi di risorse e competenze detenute dall’impresa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EC4372B-FDC0-594E-BFBB-5E6D35BDF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53FD455F-07F9-C649-9CEC-37B3678E90B2}"/>
              </a:ext>
            </a:extLst>
          </p:cNvPr>
          <p:cNvSpPr/>
          <p:nvPr/>
        </p:nvSpPr>
        <p:spPr>
          <a:xfrm>
            <a:off x="802888" y="4594302"/>
            <a:ext cx="7420235" cy="143698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33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36849" y="461625"/>
            <a:ext cx="7620000" cy="1143000"/>
          </a:xfrm>
        </p:spPr>
        <p:txBody>
          <a:bodyPr>
            <a:normAutofit/>
          </a:bodyPr>
          <a:lstStyle/>
          <a:p>
            <a:r>
              <a:rPr lang="it-IT" dirty="0"/>
              <a:t>Le strategie di sviluppo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701744" y="6271696"/>
            <a:ext cx="3528178" cy="249357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200" dirty="0"/>
              <a:t>H.I. </a:t>
            </a:r>
            <a:r>
              <a:rPr lang="en-US" sz="1200" dirty="0" err="1"/>
              <a:t>Ansoff</a:t>
            </a:r>
            <a:r>
              <a:rPr lang="en-US" sz="1200" dirty="0"/>
              <a:t>, </a:t>
            </a:r>
            <a:r>
              <a:rPr lang="en-US" sz="1200" i="1" dirty="0"/>
              <a:t>Corporate Strategy</a:t>
            </a:r>
            <a:r>
              <a:rPr lang="en-US" sz="1200" dirty="0"/>
              <a:t>, Mc </a:t>
            </a:r>
            <a:r>
              <a:rPr lang="en-US" sz="1200" dirty="0" err="1"/>
              <a:t>Graw</a:t>
            </a:r>
            <a:r>
              <a:rPr lang="en-US" sz="1200" dirty="0"/>
              <a:t>-Hill, New York, 1965.</a:t>
            </a:r>
            <a:endParaRPr lang="it-IT" sz="1200" dirty="0"/>
          </a:p>
          <a:p>
            <a:endParaRPr lang="it-IT" sz="1200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092062"/>
              </p:ext>
            </p:extLst>
          </p:nvPr>
        </p:nvGraphicFramePr>
        <p:xfrm>
          <a:off x="510824" y="3320613"/>
          <a:ext cx="8122351" cy="330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Document" r:id="rId4" imgW="4678238" imgH="1614658" progId="Word.Document.12">
                  <p:embed/>
                </p:oleObj>
              </mc:Choice>
              <mc:Fallback>
                <p:oleObj name="Document" r:id="rId4" imgW="4678238" imgH="16146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824" y="3320613"/>
                        <a:ext cx="8122351" cy="3308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216E2828-1228-614F-AE01-38ACBB5CE3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CE6FE54-BEE1-464B-9C97-E9CA04D83B61}"/>
              </a:ext>
            </a:extLst>
          </p:cNvPr>
          <p:cNvSpPr txBox="1"/>
          <p:nvPr/>
        </p:nvSpPr>
        <p:spPr>
          <a:xfrm>
            <a:off x="947854" y="1749590"/>
            <a:ext cx="7308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ANSOFF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dirty="0"/>
              <a:t>sistematizzazione delle diverse strategie di sviluppo perseguibili in base a: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b="1" dirty="0">
                <a:solidFill>
                  <a:srgbClr val="800080"/>
                </a:solidFill>
              </a:rPr>
              <a:t>PRODOTTI</a:t>
            </a:r>
            <a:r>
              <a:rPr lang="it-IT" sz="2000" dirty="0"/>
              <a:t> (attuali o nuovi)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b="1" dirty="0">
                <a:solidFill>
                  <a:srgbClr val="800080"/>
                </a:solidFill>
              </a:rPr>
              <a:t>MISSIONI </a:t>
            </a:r>
            <a:r>
              <a:rPr lang="it-IT" sz="2000" dirty="0"/>
              <a:t> (attuali o nuove)</a:t>
            </a:r>
          </a:p>
        </p:txBody>
      </p:sp>
    </p:spTree>
    <p:extLst>
      <p:ext uri="{BB962C8B-B14F-4D97-AF65-F5344CB8AC3E}">
        <p14:creationId xmlns:p14="http://schemas.microsoft.com/office/powerpoint/2010/main" val="4288486567"/>
      </p:ext>
    </p:extLst>
  </p:cSld>
  <p:clrMapOvr>
    <a:masterClrMapping/>
  </p:clrMapOvr>
  <p:transition advTm="2103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86AEB-20D2-B444-969D-46021AF3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40" y="571500"/>
            <a:ext cx="7290054" cy="1499616"/>
          </a:xfrm>
        </p:spPr>
        <p:txBody>
          <a:bodyPr/>
          <a:lstStyle/>
          <a:p>
            <a:r>
              <a:rPr lang="it-IT" dirty="0"/>
              <a:t>Le strategie di sviluppo </a:t>
            </a:r>
            <a:r>
              <a:rPr lang="it-IT" sz="3200" dirty="0">
                <a:solidFill>
                  <a:srgbClr val="800080"/>
                </a:solidFill>
              </a:rPr>
              <a:t>Espansione/penetrazione</a:t>
            </a:r>
            <a:endParaRPr lang="it-IT" dirty="0">
              <a:solidFill>
                <a:srgbClr val="80008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C1BBBF-1367-D84F-919B-687B9834C6BB}"/>
              </a:ext>
            </a:extLst>
          </p:cNvPr>
          <p:cNvSpPr txBox="1"/>
          <p:nvPr/>
        </p:nvSpPr>
        <p:spPr>
          <a:xfrm>
            <a:off x="813369" y="2039183"/>
            <a:ext cx="70879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3E37B7"/>
                </a:solidFill>
              </a:rPr>
              <a:t>Ampliare la presenza dell’azienda sugli stessi mercati e per gli stessi prodotti </a:t>
            </a:r>
          </a:p>
          <a:p>
            <a:pPr algn="just"/>
            <a:endParaRPr lang="it-IT" sz="1400" dirty="0"/>
          </a:p>
          <a:p>
            <a:pPr algn="just"/>
            <a:r>
              <a:rPr lang="it-IT" sz="2000" dirty="0"/>
              <a:t>• Aumento dell’acquisto medio </a:t>
            </a:r>
          </a:p>
          <a:p>
            <a:pPr algn="just"/>
            <a:r>
              <a:rPr lang="it-IT" sz="2000" dirty="0"/>
              <a:t>• Aumento della base di clienti 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Si può distinguere tra: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Espansione intesa in termini assoluti (aumento delle </a:t>
            </a:r>
            <a:r>
              <a:rPr lang="it-IT" sz="2000" b="1" dirty="0"/>
              <a:t>vendite</a:t>
            </a:r>
            <a:r>
              <a:rPr lang="it-IT" sz="2000" dirty="0"/>
              <a:t>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Espansione intesa in termini relativi (aumento della </a:t>
            </a:r>
            <a:r>
              <a:rPr lang="it-IT" sz="2000" b="1" dirty="0"/>
              <a:t>quota di mercato</a:t>
            </a:r>
            <a:r>
              <a:rPr lang="it-IT" sz="2000" dirty="0"/>
              <a:t>) </a:t>
            </a:r>
          </a:p>
          <a:p>
            <a:pPr algn="just"/>
            <a:endParaRPr lang="it-IT" sz="2000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F13083D-C65D-1E42-A453-12F8F0416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11" name="Freccia giù 10">
            <a:extLst>
              <a:ext uri="{FF2B5EF4-FFF2-40B4-BE49-F238E27FC236}">
                <a16:creationId xmlns:a16="http://schemas.microsoft.com/office/drawing/2014/main" id="{E0980EC0-4731-1847-AE9B-C56268AD26E9}"/>
              </a:ext>
            </a:extLst>
          </p:cNvPr>
          <p:cNvSpPr/>
          <p:nvPr/>
        </p:nvSpPr>
        <p:spPr>
          <a:xfrm>
            <a:off x="3716840" y="3921499"/>
            <a:ext cx="1710319" cy="51461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09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CFE5B2-BA35-C749-A21F-BE005F322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9160"/>
            <a:ext cx="7439202" cy="456084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000" b="1" dirty="0">
                <a:solidFill>
                  <a:srgbClr val="3E37B7"/>
                </a:solidFill>
              </a:rPr>
              <a:t>Introduzione di prodotti nuovi su mercati tradizionali</a:t>
            </a:r>
          </a:p>
          <a:p>
            <a:br>
              <a:rPr lang="it-IT" dirty="0"/>
            </a:br>
            <a:r>
              <a:rPr lang="it-IT" dirty="0"/>
              <a:t>• Approfondimento linee esistenti</a:t>
            </a:r>
            <a:br>
              <a:rPr lang="it-IT" dirty="0"/>
            </a:br>
            <a:r>
              <a:rPr lang="it-IT" dirty="0"/>
              <a:t>• Aggiunta di nuove linee di prodotti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1100" dirty="0"/>
          </a:p>
          <a:p>
            <a:pPr marL="0" indent="0">
              <a:buNone/>
            </a:pPr>
            <a:r>
              <a:rPr lang="it-IT" dirty="0"/>
              <a:t>Prevede l’utilizzo delle seguenti risorse: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Forte presenza presso i clienti chiave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Introduzione nei canali distributivi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Ben introdotta rete di vendita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Forte immagine di marca per brand </a:t>
            </a:r>
            <a:r>
              <a:rPr lang="it-IT" dirty="0" err="1"/>
              <a:t>extension</a:t>
            </a:r>
            <a:r>
              <a:rPr lang="it-IT" dirty="0"/>
              <a:t>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340273A-D509-6848-BEA0-BD3D14F9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strategie di sviluppo </a:t>
            </a:r>
            <a:br>
              <a:rPr lang="it-IT" dirty="0"/>
            </a:br>
            <a:r>
              <a:rPr lang="it-IT" sz="3200" dirty="0">
                <a:solidFill>
                  <a:srgbClr val="800080"/>
                </a:solidFill>
              </a:rPr>
              <a:t>sviluppo del prodotto</a:t>
            </a:r>
            <a:endParaRPr lang="it-IT" dirty="0">
              <a:solidFill>
                <a:srgbClr val="800080"/>
              </a:solidFill>
            </a:endParaRPr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C45C5359-3D42-8A4A-9965-90ED20D82574}"/>
              </a:ext>
            </a:extLst>
          </p:cNvPr>
          <p:cNvSpPr/>
          <p:nvPr/>
        </p:nvSpPr>
        <p:spPr>
          <a:xfrm>
            <a:off x="3716840" y="3633636"/>
            <a:ext cx="1710319" cy="51461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0BF61FB-9FC4-FD4F-BD08-C54B5FACF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10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340273A-D509-6848-BEA0-BD3D14F9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strategie di sviluppo </a:t>
            </a:r>
            <a:br>
              <a:rPr lang="it-IT" dirty="0"/>
            </a:br>
            <a:r>
              <a:rPr lang="it-IT" sz="3200" dirty="0">
                <a:solidFill>
                  <a:srgbClr val="800080"/>
                </a:solidFill>
              </a:rPr>
              <a:t>sviluppo del mercato</a:t>
            </a:r>
            <a:endParaRPr lang="it-IT" dirty="0">
              <a:solidFill>
                <a:srgbClr val="800080"/>
              </a:solidFill>
            </a:endParaRPr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C45C5359-3D42-8A4A-9965-90ED20D82574}"/>
              </a:ext>
            </a:extLst>
          </p:cNvPr>
          <p:cNvSpPr/>
          <p:nvPr/>
        </p:nvSpPr>
        <p:spPr>
          <a:xfrm>
            <a:off x="3557962" y="3797063"/>
            <a:ext cx="1710319" cy="51461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0BF61FB-9FC4-FD4F-BD08-C54B5FACF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B8762BC1-E6E2-2646-B059-7FEAB852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084832"/>
            <a:ext cx="7290053" cy="4017584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3E37B7"/>
                </a:solidFill>
              </a:rPr>
              <a:t>Introduzione di prodotti in essere in nuovi mercati </a:t>
            </a:r>
            <a:endParaRPr lang="it-IT" dirty="0"/>
          </a:p>
          <a:p>
            <a:r>
              <a:rPr lang="it-IT" dirty="0"/>
              <a:t>• Nuovi mercati geografici</a:t>
            </a:r>
            <a:br>
              <a:rPr lang="it-IT" dirty="0"/>
            </a:br>
            <a:r>
              <a:rPr lang="it-IT" dirty="0"/>
              <a:t>• Nuovi segmenti di clienti </a:t>
            </a:r>
          </a:p>
          <a:p>
            <a:endParaRPr lang="it-IT" dirty="0"/>
          </a:p>
          <a:p>
            <a:r>
              <a:rPr lang="it-IT" dirty="0"/>
              <a:t>Consiste in: </a:t>
            </a:r>
          </a:p>
          <a:p>
            <a:pPr>
              <a:buFont typeface="Wingdings" pitchFamily="2" charset="2"/>
              <a:buChar char="§"/>
            </a:pPr>
            <a:r>
              <a:rPr lang="it-IT" dirty="0"/>
              <a:t>Una ripetizione su scala più ampia delle stesse politiche con lievi variazioni </a:t>
            </a:r>
          </a:p>
          <a:p>
            <a:pPr>
              <a:buFont typeface="Wingdings" pitchFamily="2" charset="2"/>
              <a:buChar char="§"/>
            </a:pPr>
            <a:r>
              <a:rPr lang="it-IT" dirty="0"/>
              <a:t>Ricerca di differenti leve commerciali (ad esempio variazione prezzo o canali distributivi) </a:t>
            </a:r>
          </a:p>
        </p:txBody>
      </p:sp>
    </p:spTree>
    <p:extLst>
      <p:ext uri="{BB962C8B-B14F-4D97-AF65-F5344CB8AC3E}">
        <p14:creationId xmlns:p14="http://schemas.microsoft.com/office/powerpoint/2010/main" val="62894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340273A-D509-6848-BEA0-BD3D14F9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strategie di sviluppo </a:t>
            </a:r>
            <a:br>
              <a:rPr lang="it-IT" dirty="0"/>
            </a:br>
            <a:r>
              <a:rPr lang="it-IT" sz="3200" dirty="0">
                <a:solidFill>
                  <a:srgbClr val="800080"/>
                </a:solidFill>
              </a:rPr>
              <a:t>diversificazione</a:t>
            </a:r>
            <a:endParaRPr lang="it-IT" dirty="0">
              <a:solidFill>
                <a:srgbClr val="800080"/>
              </a:solidFill>
            </a:endParaRPr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C45C5359-3D42-8A4A-9965-90ED20D82574}"/>
              </a:ext>
            </a:extLst>
          </p:cNvPr>
          <p:cNvSpPr/>
          <p:nvPr/>
        </p:nvSpPr>
        <p:spPr>
          <a:xfrm>
            <a:off x="3390694" y="6114239"/>
            <a:ext cx="1710319" cy="51461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0BF61FB-9FC4-FD4F-BD08-C54B5FACF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5C2997-9866-A748-B320-70069D532390}"/>
              </a:ext>
            </a:extLst>
          </p:cNvPr>
          <p:cNvSpPr txBox="1"/>
          <p:nvPr/>
        </p:nvSpPr>
        <p:spPr>
          <a:xfrm>
            <a:off x="936702" y="2084832"/>
            <a:ext cx="71214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Prevede l’ingresso in nuove ASA, varie definizioni: </a:t>
            </a:r>
          </a:p>
          <a:p>
            <a:endParaRPr lang="it-IT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Strategia che prevede prodotti nuovi con mercati nuovi (</a:t>
            </a:r>
            <a:r>
              <a:rPr lang="it-IT" sz="2000" dirty="0" err="1"/>
              <a:t>Ansoff</a:t>
            </a:r>
            <a:r>
              <a:rPr lang="it-IT" sz="2000" dirty="0"/>
              <a:t>)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Sfruttamento delle risorse inutilizzate (</a:t>
            </a:r>
            <a:r>
              <a:rPr lang="it-IT" sz="2000" dirty="0" err="1"/>
              <a:t>Penrose</a:t>
            </a:r>
            <a:r>
              <a:rPr lang="it-IT" sz="2000" dirty="0"/>
              <a:t>) 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Connesse alla base produttiva diversificazione produttiva 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Connesse all’area di mercato diversificazione connessa al mercato 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0287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68713" y="541837"/>
            <a:ext cx="7620000" cy="1143000"/>
          </a:xfrm>
        </p:spPr>
        <p:txBody>
          <a:bodyPr>
            <a:normAutofit/>
          </a:bodyPr>
          <a:lstStyle/>
          <a:p>
            <a:r>
              <a:rPr lang="it-IT" dirty="0"/>
              <a:t>Le strategie di diversificazione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739591" y="4997168"/>
            <a:ext cx="4527256" cy="3226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200" i="1" dirty="0"/>
              <a:t> H.I. </a:t>
            </a:r>
            <a:r>
              <a:rPr lang="en-US" sz="1200" i="1" dirty="0" err="1"/>
              <a:t>Ansoff</a:t>
            </a:r>
            <a:r>
              <a:rPr lang="en-US" sz="1200" i="1" dirty="0"/>
              <a:t>, Corporate Strategy, Mc </a:t>
            </a:r>
            <a:r>
              <a:rPr lang="en-US" sz="1200" i="1" dirty="0" err="1"/>
              <a:t>Graw</a:t>
            </a:r>
            <a:r>
              <a:rPr lang="en-US" sz="1200" i="1" dirty="0"/>
              <a:t>-Hill, New York, 1965.</a:t>
            </a:r>
            <a:endParaRPr lang="it-IT" sz="1200" i="1" dirty="0"/>
          </a:p>
          <a:p>
            <a:endParaRPr lang="it-IT" sz="1200" i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50" y="2104288"/>
            <a:ext cx="7391123" cy="332075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6DD7AD3-F324-BF47-883C-8B4C9C11E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2E49FC0-D8FA-B945-8113-795A9B13BE92}"/>
              </a:ext>
            </a:extLst>
          </p:cNvPr>
          <p:cNvSpPr txBox="1"/>
          <p:nvPr/>
        </p:nvSpPr>
        <p:spPr>
          <a:xfrm>
            <a:off x="1661532" y="1684837"/>
            <a:ext cx="5452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3E37B7"/>
                </a:solidFill>
              </a:rPr>
              <a:t>TIPOLOGIE DI DIVERSIFICAZIONE SECONDO ANSOFF </a:t>
            </a:r>
          </a:p>
          <a:p>
            <a:endParaRPr lang="it-IT" b="1" dirty="0">
              <a:solidFill>
                <a:srgbClr val="3E37B7"/>
              </a:solidFill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392FE47-866B-8D4F-BDD7-E4556BA4D293}"/>
              </a:ext>
            </a:extLst>
          </p:cNvPr>
          <p:cNvGrpSpPr/>
          <p:nvPr/>
        </p:nvGrpSpPr>
        <p:grpSpPr>
          <a:xfrm>
            <a:off x="568711" y="5425044"/>
            <a:ext cx="7619999" cy="646331"/>
            <a:chOff x="568711" y="5425044"/>
            <a:chExt cx="7619999" cy="646331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4736A5BA-5421-5143-ABF7-36F36810C204}"/>
                </a:ext>
              </a:extLst>
            </p:cNvPr>
            <p:cNvSpPr txBox="1"/>
            <p:nvPr/>
          </p:nvSpPr>
          <p:spPr>
            <a:xfrm>
              <a:off x="568711" y="5425044"/>
              <a:ext cx="761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i="1" dirty="0"/>
                <a:t>Limiti: </a:t>
              </a:r>
              <a:r>
                <a:rPr lang="it-IT" dirty="0"/>
                <a:t>qual è la differenza tra diversificazione orizzontale e diversificazione concentrica?                                 Concetto di </a:t>
              </a:r>
              <a:r>
                <a:rPr lang="it-IT" b="1" dirty="0"/>
                <a:t>Strategic Business Unit</a:t>
              </a:r>
            </a:p>
          </p:txBody>
        </p: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82EC4BFE-1A84-5A4D-BFE9-1B3CADA87DAA}"/>
                </a:ext>
              </a:extLst>
            </p:cNvPr>
            <p:cNvCxnSpPr/>
            <p:nvPr/>
          </p:nvCxnSpPr>
          <p:spPr>
            <a:xfrm>
              <a:off x="1862254" y="5892416"/>
              <a:ext cx="1873405" cy="0"/>
            </a:xfrm>
            <a:prstGeom prst="straightConnector1">
              <a:avLst/>
            </a:prstGeom>
            <a:ln w="28575" cap="flat" cmpd="sng" algn="ctr">
              <a:solidFill>
                <a:srgbClr val="3E37B7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119432"/>
      </p:ext>
    </p:extLst>
  </p:cSld>
  <p:clrMapOvr>
    <a:masterClrMapping/>
  </p:clrMapOvr>
  <p:transition advTm="21038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1999" y="66344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Le strategie in funzione delle competenze distintive</a:t>
            </a: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761999" y="6279099"/>
            <a:ext cx="2319453" cy="35538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it-IT" sz="1200" i="1" dirty="0"/>
              <a:t>Calvelli, 1998</a:t>
            </a: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391701"/>
              </p:ext>
            </p:extLst>
          </p:nvPr>
        </p:nvGraphicFramePr>
        <p:xfrm>
          <a:off x="-450985" y="3324307"/>
          <a:ext cx="7342437" cy="34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Documento" r:id="rId4" imgW="4678238" imgH="1497654" progId="Word.Document.12">
                  <p:embed/>
                </p:oleObj>
              </mc:Choice>
              <mc:Fallback>
                <p:oleObj name="Documento" r:id="rId4" imgW="4678238" imgH="14976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450985" y="3324307"/>
                        <a:ext cx="7342437" cy="3454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:a16="http://schemas.microsoft.com/office/drawing/2014/main" id="{B910359D-C384-9044-82B4-AD1F0AD6F1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B3A38BC-EAD5-5848-876D-33E11A281881}"/>
              </a:ext>
            </a:extLst>
          </p:cNvPr>
          <p:cNvSpPr txBox="1"/>
          <p:nvPr/>
        </p:nvSpPr>
        <p:spPr>
          <a:xfrm>
            <a:off x="605904" y="1806448"/>
            <a:ext cx="73424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Nuova sistematizzazione delle strategie di sviluppo, in base a:</a:t>
            </a:r>
          </a:p>
          <a:p>
            <a:endParaRPr lang="it-IT" sz="1200" dirty="0"/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3E37B7"/>
                </a:solidFill>
              </a:rPr>
              <a:t>Sviluppo delle COMPETENZE DISTINTIVE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solidFill>
                  <a:srgbClr val="3E37B7"/>
                </a:solidFill>
              </a:rPr>
              <a:t>Variazione del PATRIMONIO CUMULATO delle stesse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988329-C1FC-C845-AAE5-080981A953D5}"/>
              </a:ext>
            </a:extLst>
          </p:cNvPr>
          <p:cNvSpPr txBox="1"/>
          <p:nvPr/>
        </p:nvSpPr>
        <p:spPr>
          <a:xfrm>
            <a:off x="6034667" y="3166946"/>
            <a:ext cx="2607528" cy="20313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Zapf Dingbats"/>
              <a:buChar char="✩"/>
            </a:pPr>
            <a:r>
              <a:rPr lang="it-IT" dirty="0"/>
              <a:t>La diversificazione comprende l’integrazione</a:t>
            </a:r>
          </a:p>
          <a:p>
            <a:pPr marL="285750" indent="-285750">
              <a:buFont typeface="Zapf Dingbats"/>
              <a:buChar char="✩"/>
            </a:pPr>
            <a:endParaRPr lang="it-IT" dirty="0"/>
          </a:p>
          <a:p>
            <a:r>
              <a:rPr lang="it-IT" dirty="0"/>
              <a:t>Internazionalizzazione per integrazione </a:t>
            </a:r>
          </a:p>
          <a:p>
            <a:pPr marL="285750" indent="-285750">
              <a:buFont typeface="Zapf Dingbats"/>
              <a:buChar char="✩"/>
            </a:pPr>
            <a:endParaRPr lang="it-IT" dirty="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A00C6CA-CE1C-554A-90A1-075D052D5EA2}"/>
              </a:ext>
            </a:extLst>
          </p:cNvPr>
          <p:cNvCxnSpPr>
            <a:cxnSpLocks/>
          </p:cNvCxnSpPr>
          <p:nvPr/>
        </p:nvCxnSpPr>
        <p:spPr>
          <a:xfrm>
            <a:off x="6467707" y="4047892"/>
            <a:ext cx="0" cy="335885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257622"/>
      </p:ext>
    </p:extLst>
  </p:cSld>
  <p:clrMapOvr>
    <a:masterClrMapping/>
  </p:clrMapOvr>
  <p:transition advTm="21038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F33E25-F62F-0E4A-93BE-2F13B6CF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17587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Strategie Di </a:t>
            </a:r>
            <a:r>
              <a:rPr lang="it-IT" dirty="0" err="1"/>
              <a:t>ricentraggio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C08E93-F3D9-5C48-A14D-F139C186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817203"/>
            <a:ext cx="7461504" cy="461705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3E37B7"/>
                </a:solidFill>
              </a:rPr>
              <a:t>Si tagliano i «rami secchi»</a:t>
            </a:r>
          </a:p>
          <a:p>
            <a:pPr algn="just"/>
            <a:endParaRPr lang="it-IT" sz="2400" dirty="0"/>
          </a:p>
          <a:p>
            <a:pPr algn="ctr"/>
            <a:r>
              <a:rPr lang="it-IT" dirty="0"/>
              <a:t>L’impresa elimina le attività di business poco attrattive o per le quali non possiede le competenze adeguate</a:t>
            </a:r>
            <a:br>
              <a:rPr lang="it-IT" dirty="0"/>
            </a:br>
            <a:endParaRPr lang="it-IT" dirty="0"/>
          </a:p>
          <a:p>
            <a:pPr marL="0" indent="0" algn="just">
              <a:buNone/>
            </a:pPr>
            <a:r>
              <a:rPr lang="it-IT" dirty="0"/>
              <a:t>Attuazione mediante processi di:</a:t>
            </a:r>
          </a:p>
          <a:p>
            <a:pPr algn="just"/>
            <a:r>
              <a:rPr lang="it-IT" dirty="0"/>
              <a:t>• Break-up </a:t>
            </a:r>
          </a:p>
          <a:p>
            <a:pPr algn="just"/>
            <a:r>
              <a:rPr lang="it-IT" dirty="0"/>
              <a:t>• Spin-off </a:t>
            </a:r>
          </a:p>
          <a:p>
            <a:pPr algn="just"/>
            <a:endParaRPr lang="it-IT" sz="1050" dirty="0"/>
          </a:p>
          <a:p>
            <a:pPr marL="0" indent="0" algn="just">
              <a:buNone/>
            </a:pPr>
            <a:r>
              <a:rPr lang="it-IT" b="1" i="1" dirty="0"/>
              <a:t>Sviluppo tendenziale delle competenze distintive e variazione a somma 0 o negativa del patrimonio cumulato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sz="2400" dirty="0"/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57FDEF7E-B743-034C-8DA4-0BA0CE38DAC4}"/>
              </a:ext>
            </a:extLst>
          </p:cNvPr>
          <p:cNvSpPr/>
          <p:nvPr/>
        </p:nvSpPr>
        <p:spPr>
          <a:xfrm>
            <a:off x="3580264" y="2233614"/>
            <a:ext cx="1710319" cy="5146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0B9B7-A365-8345-A146-9CE628738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24012E55-126D-C349-B47B-B5580E37B7D9}"/>
              </a:ext>
            </a:extLst>
          </p:cNvPr>
          <p:cNvSpPr/>
          <p:nvPr/>
        </p:nvSpPr>
        <p:spPr>
          <a:xfrm>
            <a:off x="768096" y="5542156"/>
            <a:ext cx="7472655" cy="560260"/>
          </a:xfrm>
          <a:prstGeom prst="rect">
            <a:avLst/>
          </a:prstGeom>
          <a:noFill/>
          <a:ln>
            <a:solidFill>
              <a:srgbClr val="C94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87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03123" y="631046"/>
            <a:ext cx="7620000" cy="1143000"/>
          </a:xfrm>
        </p:spPr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603123" y="1774046"/>
            <a:ext cx="7492662" cy="46825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strategie competitive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La leadership di costo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La differenziazione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formulazioni ibride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strategie di sviluppo</a:t>
            </a:r>
          </a:p>
          <a:p>
            <a:pPr lvl="2">
              <a:buFont typeface="Wingdings" pitchFamily="2" charset="2"/>
              <a:buChar char="ü"/>
            </a:pPr>
            <a:r>
              <a:rPr lang="it-IT" sz="1800" dirty="0"/>
              <a:t>ANSOFF</a:t>
            </a:r>
          </a:p>
          <a:p>
            <a:pPr lvl="2">
              <a:buFont typeface="Wingdings" pitchFamily="2" charset="2"/>
              <a:buChar char="ü"/>
            </a:pPr>
            <a:r>
              <a:rPr lang="it-IT" sz="1800" dirty="0"/>
              <a:t>In funzione delle competenze distintive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61B1826-0945-9240-B26A-C1B33339A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220" y="5984685"/>
            <a:ext cx="2269892" cy="64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21038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C1FA6-7B0D-1E46-AF48-B640BDD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86" y="362192"/>
            <a:ext cx="7290054" cy="1499616"/>
          </a:xfrm>
        </p:spPr>
        <p:txBody>
          <a:bodyPr/>
          <a:lstStyle/>
          <a:p>
            <a:r>
              <a:rPr lang="it-IT" dirty="0"/>
              <a:t>Strategie di riconversione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00F3C-592D-2B40-8530-C2844A28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86" y="1861808"/>
            <a:ext cx="7573016" cy="451669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400" b="1" dirty="0">
                <a:solidFill>
                  <a:srgbClr val="3E37B7"/>
                </a:solidFill>
              </a:rPr>
              <a:t>Vero e  proprio riposizionamento strategico dell’impresa</a:t>
            </a:r>
          </a:p>
          <a:p>
            <a:endParaRPr lang="it-IT" dirty="0"/>
          </a:p>
          <a:p>
            <a:endParaRPr lang="it-IT" dirty="0"/>
          </a:p>
          <a:p>
            <a:pPr algn="just"/>
            <a:r>
              <a:rPr lang="it-IT" dirty="0"/>
              <a:t>Abbandono della linea produttiva esistente e, con sviluppo interno,  sostituzione con una nuova linea produttiva, possibilmente vicina, almeno da un punto di vista tecnologico, a quella precedente. </a:t>
            </a:r>
          </a:p>
          <a:p>
            <a:endParaRPr lang="it-IT" dirty="0"/>
          </a:p>
          <a:p>
            <a:pPr algn="just"/>
            <a:r>
              <a:rPr lang="it-IT" dirty="0"/>
              <a:t>(Es: riconversione di imprese produttrici di mezzi cingolati nei periodi bellici in produttrici di trattori nei periodi post bellici)   </a:t>
            </a:r>
          </a:p>
          <a:p>
            <a:pPr algn="just"/>
            <a:endParaRPr lang="it-IT" dirty="0"/>
          </a:p>
          <a:p>
            <a:pPr algn="just"/>
            <a:r>
              <a:rPr lang="it-IT" b="1" i="1" dirty="0"/>
              <a:t>Sviluppo discontinuo delle competenze ma variazione a somma 0/negativa del patrimonio cumulato </a:t>
            </a:r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BF0D256A-DC79-2A44-8571-E38B964D6E92}"/>
              </a:ext>
            </a:extLst>
          </p:cNvPr>
          <p:cNvSpPr/>
          <p:nvPr/>
        </p:nvSpPr>
        <p:spPr>
          <a:xfrm>
            <a:off x="3468753" y="2300076"/>
            <a:ext cx="1710319" cy="5146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     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C506BE-7E18-C148-99F2-3CB32058E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FD6CF783-35F6-A54C-AC87-6BF78641599F}"/>
              </a:ext>
            </a:extLst>
          </p:cNvPr>
          <p:cNvSpPr/>
          <p:nvPr/>
        </p:nvSpPr>
        <p:spPr>
          <a:xfrm>
            <a:off x="768096" y="5542156"/>
            <a:ext cx="7472655" cy="560260"/>
          </a:xfrm>
          <a:prstGeom prst="rect">
            <a:avLst/>
          </a:prstGeom>
          <a:noFill/>
          <a:ln>
            <a:solidFill>
              <a:srgbClr val="C94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474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C1FA6-7B0D-1E46-AF48-B640BDD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86" y="362192"/>
            <a:ext cx="7290054" cy="1499616"/>
          </a:xfrm>
        </p:spPr>
        <p:txBody>
          <a:bodyPr/>
          <a:lstStyle/>
          <a:p>
            <a:r>
              <a:rPr lang="it-IT" dirty="0"/>
              <a:t>Strategie di espansione</a:t>
            </a:r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BF0D256A-DC79-2A44-8571-E38B964D6E92}"/>
              </a:ext>
            </a:extLst>
          </p:cNvPr>
          <p:cNvSpPr/>
          <p:nvPr/>
        </p:nvSpPr>
        <p:spPr>
          <a:xfrm>
            <a:off x="3468753" y="2887021"/>
            <a:ext cx="1710319" cy="5146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     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C506BE-7E18-C148-99F2-3CB32058E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8AE5B3AA-89A1-B24E-919F-DA4F49EF540D}"/>
              </a:ext>
            </a:extLst>
          </p:cNvPr>
          <p:cNvSpPr/>
          <p:nvPr/>
        </p:nvSpPr>
        <p:spPr>
          <a:xfrm>
            <a:off x="678886" y="5456085"/>
            <a:ext cx="7290054" cy="646331"/>
          </a:xfrm>
          <a:prstGeom prst="rect">
            <a:avLst/>
          </a:prstGeom>
          <a:ln>
            <a:solidFill>
              <a:srgbClr val="C94E1F"/>
            </a:solidFill>
          </a:ln>
        </p:spPr>
        <p:txBody>
          <a:bodyPr wrap="square">
            <a:spAutoFit/>
          </a:bodyPr>
          <a:lstStyle/>
          <a:p>
            <a:r>
              <a:rPr lang="it-IT" b="1" i="1" dirty="0"/>
              <a:t>Sviluppo tendenziale delle competenze distintive e variazione a somma positiva del patrimonio cumulato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7B7B91C-5E88-2048-8B60-1DD9221FF5B2}"/>
              </a:ext>
            </a:extLst>
          </p:cNvPr>
          <p:cNvSpPr txBox="1"/>
          <p:nvPr/>
        </p:nvSpPr>
        <p:spPr>
          <a:xfrm>
            <a:off x="780585" y="1861808"/>
            <a:ext cx="7188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3E37B7"/>
                </a:solidFill>
              </a:rPr>
              <a:t>Maggiore utilizzo o sfruttamento più efficiente ed efficace delle risorse disponibili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L’impresa continua a permanere nello stesso ambito competitivo e la strategia richiede semplicemente una riorganizzazione del patrimonio già consolidato di competenze</a:t>
            </a:r>
          </a:p>
        </p:txBody>
      </p:sp>
    </p:spTree>
    <p:extLst>
      <p:ext uri="{BB962C8B-B14F-4D97-AF65-F5344CB8AC3E}">
        <p14:creationId xmlns:p14="http://schemas.microsoft.com/office/powerpoint/2010/main" val="2967864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C1FA6-7B0D-1E46-AF48-B640BDD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86" y="362192"/>
            <a:ext cx="7290054" cy="1499616"/>
          </a:xfrm>
        </p:spPr>
        <p:txBody>
          <a:bodyPr/>
          <a:lstStyle/>
          <a:p>
            <a:r>
              <a:rPr lang="it-IT" dirty="0"/>
              <a:t>Strategie di diversificazione</a:t>
            </a:r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BF0D256A-DC79-2A44-8571-E38B964D6E92}"/>
              </a:ext>
            </a:extLst>
          </p:cNvPr>
          <p:cNvSpPr/>
          <p:nvPr/>
        </p:nvSpPr>
        <p:spPr>
          <a:xfrm>
            <a:off x="3468753" y="3429000"/>
            <a:ext cx="1710319" cy="5146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     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C506BE-7E18-C148-99F2-3CB32058E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8AE5B3AA-89A1-B24E-919F-DA4F49EF540D}"/>
              </a:ext>
            </a:extLst>
          </p:cNvPr>
          <p:cNvSpPr/>
          <p:nvPr/>
        </p:nvSpPr>
        <p:spPr>
          <a:xfrm>
            <a:off x="678886" y="5456085"/>
            <a:ext cx="7290054" cy="646331"/>
          </a:xfrm>
          <a:prstGeom prst="rect">
            <a:avLst/>
          </a:prstGeom>
          <a:ln>
            <a:solidFill>
              <a:srgbClr val="C94E1F"/>
            </a:solidFill>
          </a:ln>
        </p:spPr>
        <p:txBody>
          <a:bodyPr wrap="square">
            <a:spAutoFit/>
          </a:bodyPr>
          <a:lstStyle/>
          <a:p>
            <a:r>
              <a:rPr lang="it-IT" b="1" i="1" dirty="0"/>
              <a:t>Sviluppo discontinuo delle competenze distintive e variazione a somma positiva del patrimonio cumulato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612E78F-890E-474A-B081-9CAD7A4DA0BC}"/>
              </a:ext>
            </a:extLst>
          </p:cNvPr>
          <p:cNvSpPr txBox="1"/>
          <p:nvPr/>
        </p:nvSpPr>
        <p:spPr>
          <a:xfrm>
            <a:off x="678886" y="1861807"/>
            <a:ext cx="7290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Tale situazione si configura sia nel caso in cui l’impresa amplia la propria produzione con </a:t>
            </a:r>
            <a:r>
              <a:rPr lang="it-IT" sz="2000" b="1" dirty="0"/>
              <a:t>prodotti </a:t>
            </a:r>
            <a:r>
              <a:rPr lang="it-IT" sz="2000" dirty="0"/>
              <a:t>che richiedono una </a:t>
            </a:r>
            <a:r>
              <a:rPr lang="it-IT" sz="2000" b="1" dirty="0"/>
              <a:t>diversa tecnologia di processo</a:t>
            </a:r>
            <a:r>
              <a:rPr lang="it-IT" sz="2000" dirty="0"/>
              <a:t>; sia nel caso in cui l’impresa decide di affacciarsi in </a:t>
            </a:r>
            <a:r>
              <a:rPr lang="it-IT" sz="2000" b="1" dirty="0"/>
              <a:t>mercati completamente nuovi </a:t>
            </a:r>
            <a:r>
              <a:rPr lang="it-IT" sz="2000" dirty="0"/>
              <a:t>dal punto di vista delle regole del gioco competitivo</a:t>
            </a:r>
          </a:p>
          <a:p>
            <a:pPr algn="just"/>
            <a:endParaRPr lang="it-IT" sz="2000" dirty="0"/>
          </a:p>
          <a:p>
            <a:endParaRPr lang="it-IT" sz="2000" dirty="0"/>
          </a:p>
          <a:p>
            <a:pPr marL="342900" indent="-342900">
              <a:buFont typeface="Wingdings" pitchFamily="2" charset="2"/>
              <a:buChar char="v"/>
            </a:pPr>
            <a:r>
              <a:rPr lang="it-IT" sz="2000" b="1" dirty="0">
                <a:solidFill>
                  <a:srgbClr val="3E37B7"/>
                </a:solidFill>
              </a:rPr>
              <a:t>DIVERSIFICAZIONE CONCENTRICA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it-IT" sz="2000" b="1" dirty="0">
                <a:solidFill>
                  <a:srgbClr val="3E37B7"/>
                </a:solidFill>
              </a:rPr>
              <a:t>DIVERSIFICAZIONE CONGLOMERALE</a:t>
            </a:r>
          </a:p>
        </p:txBody>
      </p:sp>
    </p:spTree>
    <p:extLst>
      <p:ext uri="{BB962C8B-B14F-4D97-AF65-F5344CB8AC3E}">
        <p14:creationId xmlns:p14="http://schemas.microsoft.com/office/powerpoint/2010/main" val="2358309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3AB0E-8C9F-C441-99D5-F61D825B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85" y="351041"/>
            <a:ext cx="7290054" cy="1499616"/>
          </a:xfrm>
        </p:spPr>
        <p:txBody>
          <a:bodyPr/>
          <a:lstStyle/>
          <a:p>
            <a:r>
              <a:rPr lang="it-IT" dirty="0"/>
              <a:t>Strategie di integrazione verticale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AB9619B-FFA0-2942-9959-7ADB38AD8636}"/>
              </a:ext>
            </a:extLst>
          </p:cNvPr>
          <p:cNvSpPr txBox="1"/>
          <p:nvPr/>
        </p:nvSpPr>
        <p:spPr>
          <a:xfrm>
            <a:off x="768096" y="2003180"/>
            <a:ext cx="72900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3E37B7"/>
                </a:solidFill>
              </a:rPr>
              <a:t>Espansione dell’impresa in altri stadi della filiera tecnico-produttiva.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just"/>
            <a:r>
              <a:rPr lang="it-IT" sz="2400" dirty="0"/>
              <a:t>La crescita dell’impresa si realizza aggiungendo alla linea o alle linee esistenti, nuove linee produttive e attività precedentemente svolte dai fornitori (integrazione verticale </a:t>
            </a:r>
            <a:r>
              <a:rPr lang="it-IT" sz="2400" b="1" dirty="0"/>
              <a:t>«a monte» </a:t>
            </a:r>
            <a:r>
              <a:rPr lang="it-IT" sz="2400" dirty="0"/>
              <a:t>o ascendente) o dai clienti (integrazione verticale </a:t>
            </a:r>
            <a:r>
              <a:rPr lang="it-IT" sz="2400" b="1" dirty="0"/>
              <a:t>«a valle» </a:t>
            </a:r>
            <a:r>
              <a:rPr lang="it-IT" sz="2400" dirty="0"/>
              <a:t>o discendente).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CBE1504F-F03A-3F49-9A74-1912AD4EAD46}"/>
              </a:ext>
            </a:extLst>
          </p:cNvPr>
          <p:cNvSpPr/>
          <p:nvPr/>
        </p:nvSpPr>
        <p:spPr>
          <a:xfrm>
            <a:off x="3468753" y="2873557"/>
            <a:ext cx="1710319" cy="51461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         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9D9AB92-2CFD-8549-8765-FD2B8B5A7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25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35CC40-A714-1145-B87F-E97926481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35" y="1962614"/>
            <a:ext cx="7290055" cy="402336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Le decisioni riguardo all'</a:t>
            </a:r>
            <a:r>
              <a:rPr lang="it-IT" sz="2400" b="1" dirty="0"/>
              <a:t>ampiezza</a:t>
            </a:r>
            <a:r>
              <a:rPr lang="it-IT" sz="2400" dirty="0"/>
              <a:t> </a:t>
            </a:r>
            <a:r>
              <a:rPr lang="it-IT" sz="2400" b="1" dirty="0"/>
              <a:t>verticale</a:t>
            </a:r>
            <a:r>
              <a:rPr lang="it-IT" sz="2400" dirty="0"/>
              <a:t> della dimensione aziendale devono individuare: </a:t>
            </a:r>
          </a:p>
          <a:p>
            <a:pPr algn="just"/>
            <a:endParaRPr lang="it-IT" sz="1100" dirty="0"/>
          </a:p>
          <a:p>
            <a:pPr algn="just">
              <a:buFont typeface="Zapf Dingbats"/>
              <a:buChar char="✢"/>
            </a:pPr>
            <a:r>
              <a:rPr lang="it-IT" sz="2400" dirty="0"/>
              <a:t>quali fasi della filiera economico-produttiva svolgere all’interno </a:t>
            </a:r>
          </a:p>
          <a:p>
            <a:pPr algn="just">
              <a:buFont typeface="Zapf Dingbats"/>
              <a:buChar char="✢"/>
            </a:pPr>
            <a:r>
              <a:rPr lang="it-IT" sz="2400" dirty="0"/>
              <a:t>come coordinarle tra loro </a:t>
            </a:r>
          </a:p>
          <a:p>
            <a:pPr algn="just">
              <a:buFont typeface="Zapf Dingbats"/>
              <a:buChar char="✢"/>
            </a:pPr>
            <a:r>
              <a:rPr lang="it-IT" sz="2400" dirty="0"/>
              <a:t>quanta parte del proprio fabbisogno soddisfare con una produzione interna</a:t>
            </a:r>
          </a:p>
          <a:p>
            <a:pPr algn="just">
              <a:buFont typeface="Zapf Dingbats"/>
              <a:buChar char="✢"/>
            </a:pPr>
            <a:r>
              <a:rPr lang="it-IT" sz="2400" dirty="0"/>
              <a:t>quante risorse finanziarie destinare alla scelta </a:t>
            </a:r>
          </a:p>
          <a:p>
            <a:pPr algn="just"/>
            <a:endParaRPr lang="it-IT" sz="24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E64B4EC-48B2-F946-AC92-F3100518E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35" y="339889"/>
            <a:ext cx="7290054" cy="1499616"/>
          </a:xfrm>
        </p:spPr>
        <p:txBody>
          <a:bodyPr/>
          <a:lstStyle/>
          <a:p>
            <a:r>
              <a:rPr lang="it-IT" dirty="0"/>
              <a:t>Strategie di integrazione verticale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9D3950D-ED87-C44B-BF81-3792AFBC3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91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4E64B4EC-48B2-F946-AC92-F3100518E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35" y="339889"/>
            <a:ext cx="7290054" cy="1499616"/>
          </a:xfrm>
        </p:spPr>
        <p:txBody>
          <a:bodyPr/>
          <a:lstStyle/>
          <a:p>
            <a:r>
              <a:rPr lang="it-IT" dirty="0"/>
              <a:t>Strategie di integrazione verticale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9D3950D-ED87-C44B-BF81-3792AFBC3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51F862-85ED-9349-A784-006C1C9A5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35" y="1839505"/>
            <a:ext cx="7808529" cy="4678606"/>
          </a:xfrm>
        </p:spPr>
        <p:txBody>
          <a:bodyPr>
            <a:normAutofit fontScale="92500" lnSpcReduction="10000"/>
          </a:bodyPr>
          <a:lstStyle/>
          <a:p>
            <a:r>
              <a:rPr lang="it-IT" sz="2200" b="1" dirty="0">
                <a:solidFill>
                  <a:srgbClr val="3E37B7"/>
                </a:solidFill>
              </a:rPr>
              <a:t>TIPOLOGIE DI INTEGRAZIONE VERTICALE:</a:t>
            </a:r>
          </a:p>
          <a:p>
            <a:pPr marL="457200" indent="-457200">
              <a:buClr>
                <a:srgbClr val="148B8B"/>
              </a:buClr>
              <a:buFont typeface="+mj-lt"/>
              <a:buAutoNum type="arabicPeriod"/>
            </a:pPr>
            <a:r>
              <a:rPr lang="it-IT" u="sng" dirty="0"/>
              <a:t>RISPETTO AL </a:t>
            </a:r>
            <a:r>
              <a:rPr lang="it-IT" b="1" u="sng" dirty="0"/>
              <a:t>NUMERO DELLE FASI </a:t>
            </a:r>
            <a:r>
              <a:rPr lang="it-IT" u="sng" dirty="0"/>
              <a:t>DELLA FILIERA IN CUI L’IMPRESA È PRESENTE: </a:t>
            </a:r>
          </a:p>
          <a:p>
            <a:pPr algn="just">
              <a:buClr>
                <a:srgbClr val="800080"/>
              </a:buClr>
              <a:buFont typeface="Arial" panose="020B0604020202020204" pitchFamily="34" charset="0"/>
              <a:buChar char="•"/>
            </a:pPr>
            <a:r>
              <a:rPr lang="it-IT" b="1" dirty="0"/>
              <a:t>Completa: </a:t>
            </a:r>
            <a:r>
              <a:rPr lang="it-IT" dirty="0"/>
              <a:t>l’impresa si sviluppa in senso verticale fino ad occupare tutte le fasi della filiera; </a:t>
            </a:r>
          </a:p>
          <a:p>
            <a:pPr algn="just">
              <a:buClr>
                <a:srgbClr val="800080"/>
              </a:buClr>
              <a:buFont typeface="Arial" panose="020B0604020202020204" pitchFamily="34" charset="0"/>
              <a:buChar char="•"/>
            </a:pPr>
            <a:r>
              <a:rPr lang="it-IT" b="1" dirty="0"/>
              <a:t>Incompleta: </a:t>
            </a:r>
            <a:r>
              <a:rPr lang="it-IT" dirty="0"/>
              <a:t>l’impresa è presente solo in alcuni stadi collegati verticalmente. 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it-IT" dirty="0"/>
          </a:p>
          <a:p>
            <a:pPr marL="457200" indent="-457200">
              <a:buClr>
                <a:srgbClr val="148B8B"/>
              </a:buClr>
              <a:buFont typeface="+mj-lt"/>
              <a:buAutoNum type="arabicPeriod" startAt="2"/>
            </a:pPr>
            <a:r>
              <a:rPr lang="it-IT" u="sng" dirty="0"/>
              <a:t>RISPETTO ALLA COPERTURA DEI </a:t>
            </a:r>
            <a:r>
              <a:rPr lang="it-IT" b="1" u="sng" dirty="0"/>
              <a:t>FABBISOGNI</a:t>
            </a:r>
            <a:r>
              <a:rPr lang="it-IT" u="sng" dirty="0"/>
              <a:t>: </a:t>
            </a:r>
          </a:p>
          <a:p>
            <a:pPr algn="just">
              <a:buClr>
                <a:srgbClr val="C94E1F"/>
              </a:buClr>
              <a:buFont typeface="Arial" panose="020B0604020202020204" pitchFamily="34" charset="0"/>
              <a:buChar char="•"/>
            </a:pPr>
            <a:r>
              <a:rPr lang="it-IT" b="1" dirty="0"/>
              <a:t>Con eccedenze: </a:t>
            </a:r>
            <a:r>
              <a:rPr lang="it-IT" dirty="0"/>
              <a:t>l’impresa si assicura una capacità produttiva dei processi a monte o a valle sovradimensionata rispetto alle sue esigenze di input o output; </a:t>
            </a:r>
          </a:p>
          <a:p>
            <a:pPr algn="just">
              <a:buClr>
                <a:srgbClr val="C94E1F"/>
              </a:buClr>
              <a:buFont typeface="Arial" panose="020B0604020202020204" pitchFamily="34" charset="0"/>
              <a:buChar char="•"/>
            </a:pPr>
            <a:r>
              <a:rPr lang="it-IT" b="1" dirty="0"/>
              <a:t>Con ricorso al mercato: </a:t>
            </a:r>
            <a:r>
              <a:rPr lang="it-IT" dirty="0"/>
              <a:t>l’impresa, pur presente in tutti gli stadi della catena verticale, ricorre anche ad imprese esterne per l’approvvigionamento, la trasformazione o la distribuzione dei beni o servizi.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1143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4E64B4EC-48B2-F946-AC92-F3100518E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35" y="339889"/>
            <a:ext cx="7290054" cy="1499616"/>
          </a:xfrm>
        </p:spPr>
        <p:txBody>
          <a:bodyPr/>
          <a:lstStyle/>
          <a:p>
            <a:r>
              <a:rPr lang="it-IT" dirty="0"/>
              <a:t>Strategie di integrazione verticale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9D3950D-ED87-C44B-BF81-3792AFBC3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51F862-85ED-9349-A784-006C1C9A5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35" y="1839505"/>
            <a:ext cx="7808529" cy="4678606"/>
          </a:xfrm>
        </p:spPr>
        <p:txBody>
          <a:bodyPr>
            <a:normAutofit/>
          </a:bodyPr>
          <a:lstStyle/>
          <a:p>
            <a:pPr algn="just"/>
            <a:r>
              <a:rPr lang="it-IT" sz="2200" b="1" dirty="0">
                <a:solidFill>
                  <a:srgbClr val="3E37B7"/>
                </a:solidFill>
              </a:rPr>
              <a:t>TIPOLOGIE DI INTEGRAZIONE VERTICALE</a:t>
            </a:r>
          </a:p>
          <a:p>
            <a:pPr marL="457200" indent="-457200" algn="just">
              <a:buClr>
                <a:srgbClr val="148B8B"/>
              </a:buClr>
              <a:buFont typeface="+mj-lt"/>
              <a:buAutoNum type="arabicPeriod" startAt="3"/>
            </a:pPr>
            <a:r>
              <a:rPr lang="it-IT" u="sng" dirty="0"/>
              <a:t>RISPETTO ALLE </a:t>
            </a:r>
            <a:r>
              <a:rPr lang="it-IT" b="1" u="sng" dirty="0"/>
              <a:t>MODALITÀ DELL’INTEGRAZIONE</a:t>
            </a:r>
            <a:r>
              <a:rPr lang="it-IT" u="sng" dirty="0"/>
              <a:t>: </a:t>
            </a:r>
          </a:p>
          <a:p>
            <a:pPr algn="just">
              <a:buClr>
                <a:srgbClr val="800080"/>
              </a:buClr>
              <a:buFont typeface="Arial" panose="020B0604020202020204" pitchFamily="34" charset="0"/>
              <a:buChar char="•"/>
            </a:pPr>
            <a:r>
              <a:rPr lang="it-IT" b="1" dirty="0" err="1"/>
              <a:t>Equity</a:t>
            </a:r>
            <a:r>
              <a:rPr lang="it-IT" b="1" dirty="0"/>
              <a:t>:</a:t>
            </a:r>
            <a:r>
              <a:rPr lang="it-IT" dirty="0"/>
              <a:t> con il controllo del capitale delle aziende posizionate a monte e a valle della filiera; </a:t>
            </a:r>
          </a:p>
          <a:p>
            <a:pPr algn="just">
              <a:buClr>
                <a:srgbClr val="800080"/>
              </a:buClr>
              <a:buFont typeface="Arial" panose="020B0604020202020204" pitchFamily="34" charset="0"/>
              <a:buChar char="•"/>
            </a:pPr>
            <a:r>
              <a:rPr lang="it-IT" b="1" dirty="0"/>
              <a:t>Quasi integrazione: </a:t>
            </a:r>
            <a:r>
              <a:rPr lang="it-IT" dirty="0"/>
              <a:t>l’impresa non accresce le sue dimensioni, ma riesce comunque ad assicurarsi gli input per la produzione e l’assorbimento del suo output assumendo il controllo di fatto delle imprese a monte o a valle della filiera; </a:t>
            </a:r>
          </a:p>
          <a:p>
            <a:pPr algn="just">
              <a:buClr>
                <a:srgbClr val="800080"/>
              </a:buClr>
              <a:buFont typeface="Arial" panose="020B0604020202020204" pitchFamily="34" charset="0"/>
              <a:buChar char="•"/>
            </a:pPr>
            <a:r>
              <a:rPr lang="it-IT" b="1" dirty="0"/>
              <a:t>Contrattuale: </a:t>
            </a:r>
            <a:r>
              <a:rPr lang="it-IT" dirty="0"/>
              <a:t>l’impresa stipula contratti a lungo termine per la fornitura dei materiali e/o per l’assorbimento dei prodotti. 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25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19979" y="552781"/>
            <a:ext cx="7620000" cy="1143000"/>
          </a:xfrm>
        </p:spPr>
        <p:txBody>
          <a:bodyPr/>
          <a:lstStyle/>
          <a:p>
            <a:r>
              <a:rPr lang="it-IT" dirty="0"/>
              <a:t>Le strategie competitive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8D20BA-84A6-7645-B3EF-49A906D2D98D}"/>
              </a:ext>
            </a:extLst>
          </p:cNvPr>
          <p:cNvSpPr txBox="1"/>
          <p:nvPr/>
        </p:nvSpPr>
        <p:spPr>
          <a:xfrm>
            <a:off x="616887" y="2018371"/>
            <a:ext cx="75012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800080"/>
                </a:solidFill>
              </a:rPr>
              <a:t>VANTAGGIO COMPETITIVO: </a:t>
            </a:r>
          </a:p>
          <a:p>
            <a:pPr algn="just"/>
            <a:r>
              <a:rPr lang="it-IT" sz="2000" b="1" dirty="0"/>
              <a:t>vantaggio differenziale </a:t>
            </a:r>
            <a:r>
              <a:rPr lang="it-IT" sz="2000" dirty="0"/>
              <a:t>che un’impresa ottiene rispetto ai suoi concorrenti attraverso il perseguimento di una determinata strategia. Deriva dal </a:t>
            </a:r>
            <a:r>
              <a:rPr lang="it-IT" sz="2000" b="1" dirty="0"/>
              <a:t>valore</a:t>
            </a:r>
            <a:r>
              <a:rPr lang="it-IT" sz="2000" dirty="0"/>
              <a:t> che l’impresa è in grado di creare per i suoi clienti e si concretizza in un maggior livello di </a:t>
            </a:r>
            <a:r>
              <a:rPr lang="it-IT" sz="2000" b="1" dirty="0"/>
              <a:t>redditività</a:t>
            </a:r>
            <a:r>
              <a:rPr lang="it-IT" sz="2000" dirty="0"/>
              <a:t> e/o in una </a:t>
            </a:r>
            <a:r>
              <a:rPr lang="it-IT" sz="2000" b="1" dirty="0"/>
              <a:t>quota di mercato </a:t>
            </a:r>
            <a:r>
              <a:rPr lang="it-IT" sz="2000" dirty="0"/>
              <a:t>superiore.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Esso dipende: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it-IT" sz="2000" dirty="0"/>
              <a:t>Dall’ampiezza dell’ambito concorrenziale in cui l’impresa decide di competere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it-IT" sz="2000" dirty="0"/>
              <a:t>Dalla strategia che essa persegue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EBCC571-A8A4-B349-8447-F979ADAAC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84810"/>
      </p:ext>
    </p:extLst>
  </p:cSld>
  <p:clrMapOvr>
    <a:masterClrMapping/>
  </p:clrMapOvr>
  <p:transition advTm="2103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B1B026-A5A0-E948-BD3E-F45B70CAB935}"/>
              </a:ext>
            </a:extLst>
          </p:cNvPr>
          <p:cNvSpPr txBox="1"/>
          <p:nvPr/>
        </p:nvSpPr>
        <p:spPr>
          <a:xfrm>
            <a:off x="768096" y="2631688"/>
            <a:ext cx="32240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CARATTERISTICHE STRUTTURALI DEL MERCATO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COMPETIZIONE SUI PREZZI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COMPETIZIONE SULLA QUALITA’ O SERVIZIO AL CLIENTE 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9BB2EA7-7E9C-9241-A470-06697C6A0DB2}"/>
              </a:ext>
            </a:extLst>
          </p:cNvPr>
          <p:cNvSpPr txBox="1"/>
          <p:nvPr/>
        </p:nvSpPr>
        <p:spPr>
          <a:xfrm>
            <a:off x="4834109" y="2631688"/>
            <a:ext cx="322404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OBIETTIVI STRATEGICI PER IL BUSINESS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VANTAGGIO DI COSTO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VANTAGGI DI DIFFERENZIAZIONE </a:t>
            </a:r>
          </a:p>
          <a:p>
            <a:endParaRPr lang="it-IT" dirty="0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D46C85B1-EC76-DD4F-9337-709300E0FA53}"/>
              </a:ext>
            </a:extLst>
          </p:cNvPr>
          <p:cNvCxnSpPr/>
          <p:nvPr/>
        </p:nvCxnSpPr>
        <p:spPr>
          <a:xfrm>
            <a:off x="4125952" y="3914078"/>
            <a:ext cx="100360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BB32328B-DF48-9E4D-AA43-479A63172565}"/>
              </a:ext>
            </a:extLst>
          </p:cNvPr>
          <p:cNvCxnSpPr/>
          <p:nvPr/>
        </p:nvCxnSpPr>
        <p:spPr>
          <a:xfrm>
            <a:off x="4125952" y="4746702"/>
            <a:ext cx="100360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174BE83D-51B5-364F-BF96-23427F605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11" name="Titolo 5">
            <a:extLst>
              <a:ext uri="{FF2B5EF4-FFF2-40B4-BE49-F238E27FC236}">
                <a16:creationId xmlns:a16="http://schemas.microsoft.com/office/drawing/2014/main" id="{DEC052D9-7B06-7745-AC84-42DF969F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286" y="310600"/>
            <a:ext cx="7290054" cy="1499616"/>
          </a:xfrm>
        </p:spPr>
        <p:txBody>
          <a:bodyPr/>
          <a:lstStyle/>
          <a:p>
            <a:r>
              <a:rPr lang="it-IT" dirty="0"/>
              <a:t>Le strategie competitive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E19BFCA-87DE-9C4A-B348-6CC42467CA12}"/>
              </a:ext>
            </a:extLst>
          </p:cNvPr>
          <p:cNvSpPr/>
          <p:nvPr/>
        </p:nvSpPr>
        <p:spPr>
          <a:xfrm>
            <a:off x="858644" y="2416273"/>
            <a:ext cx="7426712" cy="3077737"/>
          </a:xfrm>
          <a:prstGeom prst="rect">
            <a:avLst/>
          </a:prstGeom>
          <a:noFill/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46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8770FE-49C3-A14B-9327-F311489D7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43" y="445648"/>
            <a:ext cx="7290054" cy="1499616"/>
          </a:xfrm>
        </p:spPr>
        <p:txBody>
          <a:bodyPr/>
          <a:lstStyle/>
          <a:p>
            <a:r>
              <a:rPr lang="it-IT" dirty="0"/>
              <a:t>Le strategie competitive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A6E2FF30-B167-E543-9E60-3204039E55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35056"/>
              </p:ext>
            </p:extLst>
          </p:nvPr>
        </p:nvGraphicFramePr>
        <p:xfrm>
          <a:off x="118653" y="2199043"/>
          <a:ext cx="8146029" cy="390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Picture" r:id="rId3" imgW="4675174" imgH="6839665" progId="Word.Picture.8">
                  <p:embed/>
                </p:oleObj>
              </mc:Choice>
              <mc:Fallback>
                <p:oleObj name="Picture" r:id="rId3" imgW="4675174" imgH="6839665" progId="Word.Picture.8">
                  <p:embed/>
                  <p:pic>
                    <p:nvPicPr>
                      <p:cNvPr id="9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331" r="931" b="67184"/>
                      <a:stretch>
                        <a:fillRect/>
                      </a:stretch>
                    </p:blipFill>
                    <p:spPr bwMode="auto">
                      <a:xfrm>
                        <a:off x="118653" y="2199043"/>
                        <a:ext cx="8146029" cy="3903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8B0FF2E-31F9-9949-941D-FAEC9DE2C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920" y="6027282"/>
            <a:ext cx="1521417" cy="3289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it-IT" sz="1200" i="1" dirty="0"/>
              <a:t>Fonte: Porter, 1980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79ECFE1-17A0-C245-BA8D-96CB146CD3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8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5A79CC-AF5F-0541-9121-92D95E82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71" y="473119"/>
            <a:ext cx="7290054" cy="1499616"/>
          </a:xfrm>
        </p:spPr>
        <p:txBody>
          <a:bodyPr/>
          <a:lstStyle/>
          <a:p>
            <a:r>
              <a:rPr lang="it-IT" dirty="0"/>
              <a:t>Le strategie competitive </a:t>
            </a:r>
            <a:br>
              <a:rPr lang="it-IT" dirty="0"/>
            </a:br>
            <a:r>
              <a:rPr lang="it-IT" sz="3200" dirty="0">
                <a:solidFill>
                  <a:srgbClr val="7030A0"/>
                </a:solidFill>
              </a:rPr>
              <a:t>La leadership di costo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038749-42C9-8A4D-90FA-95A8035E17B2}"/>
              </a:ext>
            </a:extLst>
          </p:cNvPr>
          <p:cNvSpPr txBox="1"/>
          <p:nvPr/>
        </p:nvSpPr>
        <p:spPr>
          <a:xfrm>
            <a:off x="636371" y="1867325"/>
            <a:ext cx="743711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Dispone di un </a:t>
            </a:r>
            <a:r>
              <a:rPr lang="it-IT" b="1" dirty="0">
                <a:solidFill>
                  <a:srgbClr val="3E37B7"/>
                </a:solidFill>
              </a:rPr>
              <a:t>vantaggio competitivo in termini di costo </a:t>
            </a:r>
            <a:r>
              <a:rPr lang="it-IT" dirty="0"/>
              <a:t>l’impresa che riesce ad operare in condizioni di costo tali da:</a:t>
            </a:r>
          </a:p>
          <a:p>
            <a:pPr algn="just"/>
            <a:endParaRPr lang="it-IT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Applicare prezzi in linea con quelli della concorrenza, ottenendo una redditività superiore alla media dell’ASA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Applicare prezzi inferiori a quelli della concorrenza, ampliando la propria quota di mercato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algn="just"/>
            <a:r>
              <a:rPr lang="it-IT" b="1" dirty="0"/>
              <a:t>FONTI DEL VANTAGGIO DI COSTO</a:t>
            </a:r>
            <a:r>
              <a:rPr lang="it-IT" dirty="0"/>
              <a:t>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Economie di Scala(Dimensione Ottima Minima d’impianto)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Economie di Campo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Economie di Apprendimento (Curva dell’Esperienza)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Tecnologie di produzione alternative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Modalità di progettazione alternative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Costi di approvvigionamento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Economia nella struttura e nei processi gestionali </a:t>
            </a:r>
          </a:p>
          <a:p>
            <a:pPr algn="just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E90A4DB-A5C4-3A4C-8B8C-C7D44E27A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E6FEE517-9374-104E-B7E6-C08B441DA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0171" y="932410"/>
            <a:ext cx="1676338" cy="40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9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DB0A5-B8B2-8B43-92BF-D20CD0ED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79" y="496452"/>
            <a:ext cx="7290054" cy="1499616"/>
          </a:xfrm>
        </p:spPr>
        <p:txBody>
          <a:bodyPr/>
          <a:lstStyle/>
          <a:p>
            <a:r>
              <a:rPr lang="it-IT" dirty="0"/>
              <a:t>Le strategie competitive </a:t>
            </a:r>
            <a:br>
              <a:rPr lang="it-IT" dirty="0"/>
            </a:br>
            <a:r>
              <a:rPr lang="it-IT" sz="3200" dirty="0">
                <a:solidFill>
                  <a:srgbClr val="7030A0"/>
                </a:solidFill>
              </a:rPr>
              <a:t>La differenziazione</a:t>
            </a:r>
            <a:endParaRPr lang="it-IT" dirty="0">
              <a:solidFill>
                <a:srgbClr val="7030A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26747E-B0E7-DE46-B7D2-680B13326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5D145DF-E811-4546-8B0C-50D5FE8A4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267" y="869181"/>
            <a:ext cx="1688816" cy="489134"/>
          </a:xfrm>
          <a:prstGeom prst="rect">
            <a:avLst/>
          </a:prstGeom>
        </p:spPr>
      </p:pic>
      <p:grpSp>
        <p:nvGrpSpPr>
          <p:cNvPr id="9" name="Gruppo 8">
            <a:extLst>
              <a:ext uri="{FF2B5EF4-FFF2-40B4-BE49-F238E27FC236}">
                <a16:creationId xmlns:a16="http://schemas.microsoft.com/office/drawing/2014/main" id="{289AD45A-31AD-FF40-BB3C-877B9ADA5F65}"/>
              </a:ext>
            </a:extLst>
          </p:cNvPr>
          <p:cNvGrpSpPr/>
          <p:nvPr/>
        </p:nvGrpSpPr>
        <p:grpSpPr>
          <a:xfrm>
            <a:off x="880277" y="2064083"/>
            <a:ext cx="7383445" cy="4093428"/>
            <a:chOff x="734642" y="1996068"/>
            <a:chExt cx="7383445" cy="4093428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5E67FAED-1163-914E-A7F2-E15F30696A11}"/>
                </a:ext>
              </a:extLst>
            </p:cNvPr>
            <p:cNvSpPr txBox="1"/>
            <p:nvPr/>
          </p:nvSpPr>
          <p:spPr>
            <a:xfrm>
              <a:off x="734642" y="1996068"/>
              <a:ext cx="7383445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/>
                <a:t>Offerta ai propri clienti di un prodotto che essi percepiscono come </a:t>
              </a:r>
              <a:r>
                <a:rPr lang="it-IT" b="1" dirty="0">
                  <a:solidFill>
                    <a:srgbClr val="3E37B7"/>
                  </a:solidFill>
                </a:rPr>
                <a:t>esclusivo</a:t>
              </a:r>
              <a:r>
                <a:rPr lang="it-IT" dirty="0"/>
                <a:t> rispetto all’offerta della concorrenza. Gli attributi tangibili e intangibili, incorporati nel prodotto o servizio, fanno in modo che il consumatore accetti persino di pagare un prezzo più elevato </a:t>
              </a:r>
              <a:r>
                <a:rPr lang="it-IT" dirty="0">
                  <a:sym typeface="Wingdings" pitchFamily="2" charset="2"/>
                </a:rPr>
                <a:t> PREMIUM PRICE</a:t>
              </a:r>
            </a:p>
            <a:p>
              <a:pPr algn="just"/>
              <a:endParaRPr lang="it-IT" dirty="0">
                <a:sym typeface="Wingdings" pitchFamily="2" charset="2"/>
              </a:endParaRPr>
            </a:p>
            <a:p>
              <a:pPr algn="just"/>
              <a:r>
                <a:rPr lang="it-IT" dirty="0">
                  <a:sym typeface="Wingdings" pitchFamily="2" charset="2"/>
                </a:rPr>
                <a:t>       </a:t>
              </a:r>
              <a:r>
                <a:rPr lang="it-IT" b="1" dirty="0">
                  <a:solidFill>
                    <a:srgbClr val="C94E1F"/>
                  </a:solidFill>
                  <a:sym typeface="Wingdings" pitchFamily="2" charset="2"/>
                </a:rPr>
                <a:t>VALORE REALE                                                   VALORE PERCEPITO</a:t>
              </a:r>
            </a:p>
            <a:p>
              <a:pPr algn="just"/>
              <a:endParaRPr lang="it-IT" dirty="0">
                <a:sym typeface="Wingdings" pitchFamily="2" charset="2"/>
              </a:endParaRPr>
            </a:p>
            <a:p>
              <a:pPr algn="just"/>
              <a:endParaRPr lang="it-IT" dirty="0"/>
            </a:p>
            <a:p>
              <a:pPr algn="just"/>
              <a:r>
                <a:rPr lang="it-IT" sz="2000" dirty="0"/>
                <a:t>È necessario: </a:t>
              </a: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it-IT" sz="2000" dirty="0"/>
                <a:t>Conoscenza approfondita dei </a:t>
              </a:r>
              <a:r>
                <a:rPr lang="it-IT" sz="2000" b="1" dirty="0"/>
                <a:t>bisogni</a:t>
              </a:r>
              <a:r>
                <a:rPr lang="it-IT" sz="2000" dirty="0"/>
                <a:t> e delle </a:t>
              </a:r>
              <a:r>
                <a:rPr lang="it-IT" sz="2000" b="1" dirty="0"/>
                <a:t>preferenze</a:t>
              </a:r>
              <a:r>
                <a:rPr lang="it-IT" sz="2000" dirty="0"/>
                <a:t> dei clienti </a:t>
              </a: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it-IT" sz="2000" dirty="0"/>
                <a:t>Conoscenza approfondita delle </a:t>
              </a:r>
              <a:r>
                <a:rPr lang="it-IT" sz="2000" b="1" dirty="0"/>
                <a:t>proprie competenze </a:t>
              </a: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it-IT" sz="2000" b="1" dirty="0"/>
                <a:t>Dedizione</a:t>
              </a:r>
              <a:r>
                <a:rPr lang="it-IT" sz="2000" dirty="0"/>
                <a:t> a servire il </a:t>
              </a:r>
              <a:r>
                <a:rPr lang="it-IT" sz="2000" b="1" dirty="0"/>
                <a:t>cliente</a:t>
              </a: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it-IT" sz="2000" dirty="0"/>
                <a:t>Orientamento all’</a:t>
              </a:r>
              <a:r>
                <a:rPr lang="it-IT" sz="2000" b="1" dirty="0"/>
                <a:t>innovazione</a:t>
              </a:r>
              <a:r>
                <a:rPr lang="it-IT" sz="2000" dirty="0"/>
                <a:t> </a:t>
              </a:r>
            </a:p>
            <a:p>
              <a:pPr algn="just"/>
              <a:endParaRPr lang="it-IT" dirty="0"/>
            </a:p>
          </p:txBody>
        </p:sp>
        <p:cxnSp>
          <p:nvCxnSpPr>
            <p:cNvPr id="8" name="Connettore 2 7">
              <a:extLst>
                <a:ext uri="{FF2B5EF4-FFF2-40B4-BE49-F238E27FC236}">
                  <a16:creationId xmlns:a16="http://schemas.microsoft.com/office/drawing/2014/main" id="{BD437E06-FDF4-9B44-B2D0-5A7CAC37192F}"/>
                </a:ext>
              </a:extLst>
            </p:cNvPr>
            <p:cNvCxnSpPr/>
            <p:nvPr/>
          </p:nvCxnSpPr>
          <p:spPr>
            <a:xfrm>
              <a:off x="2902133" y="3568166"/>
              <a:ext cx="2709746" cy="0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587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6B3DCEE-E725-1544-9845-CF6BF2E7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strategie competitive </a:t>
            </a:r>
            <a:br>
              <a:rPr lang="it-IT" dirty="0"/>
            </a:br>
            <a:r>
              <a:rPr lang="it-IT" sz="3200" dirty="0">
                <a:solidFill>
                  <a:srgbClr val="7030A0"/>
                </a:solidFill>
              </a:rPr>
              <a:t>La differenziazione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F32A4CE-B8C5-4144-8FD5-3EB434C8D6C8}"/>
              </a:ext>
            </a:extLst>
          </p:cNvPr>
          <p:cNvSpPr/>
          <p:nvPr/>
        </p:nvSpPr>
        <p:spPr>
          <a:xfrm>
            <a:off x="821092" y="2431409"/>
            <a:ext cx="72900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TIPOLOGIE DI DIFFERENZIAZIONE:</a:t>
            </a:r>
          </a:p>
          <a:p>
            <a:endParaRPr lang="it-IT" sz="28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800" b="1" dirty="0"/>
              <a:t>Differenze materiali :</a:t>
            </a:r>
            <a:r>
              <a:rPr lang="it-IT" sz="2800" dirty="0"/>
              <a:t>prestazioni oggettivamente misurabili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sz="2800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sz="2800" b="1" dirty="0"/>
              <a:t>Differenze immateriali </a:t>
            </a:r>
            <a:r>
              <a:rPr lang="it-IT" sz="2800" dirty="0"/>
              <a:t>reputazione ed immagine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178E1F3-47DE-984A-8BA1-AC23DB2A2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2000" y="675652"/>
            <a:ext cx="7620000" cy="1143000"/>
          </a:xfrm>
        </p:spPr>
        <p:txBody>
          <a:bodyPr/>
          <a:lstStyle/>
          <a:p>
            <a:r>
              <a:rPr lang="it-IT" dirty="0"/>
              <a:t>Le strategie competitive </a:t>
            </a:r>
            <a:br>
              <a:rPr lang="it-IT" sz="4000" dirty="0"/>
            </a:br>
            <a:r>
              <a:rPr lang="it-IT" sz="3200" dirty="0">
                <a:solidFill>
                  <a:srgbClr val="7030A0"/>
                </a:solidFill>
              </a:rPr>
              <a:t>Le formulazioni ibride</a:t>
            </a:r>
            <a:endParaRPr lang="it-IT" sz="4000" dirty="0">
              <a:solidFill>
                <a:srgbClr val="7030A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EDA97AF-03C3-BF4B-839A-56A73EB2E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267" y="6102416"/>
            <a:ext cx="1846147" cy="52644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F5C9D00-7D04-A74D-9C66-EE221BB7AF01}"/>
              </a:ext>
            </a:extLst>
          </p:cNvPr>
          <p:cNvSpPr/>
          <p:nvPr/>
        </p:nvSpPr>
        <p:spPr>
          <a:xfrm>
            <a:off x="761999" y="2018372"/>
            <a:ext cx="7619999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3E37B7"/>
                </a:solidFill>
              </a:rPr>
              <a:t>È possibile il perseguimento di più strategie di base? </a:t>
            </a:r>
          </a:p>
          <a:p>
            <a:pPr algn="ctr"/>
            <a:r>
              <a:rPr lang="it-IT" sz="2400" dirty="0"/>
              <a:t>Leadership di costo e differenziazione sono di norma incompatibili </a:t>
            </a:r>
          </a:p>
          <a:p>
            <a:pPr algn="ctr"/>
            <a:endParaRPr lang="it-IT" sz="2400" dirty="0">
              <a:latin typeface="TimesNewRoman"/>
            </a:endParaRPr>
          </a:p>
          <a:p>
            <a:pPr algn="ctr"/>
            <a:r>
              <a:rPr lang="it-IT" sz="2400" b="1" dirty="0"/>
              <a:t>«Blocco a metà del guado»</a:t>
            </a:r>
          </a:p>
          <a:p>
            <a:pPr algn="ctr"/>
            <a:r>
              <a:rPr lang="it-IT" sz="2400" dirty="0"/>
              <a:t>(Porter) </a:t>
            </a:r>
          </a:p>
          <a:p>
            <a:endParaRPr lang="it-IT" dirty="0"/>
          </a:p>
          <a:p>
            <a:endParaRPr lang="it-IT" sz="1100" dirty="0"/>
          </a:p>
          <a:p>
            <a:pPr algn="just"/>
            <a:r>
              <a:rPr lang="it-IT" sz="2000" b="1" dirty="0"/>
              <a:t>Quando è possibile realizzare contemporaneamente leadership di costo e differenziazione?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/>
              <a:t>Anche la concorrenza bloccata a «metà del guado»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/>
              <a:t>Costi fortemente condizionati dalla quota di mercato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/>
              <a:t>L’impresa introduce un’innovazione tecnologica</a:t>
            </a:r>
          </a:p>
          <a:p>
            <a:endParaRPr lang="it-IT" dirty="0"/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67D266C8-3585-7B41-B98E-08C31DD1D6CC}"/>
              </a:ext>
            </a:extLst>
          </p:cNvPr>
          <p:cNvSpPr/>
          <p:nvPr/>
        </p:nvSpPr>
        <p:spPr>
          <a:xfrm>
            <a:off x="4251403" y="3158584"/>
            <a:ext cx="641194" cy="36520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927402"/>
      </p:ext>
    </p:extLst>
  </p:cSld>
  <p:clrMapOvr>
    <a:masterClrMapping/>
  </p:clrMapOvr>
  <p:transition advTm="21038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1312</Words>
  <Application>Microsoft Macintosh PowerPoint</Application>
  <PresentationFormat>Presentazione su schermo (4:3)</PresentationFormat>
  <Paragraphs>235</Paragraphs>
  <Slides>26</Slides>
  <Notes>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26</vt:i4>
      </vt:variant>
    </vt:vector>
  </HeadingPairs>
  <TitlesOfParts>
    <vt:vector size="38" baseType="lpstr">
      <vt:lpstr>Arial</vt:lpstr>
      <vt:lpstr>Calibri</vt:lpstr>
      <vt:lpstr>TimesNewRoman</vt:lpstr>
      <vt:lpstr>Tw Cen MT</vt:lpstr>
      <vt:lpstr>Tw Cen MT Condensed</vt:lpstr>
      <vt:lpstr>Wingdings</vt:lpstr>
      <vt:lpstr>Wingdings 3</vt:lpstr>
      <vt:lpstr>Zapf Dingbats</vt:lpstr>
      <vt:lpstr>Integrale</vt:lpstr>
      <vt:lpstr>Document</vt:lpstr>
      <vt:lpstr>Documento di Microsoft Word</vt:lpstr>
      <vt:lpstr>Picture</vt:lpstr>
      <vt:lpstr>Modulo di   Economia e Gestione delle imprese  Lezione 15 Le strategie per il vantaggio competitivo</vt:lpstr>
      <vt:lpstr>Agenda</vt:lpstr>
      <vt:lpstr>Le strategie competitive</vt:lpstr>
      <vt:lpstr>Le strategie competitive</vt:lpstr>
      <vt:lpstr>Le strategie competitive</vt:lpstr>
      <vt:lpstr>Le strategie competitive  La leadership di costo</vt:lpstr>
      <vt:lpstr>Le strategie competitive  La differenziazione</vt:lpstr>
      <vt:lpstr>Le strategie competitive  La differenziazione</vt:lpstr>
      <vt:lpstr>Le strategie competitive  Le formulazioni ibride</vt:lpstr>
      <vt:lpstr>Le strategie competitive  Le formulazioni ibride</vt:lpstr>
      <vt:lpstr>Presentazione standard di PowerPoint</vt:lpstr>
      <vt:lpstr>Le strategie di sviluppo</vt:lpstr>
      <vt:lpstr>Le strategie di sviluppo Espansione/penetrazione</vt:lpstr>
      <vt:lpstr>Le strategie di sviluppo  sviluppo del prodotto</vt:lpstr>
      <vt:lpstr>Le strategie di sviluppo  sviluppo del mercato</vt:lpstr>
      <vt:lpstr>Le strategie di sviluppo  diversificazione</vt:lpstr>
      <vt:lpstr>Le strategie di diversificazione</vt:lpstr>
      <vt:lpstr>Le strategie in funzione delle competenze distintive</vt:lpstr>
      <vt:lpstr>Strategie Di ricentraggio</vt:lpstr>
      <vt:lpstr>Strategie di riconversione</vt:lpstr>
      <vt:lpstr>Strategie di espansione</vt:lpstr>
      <vt:lpstr>Strategie di diversificazione</vt:lpstr>
      <vt:lpstr>Strategie di integrazione verticale</vt:lpstr>
      <vt:lpstr>Strategie di integrazione verticale</vt:lpstr>
      <vt:lpstr>Strategie di integrazione verticale</vt:lpstr>
      <vt:lpstr>Strategie di integrazione verticale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15 Le strategie per il vantaggio competitivo</dc:title>
  <dc:creator>annamaria sabetta</dc:creator>
  <cp:lastModifiedBy>annamaria sabetta</cp:lastModifiedBy>
  <cp:revision>24</cp:revision>
  <dcterms:created xsi:type="dcterms:W3CDTF">2019-09-24T14:48:24Z</dcterms:created>
  <dcterms:modified xsi:type="dcterms:W3CDTF">2019-09-25T16:23:57Z</dcterms:modified>
</cp:coreProperties>
</file>