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9"/>
  </p:notesMasterIdLst>
  <p:sldIdLst>
    <p:sldId id="256" r:id="rId2"/>
    <p:sldId id="264" r:id="rId3"/>
    <p:sldId id="274" r:id="rId4"/>
    <p:sldId id="275" r:id="rId5"/>
    <p:sldId id="277" r:id="rId6"/>
    <p:sldId id="265" r:id="rId7"/>
    <p:sldId id="276" r:id="rId8"/>
    <p:sldId id="266" r:id="rId9"/>
    <p:sldId id="267" r:id="rId10"/>
    <p:sldId id="278" r:id="rId11"/>
    <p:sldId id="279" r:id="rId12"/>
    <p:sldId id="280" r:id="rId13"/>
    <p:sldId id="268" r:id="rId14"/>
    <p:sldId id="282" r:id="rId15"/>
    <p:sldId id="281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43"/>
    <p:restoredTop sz="86420" autoAdjust="0"/>
  </p:normalViewPr>
  <p:slideViewPr>
    <p:cSldViewPr snapToGrid="0" snapToObjects="1">
      <p:cViewPr varScale="1">
        <p:scale>
          <a:sx n="127" d="100"/>
          <a:sy n="127" d="100"/>
        </p:scale>
        <p:origin x="1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C37E2-5BEC-8B46-9E6A-B9490D63AE77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EE86B-AD8F-C347-90F0-F989CA13CE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3339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EE86B-AD8F-C347-90F0-F989CA13CE61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4141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hangingPunct="0"/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EE86B-AD8F-C347-90F0-F989CA13CE61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056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/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EE86B-AD8F-C347-90F0-F989CA13CE61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056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EE86B-AD8F-C347-90F0-F989CA13CE61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0405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3EE86B-AD8F-C347-90F0-F989CA13CE61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240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3EE86B-AD8F-C347-90F0-F989CA13CE61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404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EE86B-AD8F-C347-90F0-F989CA13CE61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056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3EE86B-AD8F-C347-90F0-F989CA13CE61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260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/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EE86B-AD8F-C347-90F0-F989CA13CE61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056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/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EE86B-AD8F-C347-90F0-F989CA13CE61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056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/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EE86B-AD8F-C347-90F0-F989CA13CE61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056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53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07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06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904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09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101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95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802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15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82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3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g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g"/><Relationship Id="rId5" Type="http://schemas.openxmlformats.org/officeDocument/2006/relationships/image" Target="../media/image8.emf"/><Relationship Id="rId4" Type="http://schemas.openxmlformats.org/officeDocument/2006/relationships/package" Target="../embeddings/Documento_di_Microsoft_Word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82600" y="3131337"/>
            <a:ext cx="5842000" cy="1463040"/>
          </a:xfrm>
        </p:spPr>
        <p:txBody>
          <a:bodyPr anchor="b">
            <a:normAutofit fontScale="90000"/>
          </a:bodyPr>
          <a:lstStyle/>
          <a:p>
            <a:pPr algn="l"/>
            <a:r>
              <a:rPr lang="it-IT" dirty="0">
                <a:solidFill>
                  <a:srgbClr val="FFFFFF"/>
                </a:solidFill>
              </a:rPr>
              <a:t>Modulo di </a:t>
            </a:r>
            <a:br>
              <a:rPr lang="it-IT" dirty="0">
                <a:solidFill>
                  <a:srgbClr val="FFFFFF"/>
                </a:solidFill>
              </a:rPr>
            </a:br>
            <a:br>
              <a:rPr lang="it-IT" dirty="0">
                <a:solidFill>
                  <a:srgbClr val="FFFFFF"/>
                </a:solidFill>
              </a:rPr>
            </a:br>
            <a:r>
              <a:rPr lang="it-IT" b="1" dirty="0">
                <a:solidFill>
                  <a:srgbClr val="FFFFFF"/>
                </a:solidFill>
              </a:rPr>
              <a:t>Economia e Gestione delle imprese</a:t>
            </a:r>
            <a:br>
              <a:rPr lang="it-IT" b="1" dirty="0">
                <a:solidFill>
                  <a:srgbClr val="FFFFFF"/>
                </a:solidFill>
              </a:rPr>
            </a:br>
            <a:br>
              <a:rPr lang="it-IT" dirty="0">
                <a:solidFill>
                  <a:srgbClr val="FFFFFF"/>
                </a:solidFill>
              </a:rPr>
            </a:br>
            <a:r>
              <a:rPr lang="it-IT" b="1" dirty="0">
                <a:solidFill>
                  <a:srgbClr val="FFFFFF"/>
                </a:solidFill>
              </a:rPr>
              <a:t>Lezione 14</a:t>
            </a:r>
            <a:br>
              <a:rPr lang="it-IT" dirty="0">
                <a:solidFill>
                  <a:srgbClr val="FFFFFF"/>
                </a:solidFill>
              </a:rPr>
            </a:br>
            <a:r>
              <a:rPr lang="it-IT" i="1" dirty="0">
                <a:solidFill>
                  <a:srgbClr val="FFFFFF"/>
                </a:solidFill>
              </a:rPr>
              <a:t>Risorse e competenze distintive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F7758CF8-07BF-6D4A-9F1E-1CBB63B2FC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1154" y="5372100"/>
            <a:ext cx="2583145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28369"/>
      </p:ext>
    </p:extLst>
  </p:cSld>
  <p:clrMapOvr>
    <a:masterClrMapping/>
  </p:clrMapOvr>
  <p:transition advTm="1574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329CD9-F880-B249-A15A-8834F31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516" y="384249"/>
            <a:ext cx="7290054" cy="1499616"/>
          </a:xfrm>
        </p:spPr>
        <p:txBody>
          <a:bodyPr/>
          <a:lstStyle/>
          <a:p>
            <a:r>
              <a:rPr lang="it-IT" dirty="0"/>
              <a:t>COMPETENZE DISTINTIVE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739B319-996D-F345-BFBF-BAAB4F6331D5}"/>
              </a:ext>
            </a:extLst>
          </p:cNvPr>
          <p:cNvSpPr/>
          <p:nvPr/>
        </p:nvSpPr>
        <p:spPr>
          <a:xfrm>
            <a:off x="647515" y="2010065"/>
            <a:ext cx="766247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/>
              <a:t>Abilità atte a sostenere coordinati impieghi di risorse nei modi efficaci al raggiungimento di traguardi strategici </a:t>
            </a:r>
          </a:p>
          <a:p>
            <a:pPr algn="just"/>
            <a:endParaRPr lang="it-IT" sz="2000" dirty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it-IT" sz="2000" dirty="0"/>
              <a:t>Attengono all’</a:t>
            </a:r>
            <a:r>
              <a:rPr lang="it-IT" sz="2000" dirty="0">
                <a:solidFill>
                  <a:srgbClr val="7030A0"/>
                </a:solidFill>
              </a:rPr>
              <a:t>abilità</a:t>
            </a:r>
            <a:r>
              <a:rPr lang="it-IT" sz="2000" dirty="0"/>
              <a:t> </a:t>
            </a:r>
            <a:r>
              <a:rPr lang="it-IT" sz="2000" dirty="0">
                <a:solidFill>
                  <a:srgbClr val="7030A0"/>
                </a:solidFill>
              </a:rPr>
              <a:t>dei manager </a:t>
            </a:r>
            <a:r>
              <a:rPr lang="it-IT" sz="2000" dirty="0"/>
              <a:t>di saper combinare le risorse disponibili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it-IT" sz="2000" dirty="0"/>
              <a:t>Consentono di raggiungere una posizione di </a:t>
            </a:r>
            <a:r>
              <a:rPr lang="it-IT" sz="2000" dirty="0">
                <a:solidFill>
                  <a:srgbClr val="7030A0"/>
                </a:solidFill>
              </a:rPr>
              <a:t>vantaggio competitivo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it-IT" sz="2000" dirty="0"/>
              <a:t>Contribuiscono in modo determinante alla </a:t>
            </a:r>
            <a:r>
              <a:rPr lang="it-IT" sz="2000" dirty="0">
                <a:solidFill>
                  <a:srgbClr val="7030A0"/>
                </a:solidFill>
              </a:rPr>
              <a:t>creazione di valore </a:t>
            </a:r>
            <a:r>
              <a:rPr lang="it-IT" sz="2000" dirty="0"/>
              <a:t>per il cliente finale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it-IT" sz="2000" dirty="0"/>
              <a:t>Costituiscono la </a:t>
            </a:r>
            <a:r>
              <a:rPr lang="it-IT" sz="2000" dirty="0">
                <a:solidFill>
                  <a:srgbClr val="7030A0"/>
                </a:solidFill>
              </a:rPr>
              <a:t>base per l’ingresso in nuovi business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it-IT" sz="2000" dirty="0"/>
              <a:t>Hanno </a:t>
            </a:r>
            <a:r>
              <a:rPr lang="it-IT" sz="2000" dirty="0">
                <a:solidFill>
                  <a:srgbClr val="7030A0"/>
                </a:solidFill>
              </a:rPr>
              <a:t>natura trasversale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007F2E4-353B-4D43-9746-D9F1A3962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0914" y="6032499"/>
            <a:ext cx="1882592" cy="53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396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329CD9-F880-B249-A15A-8834F31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516" y="384249"/>
            <a:ext cx="7290054" cy="1499616"/>
          </a:xfrm>
        </p:spPr>
        <p:txBody>
          <a:bodyPr/>
          <a:lstStyle/>
          <a:p>
            <a:r>
              <a:rPr lang="it-IT" dirty="0"/>
              <a:t>COMPETENZE DISTINTIVE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B38EEF6-4725-9149-85D9-1AE2E4A707D6}"/>
              </a:ext>
            </a:extLst>
          </p:cNvPr>
          <p:cNvSpPr/>
          <p:nvPr/>
        </p:nvSpPr>
        <p:spPr>
          <a:xfrm>
            <a:off x="557081" y="1694210"/>
            <a:ext cx="72900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/>
              <a:t>Le COMPETENZE DISTINTIVE sono:</a:t>
            </a:r>
          </a:p>
          <a:p>
            <a:endParaRPr lang="it-IT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3">
                    <a:lumMod val="75000"/>
                  </a:schemeClr>
                </a:solidFill>
              </a:rPr>
              <a:t>Durevoli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3">
                    <a:lumMod val="75000"/>
                  </a:schemeClr>
                </a:solidFill>
              </a:rPr>
              <a:t>Difficilmente trasferibili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3">
                    <a:lumMod val="75000"/>
                  </a:schemeClr>
                </a:solidFill>
              </a:rPr>
              <a:t>Difficilmente replicabili </a:t>
            </a: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r>
              <a:rPr lang="it-IT" sz="2000" dirty="0"/>
              <a:t>Si possono distinguere in: </a:t>
            </a:r>
          </a:p>
          <a:p>
            <a:endParaRPr lang="it-IT" sz="1400" dirty="0"/>
          </a:p>
          <a:p>
            <a:pPr marL="285750" indent="-285750">
              <a:buFont typeface="Wingdings" pitchFamily="2" charset="2"/>
              <a:buChar char="v"/>
            </a:pPr>
            <a:r>
              <a:rPr lang="it-IT" sz="2000" dirty="0"/>
              <a:t>competenze di </a:t>
            </a:r>
            <a:r>
              <a:rPr lang="it-IT" sz="2000" b="1" dirty="0"/>
              <a:t>mercato</a:t>
            </a:r>
            <a:r>
              <a:rPr lang="it-IT" sz="2000" dirty="0"/>
              <a:t>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sz="2000" dirty="0"/>
              <a:t>competenze </a:t>
            </a:r>
            <a:r>
              <a:rPr lang="it-IT" sz="2000" b="1" dirty="0"/>
              <a:t>organizzative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sz="2000" dirty="0"/>
              <a:t>competenze </a:t>
            </a:r>
            <a:r>
              <a:rPr lang="it-IT" sz="2000" b="1" dirty="0"/>
              <a:t>finanziarie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sz="2000" dirty="0"/>
              <a:t>competenze di </a:t>
            </a:r>
            <a:r>
              <a:rPr lang="it-IT" sz="2000" b="1" dirty="0"/>
              <a:t>general management</a:t>
            </a:r>
          </a:p>
          <a:p>
            <a:pPr marL="285750" indent="-285750">
              <a:buFont typeface="Wingdings" pitchFamily="2" charset="2"/>
              <a:buChar char="v"/>
            </a:pPr>
            <a:endParaRPr lang="it-IT" sz="2000" b="1" dirty="0"/>
          </a:p>
          <a:p>
            <a:pPr algn="ctr"/>
            <a:endParaRPr lang="it-IT" sz="2000" b="1" dirty="0"/>
          </a:p>
          <a:p>
            <a:pPr algn="ctr"/>
            <a:r>
              <a:rPr lang="it-IT" sz="2000" b="1" dirty="0"/>
              <a:t>CORE COMPETENCE                 DISTINCTIVE COMPETENCE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00993F9-2B1A-C442-90C1-0DDE7FB45B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4958" y="6099238"/>
            <a:ext cx="1648548" cy="470094"/>
          </a:xfrm>
          <a:prstGeom prst="rect">
            <a:avLst/>
          </a:prstGeom>
        </p:spPr>
      </p:pic>
      <p:sp>
        <p:nvSpPr>
          <p:cNvPr id="6" name="Freccia bidirezionale orizzontale 5">
            <a:extLst>
              <a:ext uri="{FF2B5EF4-FFF2-40B4-BE49-F238E27FC236}">
                <a16:creationId xmlns:a16="http://schemas.microsoft.com/office/drawing/2014/main" id="{AAB58767-024D-2345-A1C1-34BA4C4AA25D}"/>
              </a:ext>
            </a:extLst>
          </p:cNvPr>
          <p:cNvSpPr/>
          <p:nvPr/>
        </p:nvSpPr>
        <p:spPr>
          <a:xfrm>
            <a:off x="3374525" y="5748431"/>
            <a:ext cx="911587" cy="470094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2024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95695B-3E9D-1B42-B7CA-5F982456B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565" y="334007"/>
            <a:ext cx="7290054" cy="1499616"/>
          </a:xfrm>
        </p:spPr>
        <p:txBody>
          <a:bodyPr/>
          <a:lstStyle/>
          <a:p>
            <a:r>
              <a:rPr lang="it-IT" dirty="0" err="1"/>
              <a:t>Dynamic</a:t>
            </a:r>
            <a:r>
              <a:rPr lang="it-IT" dirty="0"/>
              <a:t> </a:t>
            </a:r>
            <a:r>
              <a:rPr lang="it-IT" dirty="0" err="1"/>
              <a:t>capabilities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ECE65D9-28C6-A948-8361-16B04A3B7798}"/>
              </a:ext>
            </a:extLst>
          </p:cNvPr>
          <p:cNvSpPr txBox="1"/>
          <p:nvPr/>
        </p:nvSpPr>
        <p:spPr>
          <a:xfrm>
            <a:off x="813916" y="3013501"/>
            <a:ext cx="23513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7030A0"/>
                </a:solidFill>
              </a:rPr>
              <a:t>DYNAMIC CAPABILITIES: </a:t>
            </a:r>
          </a:p>
          <a:p>
            <a:r>
              <a:rPr lang="it-IT" dirty="0"/>
              <a:t>(</a:t>
            </a:r>
            <a:r>
              <a:rPr lang="it-IT" dirty="0" err="1"/>
              <a:t>Teece</a:t>
            </a:r>
            <a:r>
              <a:rPr lang="it-IT" dirty="0"/>
              <a:t> e Pisano, 2000)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378312D9-BC89-3B47-8D8A-6F4194D1683C}"/>
              </a:ext>
            </a:extLst>
          </p:cNvPr>
          <p:cNvGrpSpPr/>
          <p:nvPr/>
        </p:nvGrpSpPr>
        <p:grpSpPr>
          <a:xfrm>
            <a:off x="3200693" y="1577592"/>
            <a:ext cx="5336293" cy="4129872"/>
            <a:chOff x="3577213" y="1989130"/>
            <a:chExt cx="4719380" cy="3777844"/>
          </a:xfrm>
        </p:grpSpPr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64A78B30-32AE-BD48-BE06-EF40304540AB}"/>
                </a:ext>
              </a:extLst>
            </p:cNvPr>
            <p:cNvSpPr txBox="1"/>
            <p:nvPr/>
          </p:nvSpPr>
          <p:spPr>
            <a:xfrm>
              <a:off x="3577213" y="1989130"/>
              <a:ext cx="4719380" cy="3777844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2400" dirty="0"/>
                <a:t>Capacità di riconfigurare, trasformare, rinnovare le competenza chiave possedute dall’impresa.</a:t>
              </a:r>
            </a:p>
            <a:p>
              <a:pPr algn="just"/>
              <a:endParaRPr lang="it-IT" sz="2400" dirty="0"/>
            </a:p>
            <a:p>
              <a:pPr marL="285750" indent="-285750" algn="just">
                <a:buFont typeface="Wingdings" pitchFamily="2" charset="2"/>
                <a:buChar char="à"/>
              </a:pPr>
              <a:r>
                <a:rPr lang="it-IT" sz="2400" b="1" dirty="0">
                  <a:sym typeface="Wingdings" pitchFamily="2" charset="2"/>
                </a:rPr>
                <a:t>Necessità di rinnovare le competenze per far fronte alle sfide del cambiamento.</a:t>
              </a:r>
            </a:p>
            <a:p>
              <a:pPr algn="just"/>
              <a:endParaRPr lang="it-IT" sz="2400" dirty="0">
                <a:sym typeface="Wingdings" pitchFamily="2" charset="2"/>
              </a:endParaRPr>
            </a:p>
            <a:p>
              <a:pPr algn="just"/>
              <a:endParaRPr lang="it-IT" sz="2400" dirty="0">
                <a:sym typeface="Wingdings" pitchFamily="2" charset="2"/>
              </a:endParaRPr>
            </a:p>
            <a:p>
              <a:pPr algn="just"/>
              <a:r>
                <a:rPr lang="it-IT" sz="2400" dirty="0">
                  <a:sym typeface="Wingdings" pitchFamily="2" charset="2"/>
                </a:rPr>
                <a:t>Elevata e rapida capacità di risposta e flessibilità innovativa </a:t>
              </a:r>
            </a:p>
          </p:txBody>
        </p:sp>
        <p:sp>
          <p:nvSpPr>
            <p:cNvPr id="6" name="Freccia giù 5">
              <a:extLst>
                <a:ext uri="{FF2B5EF4-FFF2-40B4-BE49-F238E27FC236}">
                  <a16:creationId xmlns:a16="http://schemas.microsoft.com/office/drawing/2014/main" id="{67EB3E27-E296-A446-B230-A4E306978328}"/>
                </a:ext>
              </a:extLst>
            </p:cNvPr>
            <p:cNvSpPr/>
            <p:nvPr/>
          </p:nvSpPr>
          <p:spPr>
            <a:xfrm>
              <a:off x="5352005" y="4617624"/>
              <a:ext cx="1169795" cy="434590"/>
            </a:xfrm>
            <a:prstGeom prst="downArrow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 sz="2000"/>
            </a:p>
          </p:txBody>
        </p:sp>
      </p:grpSp>
      <p:pic>
        <p:nvPicPr>
          <p:cNvPr id="8" name="Immagine 7">
            <a:extLst>
              <a:ext uri="{FF2B5EF4-FFF2-40B4-BE49-F238E27FC236}">
                <a16:creationId xmlns:a16="http://schemas.microsoft.com/office/drawing/2014/main" id="{5E0902F0-171E-224D-9AB7-029A6DBA1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4958" y="6099238"/>
            <a:ext cx="1648548" cy="47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789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685800" y="604455"/>
            <a:ext cx="7620000" cy="1143000"/>
          </a:xfrm>
        </p:spPr>
        <p:txBody>
          <a:bodyPr>
            <a:normAutofit/>
          </a:bodyPr>
          <a:lstStyle/>
          <a:p>
            <a:r>
              <a:rPr lang="it-IT" dirty="0"/>
              <a:t>Individuazione delle competenze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F126C97-5819-E046-A8B3-CEE0FD0673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0914" y="6032499"/>
            <a:ext cx="1882592" cy="536833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802E157-1EDE-2A4F-BDEA-30C3DD77D2AD}"/>
              </a:ext>
            </a:extLst>
          </p:cNvPr>
          <p:cNvSpPr txBox="1"/>
          <p:nvPr/>
        </p:nvSpPr>
        <p:spPr>
          <a:xfrm>
            <a:off x="685799" y="1747455"/>
            <a:ext cx="785837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DUE APPROCCI:</a:t>
            </a:r>
          </a:p>
          <a:p>
            <a:pPr algn="just"/>
            <a:endParaRPr lang="it-IT" sz="1200" dirty="0"/>
          </a:p>
          <a:p>
            <a:pPr marL="342900" indent="-342900" algn="just">
              <a:buFont typeface="+mj-lt"/>
              <a:buAutoNum type="arabicPeriod"/>
            </a:pPr>
            <a:r>
              <a:rPr lang="it-IT" b="1" dirty="0"/>
              <a:t>Approccio funzionale </a:t>
            </a:r>
            <a:r>
              <a:rPr lang="it-IT" dirty="0">
                <a:sym typeface="Wingdings" pitchFamily="2" charset="2"/>
              </a:rPr>
              <a:t> competenze specifiche della funzione</a:t>
            </a:r>
          </a:p>
          <a:p>
            <a:pPr algn="just"/>
            <a:r>
              <a:rPr lang="it-IT" dirty="0">
                <a:sym typeface="Wingdings" pitchFamily="2" charset="2"/>
              </a:rPr>
              <a:t>     </a:t>
            </a:r>
            <a:r>
              <a:rPr lang="it-IT" b="1" i="1" dirty="0">
                <a:sym typeface="Wingdings" pitchFamily="2" charset="2"/>
              </a:rPr>
              <a:t>Limite</a:t>
            </a:r>
            <a:r>
              <a:rPr lang="it-IT" dirty="0">
                <a:sym typeface="Wingdings" pitchFamily="2" charset="2"/>
              </a:rPr>
              <a:t>: trascura l’interdipendenza esistente tra le diverse funzioni</a:t>
            </a:r>
          </a:p>
          <a:p>
            <a:pPr algn="just"/>
            <a:endParaRPr lang="it-IT" sz="1200" dirty="0">
              <a:sym typeface="Wingdings" pitchFamily="2" charset="2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it-IT" b="1" dirty="0">
                <a:sym typeface="Wingdings" pitchFamily="2" charset="2"/>
              </a:rPr>
              <a:t>Approccio basato sulla Catena del Valore </a:t>
            </a:r>
            <a:r>
              <a:rPr lang="it-IT" dirty="0">
                <a:sym typeface="Wingdings" pitchFamily="2" charset="2"/>
              </a:rPr>
              <a:t> analisi delle attività sviluppate all’interno della stessa. </a:t>
            </a:r>
          </a:p>
          <a:p>
            <a:pPr algn="just"/>
            <a:endParaRPr lang="it-IT" dirty="0">
              <a:sym typeface="Wingdings" pitchFamily="2" charset="2"/>
            </a:endParaRPr>
          </a:p>
          <a:p>
            <a:pPr algn="just"/>
            <a:r>
              <a:rPr lang="it-IT" dirty="0">
                <a:sym typeface="Wingdings" pitchFamily="2" charset="2"/>
              </a:rPr>
              <a:t>I confini di un’attività, così come l’intende Porter, non sempre corrispondono ai confini di una specifica competenza. </a:t>
            </a:r>
          </a:p>
          <a:p>
            <a:pPr algn="just"/>
            <a:endParaRPr lang="it-IT" dirty="0">
              <a:sym typeface="Wingdings" pitchFamily="2" charset="2"/>
            </a:endParaRPr>
          </a:p>
          <a:p>
            <a:pPr algn="just"/>
            <a:r>
              <a:rPr lang="it-IT" dirty="0">
                <a:sym typeface="Wingdings" pitchFamily="2" charset="2"/>
              </a:rPr>
              <a:t>Modifica del modello classico: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it-IT" u="sng" dirty="0">
                <a:sym typeface="Wingdings" pitchFamily="2" charset="2"/>
              </a:rPr>
              <a:t>Attività  primarie</a:t>
            </a:r>
            <a:r>
              <a:rPr lang="it-IT" dirty="0">
                <a:sym typeface="Wingdings" pitchFamily="2" charset="2"/>
              </a:rPr>
              <a:t>                          COMPETENZE PRIMARIE : </a:t>
            </a:r>
          </a:p>
          <a:p>
            <a:pPr algn="just"/>
            <a:r>
              <a:rPr lang="it-IT" dirty="0">
                <a:sym typeface="Wingdings" pitchFamily="2" charset="2"/>
              </a:rPr>
              <a:t>     logistiche; produttive; commerciali.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it-IT" u="sng" dirty="0">
                <a:sym typeface="Wingdings" pitchFamily="2" charset="2"/>
              </a:rPr>
              <a:t>Attività di supporto</a:t>
            </a:r>
            <a:r>
              <a:rPr lang="it-IT" dirty="0">
                <a:sym typeface="Wingdings" pitchFamily="2" charset="2"/>
              </a:rPr>
              <a:t>                       COMPETENZE DI SUPPORTO: </a:t>
            </a:r>
          </a:p>
          <a:p>
            <a:pPr algn="just"/>
            <a:r>
              <a:rPr lang="it-IT" dirty="0">
                <a:sym typeface="Wingdings" pitchFamily="2" charset="2"/>
              </a:rPr>
              <a:t>    di general management; di innovazione; di gestione RU; di approvvigionamento.</a:t>
            </a:r>
            <a:endParaRPr lang="it-IT" dirty="0"/>
          </a:p>
          <a:p>
            <a:pPr marL="342900" indent="-342900" algn="just">
              <a:buFont typeface="+mj-lt"/>
              <a:buAutoNum type="arabicPeriod" startAt="2"/>
            </a:pPr>
            <a:endParaRPr lang="it-IT" dirty="0"/>
          </a:p>
          <a:p>
            <a:pPr algn="just"/>
            <a:endParaRPr lang="it-IT" dirty="0"/>
          </a:p>
        </p:txBody>
      </p:sp>
      <p:sp>
        <p:nvSpPr>
          <p:cNvPr id="10" name="Freccia giù 9">
            <a:extLst>
              <a:ext uri="{FF2B5EF4-FFF2-40B4-BE49-F238E27FC236}">
                <a16:creationId xmlns:a16="http://schemas.microsoft.com/office/drawing/2014/main" id="{60C2A561-EC2E-AA4E-AD9A-A7C84FAD789D}"/>
              </a:ext>
            </a:extLst>
          </p:cNvPr>
          <p:cNvSpPr/>
          <p:nvPr/>
        </p:nvSpPr>
        <p:spPr>
          <a:xfrm>
            <a:off x="3640851" y="4185977"/>
            <a:ext cx="1169795" cy="434590"/>
          </a:xfrm>
          <a:prstGeom prst="downArrow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44D5848D-6B27-5047-BB96-A54F76A1770E}"/>
              </a:ext>
            </a:extLst>
          </p:cNvPr>
          <p:cNvCxnSpPr/>
          <p:nvPr/>
        </p:nvCxnSpPr>
        <p:spPr>
          <a:xfrm>
            <a:off x="2809769" y="5044272"/>
            <a:ext cx="1335593" cy="0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D046F9F1-7015-4F4E-A476-1270E35EFFB4}"/>
              </a:ext>
            </a:extLst>
          </p:cNvPr>
          <p:cNvCxnSpPr/>
          <p:nvPr/>
        </p:nvCxnSpPr>
        <p:spPr>
          <a:xfrm>
            <a:off x="2809769" y="5618703"/>
            <a:ext cx="1335593" cy="0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>
            <a:extLst>
              <a:ext uri="{FF2B5EF4-FFF2-40B4-BE49-F238E27FC236}">
                <a16:creationId xmlns:a16="http://schemas.microsoft.com/office/drawing/2014/main" id="{0241E835-8D22-5743-A1DD-DF372CED909C}"/>
              </a:ext>
            </a:extLst>
          </p:cNvPr>
          <p:cNvSpPr/>
          <p:nvPr/>
        </p:nvSpPr>
        <p:spPr>
          <a:xfrm>
            <a:off x="685800" y="2954215"/>
            <a:ext cx="7858373" cy="307828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876982"/>
      </p:ext>
    </p:extLst>
  </p:cSld>
  <p:clrMapOvr>
    <a:masterClrMapping/>
  </p:clrMapOvr>
  <p:transition advTm="21038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3D1EB3-A868-9F40-B7F1-3B8FD507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551" y="348209"/>
            <a:ext cx="7290054" cy="1499616"/>
          </a:xfrm>
        </p:spPr>
        <p:txBody>
          <a:bodyPr/>
          <a:lstStyle/>
          <a:p>
            <a:r>
              <a:rPr lang="it-IT" dirty="0"/>
              <a:t>La catena delle competenze</a:t>
            </a:r>
          </a:p>
        </p:txBody>
      </p:sp>
      <p:graphicFrame>
        <p:nvGraphicFramePr>
          <p:cNvPr id="4" name="Oggetto 3">
            <a:extLst>
              <a:ext uri="{FF2B5EF4-FFF2-40B4-BE49-F238E27FC236}">
                <a16:creationId xmlns:a16="http://schemas.microsoft.com/office/drawing/2014/main" id="{7505A6DE-6609-E74A-8E65-48668BDC94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365849"/>
              </p:ext>
            </p:extLst>
          </p:nvPr>
        </p:nvGraphicFramePr>
        <p:xfrm>
          <a:off x="915886" y="1982138"/>
          <a:ext cx="7312227" cy="4243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Picture" r:id="rId3" imgW="4678710" imgH="6841198" progId="Word.Picture.8">
                  <p:embed/>
                </p:oleObj>
              </mc:Choice>
              <mc:Fallback>
                <p:oleObj name="Picture" r:id="rId3" imgW="4678710" imgH="6841198" progId="Word.Picture.8">
                  <p:embed/>
                  <p:pic>
                    <p:nvPicPr>
                      <p:cNvPr id="9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331" r="931" b="62059"/>
                      <a:stretch>
                        <a:fillRect/>
                      </a:stretch>
                    </p:blipFill>
                    <p:spPr bwMode="auto">
                      <a:xfrm>
                        <a:off x="915886" y="1982138"/>
                        <a:ext cx="7312227" cy="42430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96212773-BB6F-8048-B724-C71BADFC70CE}"/>
              </a:ext>
            </a:extLst>
          </p:cNvPr>
          <p:cNvSpPr txBox="1"/>
          <p:nvPr/>
        </p:nvSpPr>
        <p:spPr>
          <a:xfrm>
            <a:off x="1389184" y="6225155"/>
            <a:ext cx="14886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err="1"/>
              <a:t>Genco</a:t>
            </a:r>
            <a:r>
              <a:rPr lang="it-IT" sz="1200" i="1" dirty="0"/>
              <a:t>, Calvelli, 2018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EA94D58-C720-E740-A4D8-50B3F64573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0914" y="6032499"/>
            <a:ext cx="1882592" cy="53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527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EDC566-FCBC-EB47-B598-2CE2A099F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516" y="354104"/>
            <a:ext cx="7290054" cy="1499616"/>
          </a:xfrm>
        </p:spPr>
        <p:txBody>
          <a:bodyPr/>
          <a:lstStyle/>
          <a:p>
            <a:r>
              <a:rPr lang="it-IT" dirty="0"/>
              <a:t>Conoscenza e fiducia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EC1B972-2600-5A46-BE0D-CF205D5E9B94}"/>
              </a:ext>
            </a:extLst>
          </p:cNvPr>
          <p:cNvSpPr txBox="1"/>
          <p:nvPr/>
        </p:nvSpPr>
        <p:spPr>
          <a:xfrm>
            <a:off x="647516" y="1733140"/>
            <a:ext cx="76021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Tra le RISORSE IMMATERIALI:</a:t>
            </a:r>
          </a:p>
          <a:p>
            <a:pPr algn="just"/>
            <a:endParaRPr lang="it-IT" sz="1200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b="1" dirty="0">
                <a:solidFill>
                  <a:srgbClr val="7030A0"/>
                </a:solidFill>
              </a:rPr>
              <a:t>CONOSCENZA </a:t>
            </a:r>
            <a:r>
              <a:rPr lang="it-IT" dirty="0"/>
              <a:t>: insieme degli schemi cognitivi sufficientemente stabili e diffusi all’interno dell’impresa che connotano il comportamento aziendale.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La conoscenza ricopre la maggior parte del valore aggiunto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Rappresenta quella parte delle risorse aziendali più difficilmente imitabili e replicabili dai concorrenti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Conoscenza </a:t>
            </a:r>
            <a:r>
              <a:rPr lang="it-IT" b="1" dirty="0"/>
              <a:t>superficiale</a:t>
            </a:r>
            <a:r>
              <a:rPr lang="it-IT" dirty="0"/>
              <a:t> e conoscenza </a:t>
            </a:r>
            <a:r>
              <a:rPr lang="it-IT" b="1" dirty="0"/>
              <a:t>profonda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b="1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b="1" dirty="0">
                <a:solidFill>
                  <a:srgbClr val="7030A0"/>
                </a:solidFill>
              </a:rPr>
              <a:t>FIDUCIA </a:t>
            </a:r>
            <a:r>
              <a:rPr lang="it-IT" dirty="0"/>
              <a:t>: insieme degli schemi cognitivi attraverso cui determinati soggetti interni o esterni all’impresa danno una rappresentazione dell’impresa sufficientemente stabile e definita nel tempo. La fiducia è alla base delle relazioni d’impresa. </a:t>
            </a:r>
            <a:endParaRPr lang="it-IT" b="1" dirty="0">
              <a:solidFill>
                <a:srgbClr val="7030A0"/>
              </a:solidFill>
            </a:endParaRPr>
          </a:p>
        </p:txBody>
      </p:sp>
      <p:sp>
        <p:nvSpPr>
          <p:cNvPr id="8" name="Freccia bidirezionale orizzontale 7">
            <a:extLst>
              <a:ext uri="{FF2B5EF4-FFF2-40B4-BE49-F238E27FC236}">
                <a16:creationId xmlns:a16="http://schemas.microsoft.com/office/drawing/2014/main" id="{FD3BC9C3-41C5-0947-8E07-9B2F0713E7C3}"/>
              </a:ext>
            </a:extLst>
          </p:cNvPr>
          <p:cNvSpPr/>
          <p:nvPr/>
        </p:nvSpPr>
        <p:spPr>
          <a:xfrm rot="5400000">
            <a:off x="3836749" y="4263902"/>
            <a:ext cx="911587" cy="578589"/>
          </a:xfrm>
          <a:prstGeom prst="left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5C8CBF00-EA62-1643-A113-4B18D87C0A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0914" y="6032499"/>
            <a:ext cx="1882592" cy="53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94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754445" y="735084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Strumenti per l’analisi dell’ambiente interno</a:t>
            </a:r>
          </a:p>
        </p:txBody>
      </p:sp>
      <p:sp>
        <p:nvSpPr>
          <p:cNvPr id="7" name="Rettangolo 6"/>
          <p:cNvSpPr/>
          <p:nvPr/>
        </p:nvSpPr>
        <p:spPr>
          <a:xfrm rot="5400000">
            <a:off x="5753799" y="2913810"/>
            <a:ext cx="6205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Avenir Book"/>
                <a:cs typeface="Avenir Book"/>
              </a:rPr>
              <a:t>Progetto di Teledidattica - Dr.ssa Annarita Sorrentino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976" y="3851149"/>
            <a:ext cx="7051326" cy="2349884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754445" y="5924034"/>
            <a:ext cx="14886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err="1"/>
              <a:t>Genco</a:t>
            </a:r>
            <a:r>
              <a:rPr lang="it-IT" sz="1200" i="1" dirty="0"/>
              <a:t>, Calvelli, 2018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CC15B2A-3869-4F40-A3E7-DE285A353B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0914" y="6032499"/>
            <a:ext cx="1882592" cy="536833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3905DB7E-8407-6648-9AEF-5504EEA71EE3}"/>
              </a:ext>
            </a:extLst>
          </p:cNvPr>
          <p:cNvSpPr txBox="1"/>
          <p:nvPr/>
        </p:nvSpPr>
        <p:spPr>
          <a:xfrm>
            <a:off x="690172" y="2108208"/>
            <a:ext cx="7619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Per analizzare punti di forza e debolezza dell’impresa: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dirty="0">
                <a:solidFill>
                  <a:srgbClr val="800080"/>
                </a:solidFill>
              </a:rPr>
              <a:t>Analisi VRIO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dirty="0"/>
              <a:t>Analisi della catena del valore in modo comparativo rispetto ai competitor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dirty="0"/>
              <a:t>Analisi di </a:t>
            </a:r>
            <a:r>
              <a:rPr lang="it-IT" i="1" dirty="0" err="1"/>
              <a:t>Benchmarking</a:t>
            </a:r>
            <a:endParaRPr lang="it-IT" i="1" dirty="0"/>
          </a:p>
        </p:txBody>
      </p: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707616FD-1EFF-7B4A-92E9-1BC4F7140363}"/>
              </a:ext>
            </a:extLst>
          </p:cNvPr>
          <p:cNvGrpSpPr/>
          <p:nvPr/>
        </p:nvGrpSpPr>
        <p:grpSpPr>
          <a:xfrm>
            <a:off x="471384" y="2676898"/>
            <a:ext cx="1776046" cy="1708218"/>
            <a:chOff x="467012" y="2481945"/>
            <a:chExt cx="1776046" cy="1708218"/>
          </a:xfrm>
        </p:grpSpPr>
        <p:cxnSp>
          <p:nvCxnSpPr>
            <p:cNvPr id="19" name="Connettore 1 18">
              <a:extLst>
                <a:ext uri="{FF2B5EF4-FFF2-40B4-BE49-F238E27FC236}">
                  <a16:creationId xmlns:a16="http://schemas.microsoft.com/office/drawing/2014/main" id="{8CE63A96-E70E-4C40-A488-51D9B84C276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7012" y="2481945"/>
              <a:ext cx="1776046" cy="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>
              <a:extLst>
                <a:ext uri="{FF2B5EF4-FFF2-40B4-BE49-F238E27FC236}">
                  <a16:creationId xmlns:a16="http://schemas.microsoft.com/office/drawing/2014/main" id="{41F75FA1-4019-984F-996B-2C77BE901D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7012" y="2481945"/>
              <a:ext cx="0" cy="1708218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>
              <a:extLst>
                <a:ext uri="{FF2B5EF4-FFF2-40B4-BE49-F238E27FC236}">
                  <a16:creationId xmlns:a16="http://schemas.microsoft.com/office/drawing/2014/main" id="{B96926B1-8C0B-A84B-BA0D-159F65CD0EEA}"/>
                </a:ext>
              </a:extLst>
            </p:cNvPr>
            <p:cNvCxnSpPr/>
            <p:nvPr/>
          </p:nvCxnSpPr>
          <p:spPr>
            <a:xfrm>
              <a:off x="467012" y="4180115"/>
              <a:ext cx="209322" cy="0"/>
            </a:xfrm>
            <a:prstGeom prst="line">
              <a:avLst/>
            </a:prstGeom>
            <a:ln w="2540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6034115"/>
      </p:ext>
    </p:extLst>
  </p:cSld>
  <p:clrMapOvr>
    <a:masterClrMapping/>
  </p:clrMapOvr>
  <p:transition advTm="21038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685800" y="531611"/>
            <a:ext cx="7620000" cy="1143000"/>
          </a:xfrm>
        </p:spPr>
        <p:txBody>
          <a:bodyPr/>
          <a:lstStyle/>
          <a:p>
            <a:r>
              <a:rPr lang="it-IT" dirty="0"/>
              <a:t>Il modello </a:t>
            </a:r>
            <a:r>
              <a:rPr lang="it-IT" dirty="0" err="1"/>
              <a:t>swot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 rot="5400000">
            <a:off x="5753799" y="2913810"/>
            <a:ext cx="6205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Avenir Book"/>
                <a:cs typeface="Avenir Book"/>
              </a:rPr>
              <a:t>Progetto di Teledidattica - Dr.ssa Annarita Sorrentino</a:t>
            </a:r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167415"/>
              </p:ext>
            </p:extLst>
          </p:nvPr>
        </p:nvGraphicFramePr>
        <p:xfrm>
          <a:off x="1186660" y="1754997"/>
          <a:ext cx="6618280" cy="4651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Document" r:id="rId4" imgW="4689393" imgH="4143389" progId="Word.Document.12">
                  <p:embed/>
                </p:oleObj>
              </mc:Choice>
              <mc:Fallback>
                <p:oleObj name="Document" r:id="rId4" imgW="4689393" imgH="41433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6660" y="1754997"/>
                        <a:ext cx="6618280" cy="46517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1449475" y="6072555"/>
            <a:ext cx="14886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err="1"/>
              <a:t>Genco</a:t>
            </a:r>
            <a:r>
              <a:rPr lang="it-IT" sz="1200" i="1" dirty="0"/>
              <a:t>, Calvelli, 2018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C51A4212-01D9-074A-AF70-A8CA4FFBEA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30914" y="6032499"/>
            <a:ext cx="1882592" cy="53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255224"/>
      </p:ext>
    </p:extLst>
  </p:cSld>
  <p:clrMapOvr>
    <a:masterClrMapping/>
  </p:clrMapOvr>
  <p:transition advTm="21038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603123" y="548640"/>
            <a:ext cx="7620000" cy="1143000"/>
          </a:xfrm>
        </p:spPr>
        <p:txBody>
          <a:bodyPr/>
          <a:lstStyle/>
          <a:p>
            <a:r>
              <a:rPr lang="it-IT" dirty="0"/>
              <a:t>Agenda</a:t>
            </a: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>
          <a:xfrm>
            <a:off x="733530" y="1691640"/>
            <a:ext cx="7489592" cy="487769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L’analisi dell’ambiente interno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Il ruolo delle risorse per il conseguimento di vantaggi competitivi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Le tipologie di risorse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Le risorse immateriali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Dalle risorse alle competenze distintive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 err="1"/>
              <a:t>Dynamic</a:t>
            </a:r>
            <a:r>
              <a:rPr lang="it-IT" dirty="0"/>
              <a:t> </a:t>
            </a:r>
            <a:r>
              <a:rPr lang="it-IT" dirty="0" err="1"/>
              <a:t>capabilities</a:t>
            </a:r>
            <a:endParaRPr lang="it-IT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Risorse e competenze nella catena del valore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Strumenti d’analisi per l’ambiente interno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Il modello SWOT</a:t>
            </a:r>
          </a:p>
        </p:txBody>
      </p:sp>
      <p:sp>
        <p:nvSpPr>
          <p:cNvPr id="7" name="Rettangolo 6"/>
          <p:cNvSpPr/>
          <p:nvPr/>
        </p:nvSpPr>
        <p:spPr>
          <a:xfrm rot="5400000">
            <a:off x="5753799" y="2913810"/>
            <a:ext cx="6205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Avenir Book"/>
                <a:cs typeface="Avenir Book"/>
              </a:rPr>
              <a:t>Progetto di Teledidattica - Dr.ssa Annarita Sorrentino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0D19E0B-77B9-AE4E-93DE-5D207F74B8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0914" y="6032499"/>
            <a:ext cx="1882592" cy="53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28369"/>
      </p:ext>
    </p:extLst>
  </p:cSld>
  <p:clrMapOvr>
    <a:masterClrMapping/>
  </p:clrMapOvr>
  <p:transition advTm="21038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106FAA-249C-4046-855A-60F6C51A4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156" y="372565"/>
            <a:ext cx="7290054" cy="1499616"/>
          </a:xfrm>
        </p:spPr>
        <p:txBody>
          <a:bodyPr/>
          <a:lstStyle/>
          <a:p>
            <a:r>
              <a:rPr lang="it-IT" dirty="0"/>
              <a:t>L’analisi dell’ambiente interno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AC68BAB-FE3B-1D4A-9D2F-17BEABD69B6D}"/>
              </a:ext>
            </a:extLst>
          </p:cNvPr>
          <p:cNvSpPr txBox="1"/>
          <p:nvPr/>
        </p:nvSpPr>
        <p:spPr>
          <a:xfrm>
            <a:off x="682156" y="1939071"/>
            <a:ext cx="729005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Impresa come insieme eterogeneo di </a:t>
            </a:r>
            <a:r>
              <a:rPr lang="it-IT" sz="2000" b="1" dirty="0"/>
              <a:t>risorse</a:t>
            </a:r>
            <a:r>
              <a:rPr lang="it-IT" sz="2000" dirty="0"/>
              <a:t> e </a:t>
            </a:r>
            <a:r>
              <a:rPr lang="it-IT" sz="2000" b="1" dirty="0"/>
              <a:t>competenze</a:t>
            </a:r>
            <a:r>
              <a:rPr lang="it-IT" sz="2000" dirty="0"/>
              <a:t> che rappresentano la base per la realizzazione di un vantaggio competitivo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 </a:t>
            </a:r>
          </a:p>
          <a:p>
            <a:pPr algn="just"/>
            <a:r>
              <a:rPr lang="it-IT" sz="2000" dirty="0"/>
              <a:t>Il comportamento dell’impresa deve basarsi su: </a:t>
            </a:r>
          </a:p>
          <a:p>
            <a:pPr algn="just"/>
            <a:endParaRPr lang="it-IT" sz="2000" dirty="0"/>
          </a:p>
          <a:p>
            <a:pPr marL="342900" indent="-342900" algn="just">
              <a:buFont typeface="Wingdings" pitchFamily="2" charset="2"/>
              <a:buChar char="v"/>
            </a:pPr>
            <a:r>
              <a:rPr lang="it-IT" sz="2000" dirty="0"/>
              <a:t>Analisi della concorrenza (ambiente esterno) 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it-IT" sz="2000" dirty="0"/>
          </a:p>
          <a:p>
            <a:pPr marL="342900" indent="-342900" algn="just">
              <a:buFont typeface="Wingdings" pitchFamily="2" charset="2"/>
              <a:buChar char="v"/>
            </a:pPr>
            <a:r>
              <a:rPr lang="it-IT" sz="2000" dirty="0"/>
              <a:t>Analisi e definizione degli elementi propri dell’impresa e difficilmente imitabili in grado di assicurare un vantaggio competitivo (ambiente interno) </a:t>
            </a:r>
          </a:p>
          <a:p>
            <a:pPr algn="just"/>
            <a:endParaRPr lang="it-IT" sz="20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D152341-FA2A-354A-A992-23308B7AEA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486" y="6099389"/>
            <a:ext cx="1648019" cy="469943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B08A7B2A-2262-944C-91E5-1261FB5E0801}"/>
              </a:ext>
            </a:extLst>
          </p:cNvPr>
          <p:cNvSpPr/>
          <p:nvPr/>
        </p:nvSpPr>
        <p:spPr>
          <a:xfrm>
            <a:off x="768132" y="4644176"/>
            <a:ext cx="7204077" cy="104667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9420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065AF6-881E-6E47-8721-61DBC4C3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612" y="504829"/>
            <a:ext cx="7290054" cy="1499616"/>
          </a:xfrm>
        </p:spPr>
        <p:txBody>
          <a:bodyPr>
            <a:noAutofit/>
          </a:bodyPr>
          <a:lstStyle/>
          <a:p>
            <a:r>
              <a:rPr lang="it-IT" sz="3600" dirty="0"/>
              <a:t>Il ruolo delle risorse per il conseguimento del vantaggio competitivo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2830581-9013-C34A-AFF5-2856DFBCE6E5}"/>
              </a:ext>
            </a:extLst>
          </p:cNvPr>
          <p:cNvSpPr txBox="1"/>
          <p:nvPr/>
        </p:nvSpPr>
        <p:spPr>
          <a:xfrm>
            <a:off x="647466" y="2056686"/>
            <a:ext cx="7849067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profittabilità dell’impresa dipende: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/>
              <a:t>Attrattività del business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/>
              <a:t>Raggiungimento di un vantaggio competitivo</a:t>
            </a:r>
          </a:p>
          <a:p>
            <a:endParaRPr lang="it-IT" dirty="0"/>
          </a:p>
          <a:p>
            <a:r>
              <a:rPr lang="it-IT" dirty="0"/>
              <a:t> </a:t>
            </a:r>
          </a:p>
          <a:p>
            <a:r>
              <a:rPr lang="it-IT" dirty="0"/>
              <a:t>                            </a:t>
            </a:r>
            <a:r>
              <a:rPr lang="it-IT" sz="2000" b="1" dirty="0"/>
              <a:t>RISORSE E COMPETENZE DELL’IMPRESA</a:t>
            </a:r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pPr algn="just"/>
            <a:r>
              <a:rPr lang="it-IT" sz="2400" b="1" dirty="0">
                <a:solidFill>
                  <a:srgbClr val="7030A0"/>
                </a:solidFill>
              </a:rPr>
              <a:t>RISORSE</a:t>
            </a:r>
            <a:r>
              <a:rPr lang="it-IT" sz="2000" dirty="0"/>
              <a:t>: </a:t>
            </a:r>
            <a:r>
              <a:rPr lang="it-IT" dirty="0"/>
              <a:t>Sono gli </a:t>
            </a:r>
            <a:r>
              <a:rPr lang="it-IT" dirty="0" err="1"/>
              <a:t>assets</a:t>
            </a:r>
            <a:r>
              <a:rPr lang="it-IT" dirty="0"/>
              <a:t> specifici di un’impresa composti di qualsiasi cosa un’impresa utilizzi al fine di creare, produrre ed offrire i suoi prodotti sul mercato.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 ≠ fattori produttivi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 si autoalimentano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consentono una continua rigenerazione dell’impresa </a:t>
            </a:r>
          </a:p>
          <a:p>
            <a:pPr algn="just"/>
            <a:r>
              <a:rPr lang="it-IT" dirty="0"/>
              <a:t>                    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i="1" dirty="0"/>
              <a:t>il loro valore è determinato dalla loro capacità di offrire servizi </a:t>
            </a:r>
          </a:p>
          <a:p>
            <a:br>
              <a:rPr lang="it-IT" b="1" dirty="0"/>
            </a:br>
            <a:endParaRPr lang="it-IT" b="1" dirty="0"/>
          </a:p>
          <a:p>
            <a:endParaRPr lang="it-IT" dirty="0"/>
          </a:p>
        </p:txBody>
      </p:sp>
      <p:sp>
        <p:nvSpPr>
          <p:cNvPr id="6" name="Freccia curva 5">
            <a:extLst>
              <a:ext uri="{FF2B5EF4-FFF2-40B4-BE49-F238E27FC236}">
                <a16:creationId xmlns:a16="http://schemas.microsoft.com/office/drawing/2014/main" id="{3EC1D650-A01E-DA48-AAA2-17690F863683}"/>
              </a:ext>
            </a:extLst>
          </p:cNvPr>
          <p:cNvSpPr/>
          <p:nvPr/>
        </p:nvSpPr>
        <p:spPr>
          <a:xfrm flipV="1">
            <a:off x="1690576" y="3056860"/>
            <a:ext cx="733646" cy="744279"/>
          </a:xfrm>
          <a:prstGeom prst="bentArrow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54B6D095-F716-0743-A055-0D351BA0E8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110" y="6089301"/>
            <a:ext cx="1683396" cy="48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59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BE1F52-B5C5-8241-875F-312BD299D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757" y="394297"/>
            <a:ext cx="7290054" cy="1499616"/>
          </a:xfrm>
        </p:spPr>
        <p:txBody>
          <a:bodyPr/>
          <a:lstStyle/>
          <a:p>
            <a:r>
              <a:rPr lang="it-IT" dirty="0"/>
              <a:t>La classificazione delle risorse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3A888DC-EA44-0541-9914-E4E7EB1D5AE3}"/>
              </a:ext>
            </a:extLst>
          </p:cNvPr>
          <p:cNvSpPr txBox="1"/>
          <p:nvPr/>
        </p:nvSpPr>
        <p:spPr>
          <a:xfrm>
            <a:off x="781754" y="2406557"/>
            <a:ext cx="72900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it-IT" sz="2000" b="1" dirty="0"/>
              <a:t>RISORSE TANGIBILI: </a:t>
            </a:r>
            <a:r>
              <a:rPr lang="it-IT" sz="2000" dirty="0"/>
              <a:t>supportate da un elemento fisico, hanno un corrispettivo quantitativo nel patrimonio dell’impresa 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it-IT" sz="2000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sz="2000" b="1" dirty="0"/>
              <a:t>RISORSE INTANGIBILI: </a:t>
            </a:r>
            <a:r>
              <a:rPr lang="it-IT" sz="2000" dirty="0"/>
              <a:t>il loro valore dipende dagli effetti di complementarietà con altri elementi del sistema aziendale, non sempre trovano collocazione negli </a:t>
            </a:r>
            <a:r>
              <a:rPr lang="it-IT" sz="2000" dirty="0" err="1"/>
              <a:t>assets</a:t>
            </a:r>
            <a:r>
              <a:rPr lang="it-IT" sz="2000" dirty="0"/>
              <a:t> patrimoniali 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it-IT" sz="2000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sz="2000" b="1" dirty="0"/>
              <a:t>RISORSE UMANE: </a:t>
            </a:r>
            <a:r>
              <a:rPr lang="it-IT" sz="2000" dirty="0"/>
              <a:t>sono contraddistinte da una certa fisicità ma sono significative perché portatrici di capacità e competenze </a:t>
            </a:r>
          </a:p>
          <a:p>
            <a:pPr algn="just"/>
            <a:endParaRPr lang="it-IT" sz="20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D9BA835-08F5-DE4B-94D9-003A72517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0110" y="6089301"/>
            <a:ext cx="1683396" cy="48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958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648586" y="568986"/>
            <a:ext cx="7620000" cy="1143000"/>
          </a:xfrm>
        </p:spPr>
        <p:txBody>
          <a:bodyPr>
            <a:normAutofit/>
          </a:bodyPr>
          <a:lstStyle/>
          <a:p>
            <a:r>
              <a:rPr lang="it-IT" dirty="0"/>
              <a:t>Le tipologie di risorse</a:t>
            </a:r>
          </a:p>
        </p:txBody>
      </p:sp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1197733" y="5410119"/>
            <a:ext cx="2857952" cy="25003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it-IT" sz="1200" i="1" dirty="0"/>
              <a:t>Fonte</a:t>
            </a:r>
            <a:r>
              <a:rPr lang="it-IT" sz="1200" dirty="0"/>
              <a:t>: Grant, 1994</a:t>
            </a:r>
          </a:p>
        </p:txBody>
      </p:sp>
      <p:sp>
        <p:nvSpPr>
          <p:cNvPr id="7" name="Rettangolo 6"/>
          <p:cNvSpPr/>
          <p:nvPr/>
        </p:nvSpPr>
        <p:spPr>
          <a:xfrm rot="5400000">
            <a:off x="5753799" y="2913810"/>
            <a:ext cx="6205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Avenir Book"/>
                <a:cs typeface="Avenir Book"/>
              </a:rPr>
              <a:t>Progetto di Teledidattica - Dr.ssa Annarita Sorrentino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944A4318-50E7-D840-ACE1-AF5F32849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346" y="6099349"/>
            <a:ext cx="1648159" cy="469983"/>
          </a:xfrm>
          <a:prstGeom prst="rect">
            <a:avLst/>
          </a:prstGeom>
        </p:spPr>
      </p:pic>
      <p:pic>
        <p:nvPicPr>
          <p:cNvPr id="3" name="Immagine 2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75C08336-1982-CF45-87A5-2920374A30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0447" y="2375176"/>
            <a:ext cx="7003106" cy="284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297022"/>
      </p:ext>
    </p:extLst>
  </p:cSld>
  <p:clrMapOvr>
    <a:masterClrMapping/>
  </p:clrMapOvr>
  <p:transition advTm="21038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EDEE3A87-0AB3-534D-81B7-B359FC7D67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700" y="1803479"/>
            <a:ext cx="6404289" cy="4364313"/>
          </a:xfrm>
          <a:prstGeom prst="rect">
            <a:avLst/>
          </a:prstGeom>
        </p:spPr>
      </p:pic>
      <p:sp>
        <p:nvSpPr>
          <p:cNvPr id="7" name="Titolo 5">
            <a:extLst>
              <a:ext uri="{FF2B5EF4-FFF2-40B4-BE49-F238E27FC236}">
                <a16:creationId xmlns:a16="http://schemas.microsoft.com/office/drawing/2014/main" id="{99775540-C102-EF44-9DE2-22443EED5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661" y="303863"/>
            <a:ext cx="7290054" cy="1499616"/>
          </a:xfrm>
        </p:spPr>
        <p:txBody>
          <a:bodyPr>
            <a:normAutofit/>
          </a:bodyPr>
          <a:lstStyle/>
          <a:p>
            <a:r>
              <a:rPr lang="it-IT" dirty="0"/>
              <a:t>Le tipologie di risorse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8BF7B9E0-8A47-CF42-AD7B-71E20F344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8506" y="6161563"/>
            <a:ext cx="2857952" cy="25003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it-IT" sz="1200" i="1" dirty="0"/>
              <a:t>Fonte</a:t>
            </a:r>
            <a:r>
              <a:rPr lang="it-IT" sz="1200" dirty="0"/>
              <a:t>: Grant, 1994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53D266A-B6D5-0A4E-BB36-0648C3C0A0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4910" y="6096373"/>
            <a:ext cx="1658596" cy="4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46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658167" y="614503"/>
            <a:ext cx="7620000" cy="1143000"/>
          </a:xfrm>
        </p:spPr>
        <p:txBody>
          <a:bodyPr/>
          <a:lstStyle/>
          <a:p>
            <a:r>
              <a:rPr lang="it-IT" dirty="0"/>
              <a:t>Le risorse immateriali</a:t>
            </a:r>
          </a:p>
        </p:txBody>
      </p:sp>
      <p:sp>
        <p:nvSpPr>
          <p:cNvPr id="7" name="Rettangolo 6"/>
          <p:cNvSpPr/>
          <p:nvPr/>
        </p:nvSpPr>
        <p:spPr>
          <a:xfrm rot="5400000">
            <a:off x="5753799" y="2913810"/>
            <a:ext cx="6205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Avenir Book"/>
                <a:cs typeface="Avenir Book"/>
              </a:rPr>
              <a:t>Progetto di Teledidattica - Dr.ssa Annarita Sorrentino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C44B086-52DF-1A4B-B229-CCA28B64B2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0914" y="6032499"/>
            <a:ext cx="1882592" cy="536833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96E7D157-A70C-7747-AE42-6B2102B1944C}"/>
              </a:ext>
            </a:extLst>
          </p:cNvPr>
          <p:cNvSpPr txBox="1"/>
          <p:nvPr/>
        </p:nvSpPr>
        <p:spPr>
          <a:xfrm>
            <a:off x="658167" y="1757503"/>
            <a:ext cx="76200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Sono determinati perché dotate di elevata </a:t>
            </a:r>
            <a:r>
              <a:rPr lang="it-IT" b="1" dirty="0"/>
              <a:t>specificità</a:t>
            </a:r>
            <a:r>
              <a:rPr lang="it-IT" dirty="0"/>
              <a:t> e </a:t>
            </a:r>
            <a:r>
              <a:rPr lang="it-IT" b="1" dirty="0"/>
              <a:t>inimitabilità</a:t>
            </a:r>
            <a:r>
              <a:rPr lang="it-IT" dirty="0"/>
              <a:t>. </a:t>
            </a:r>
          </a:p>
          <a:p>
            <a:endParaRPr lang="it-IT" dirty="0"/>
          </a:p>
          <a:p>
            <a:r>
              <a:rPr lang="it-IT" b="1" u="sng" dirty="0"/>
              <a:t>Proprietà: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Accumulabili nel tempo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Si sviluppano grazie la loro utilizzo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Deperiscono se non gestite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Sono difficilmente trasferibili da un’impresa all’altra </a:t>
            </a:r>
          </a:p>
          <a:p>
            <a:endParaRPr lang="it-IT" dirty="0"/>
          </a:p>
          <a:p>
            <a:endParaRPr lang="it-IT" dirty="0">
              <a:solidFill>
                <a:srgbClr val="7030A0"/>
              </a:solidFill>
            </a:endParaRPr>
          </a:p>
          <a:p>
            <a:pPr algn="ctr"/>
            <a:r>
              <a:rPr lang="it-IT" sz="2000" b="1" dirty="0">
                <a:solidFill>
                  <a:srgbClr val="7030A0"/>
                </a:solidFill>
              </a:rPr>
              <a:t>CAPITALE INTELLETTUALE:</a:t>
            </a:r>
          </a:p>
          <a:p>
            <a:r>
              <a:rPr lang="it-IT" dirty="0"/>
              <a:t>È costituito dal sapere, dalle informazioni e dall’esperienza, da tutti gli oggetti della proprietà intellettuale dell’impresa. 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Freccia giù 4">
            <a:extLst>
              <a:ext uri="{FF2B5EF4-FFF2-40B4-BE49-F238E27FC236}">
                <a16:creationId xmlns:a16="http://schemas.microsoft.com/office/drawing/2014/main" id="{F78DB039-6434-D14D-8876-FE11B3D964D8}"/>
              </a:ext>
            </a:extLst>
          </p:cNvPr>
          <p:cNvSpPr/>
          <p:nvPr/>
        </p:nvSpPr>
        <p:spPr>
          <a:xfrm>
            <a:off x="3619081" y="3736129"/>
            <a:ext cx="1698171" cy="432079"/>
          </a:xfrm>
          <a:prstGeom prst="downArrow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A0A0CF8E-B4CB-9043-AE2D-36DCF962BC37}"/>
              </a:ext>
            </a:extLst>
          </p:cNvPr>
          <p:cNvSpPr/>
          <p:nvPr/>
        </p:nvSpPr>
        <p:spPr>
          <a:xfrm>
            <a:off x="658167" y="4282560"/>
            <a:ext cx="7395587" cy="102679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3C57925-5AC7-064C-BE6D-9AE8F6DCB56C}"/>
              </a:ext>
            </a:extLst>
          </p:cNvPr>
          <p:cNvSpPr txBox="1"/>
          <p:nvPr/>
        </p:nvSpPr>
        <p:spPr>
          <a:xfrm>
            <a:off x="877133" y="5602520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Capitale umano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CA1D9F0-E609-6246-A48C-A4255067C7EF}"/>
              </a:ext>
            </a:extLst>
          </p:cNvPr>
          <p:cNvSpPr txBox="1"/>
          <p:nvPr/>
        </p:nvSpPr>
        <p:spPr>
          <a:xfrm>
            <a:off x="6458306" y="5602520"/>
            <a:ext cx="214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Capitale relazionale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B0C46E3-C9E4-B842-97F1-C6A55A08D6B6}"/>
              </a:ext>
            </a:extLst>
          </p:cNvPr>
          <p:cNvSpPr txBox="1"/>
          <p:nvPr/>
        </p:nvSpPr>
        <p:spPr>
          <a:xfrm>
            <a:off x="3144365" y="5773042"/>
            <a:ext cx="2855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Capitale dell’organizzazione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E50377C4-2D5E-4C43-9A0F-A0946987229C}"/>
              </a:ext>
            </a:extLst>
          </p:cNvPr>
          <p:cNvCxnSpPr>
            <a:cxnSpLocks/>
          </p:cNvCxnSpPr>
          <p:nvPr/>
        </p:nvCxnSpPr>
        <p:spPr>
          <a:xfrm>
            <a:off x="6458306" y="5311783"/>
            <a:ext cx="321546" cy="23921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64FE8E08-30FE-6741-B01F-BE9DE3A387EF}"/>
              </a:ext>
            </a:extLst>
          </p:cNvPr>
          <p:cNvCxnSpPr>
            <a:cxnSpLocks/>
          </p:cNvCxnSpPr>
          <p:nvPr/>
        </p:nvCxnSpPr>
        <p:spPr>
          <a:xfrm flipH="1">
            <a:off x="1607736" y="5294760"/>
            <a:ext cx="265445" cy="30776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CAA11AB0-2F07-8743-B94C-400C072B9565}"/>
              </a:ext>
            </a:extLst>
          </p:cNvPr>
          <p:cNvCxnSpPr>
            <a:endCxn id="3" idx="2"/>
          </p:cNvCxnSpPr>
          <p:nvPr/>
        </p:nvCxnSpPr>
        <p:spPr>
          <a:xfrm>
            <a:off x="4468166" y="5294760"/>
            <a:ext cx="1" cy="46383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606612"/>
      </p:ext>
    </p:extLst>
  </p:cSld>
  <p:clrMapOvr>
    <a:masterClrMapping/>
  </p:clrMapOvr>
  <p:transition advTm="21038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638071" y="554213"/>
            <a:ext cx="7591529" cy="1586086"/>
          </a:xfrm>
        </p:spPr>
        <p:txBody>
          <a:bodyPr>
            <a:normAutofit/>
          </a:bodyPr>
          <a:lstStyle/>
          <a:p>
            <a:r>
              <a:rPr lang="it-IT" dirty="0"/>
              <a:t>Dalle risorse alle competenze distintive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F50C5C55-4D89-4A49-84A7-C38E17C7F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0914" y="6032499"/>
            <a:ext cx="1882592" cy="536833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AC1B84-B62E-A742-BEAB-BA70A800BE6C}"/>
              </a:ext>
            </a:extLst>
          </p:cNvPr>
          <p:cNvSpPr txBox="1"/>
          <p:nvPr/>
        </p:nvSpPr>
        <p:spPr>
          <a:xfrm>
            <a:off x="638069" y="2039685"/>
            <a:ext cx="748099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CAPACITÀ ORGANIZZATIVA</a:t>
            </a:r>
            <a:r>
              <a:rPr lang="it-IT" dirty="0"/>
              <a:t>: la capacità di integrazione e coordinamento delle diverse risorse aziendali.</a:t>
            </a:r>
          </a:p>
          <a:p>
            <a:endParaRPr lang="it-IT" dirty="0"/>
          </a:p>
          <a:p>
            <a:pPr algn="ctr"/>
            <a:r>
              <a:rPr lang="it-IT" sz="2400" b="1" dirty="0">
                <a:solidFill>
                  <a:srgbClr val="7030A0"/>
                </a:solidFill>
              </a:rPr>
              <a:t>COMPETENZE</a:t>
            </a:r>
          </a:p>
          <a:p>
            <a:pPr algn="ctr"/>
            <a:r>
              <a:rPr lang="it-IT" dirty="0"/>
              <a:t>Sono un prodotto interno e caratteristico di ciascuna impresa ed emergono nel tempo attraverso il processo organizzativo dell’</a:t>
            </a:r>
            <a:r>
              <a:rPr lang="it-IT" b="1" dirty="0"/>
              <a:t>accumulazione</a:t>
            </a:r>
            <a:r>
              <a:rPr lang="it-IT" dirty="0"/>
              <a:t> e dell’</a:t>
            </a:r>
            <a:r>
              <a:rPr lang="it-IT" b="1" dirty="0"/>
              <a:t>apprendimento.</a:t>
            </a:r>
          </a:p>
          <a:p>
            <a:pPr algn="ctr"/>
            <a:endParaRPr lang="it-IT" b="1" dirty="0"/>
          </a:p>
          <a:p>
            <a:pPr algn="ctr"/>
            <a:r>
              <a:rPr lang="it-IT" b="1" dirty="0"/>
              <a:t>Quando tali competenze permettono all’impresa di raggiungere un vantaggio sostenibile nei confronti dei concorrenti</a:t>
            </a:r>
          </a:p>
          <a:p>
            <a:endParaRPr lang="it-IT" dirty="0"/>
          </a:p>
          <a:p>
            <a:endParaRPr lang="it-IT" dirty="0"/>
          </a:p>
          <a:p>
            <a:pPr algn="ctr"/>
            <a:r>
              <a:rPr lang="it-IT" sz="2000" b="1" dirty="0"/>
              <a:t>COMPETENZE DISTINTIVE</a:t>
            </a:r>
          </a:p>
        </p:txBody>
      </p:sp>
      <p:sp>
        <p:nvSpPr>
          <p:cNvPr id="3" name="Freccia giù 2">
            <a:extLst>
              <a:ext uri="{FF2B5EF4-FFF2-40B4-BE49-F238E27FC236}">
                <a16:creationId xmlns:a16="http://schemas.microsoft.com/office/drawing/2014/main" id="{6B004255-2B0C-654A-847F-3E7C3C5105CA}"/>
              </a:ext>
            </a:extLst>
          </p:cNvPr>
          <p:cNvSpPr/>
          <p:nvPr/>
        </p:nvSpPr>
        <p:spPr>
          <a:xfrm>
            <a:off x="3469191" y="2531718"/>
            <a:ext cx="1818752" cy="434591"/>
          </a:xfrm>
          <a:prstGeom prst="downArrow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giù 9">
            <a:extLst>
              <a:ext uri="{FF2B5EF4-FFF2-40B4-BE49-F238E27FC236}">
                <a16:creationId xmlns:a16="http://schemas.microsoft.com/office/drawing/2014/main" id="{1895C6F4-A8C1-A147-820C-6C9281F4FB7D}"/>
              </a:ext>
            </a:extLst>
          </p:cNvPr>
          <p:cNvSpPr/>
          <p:nvPr/>
        </p:nvSpPr>
        <p:spPr>
          <a:xfrm>
            <a:off x="3793669" y="5015339"/>
            <a:ext cx="1169795" cy="434590"/>
          </a:xfrm>
          <a:prstGeom prst="downArrow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7675362"/>
      </p:ext>
    </p:extLst>
  </p:cSld>
  <p:clrMapOvr>
    <a:masterClrMapping/>
  </p:clrMapOvr>
  <p:transition advTm="21038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795</Words>
  <Application>Microsoft Macintosh PowerPoint</Application>
  <PresentationFormat>Presentazione su schermo (4:3)</PresentationFormat>
  <Paragraphs>159</Paragraphs>
  <Slides>17</Slides>
  <Notes>11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17</vt:i4>
      </vt:variant>
    </vt:vector>
  </HeadingPairs>
  <TitlesOfParts>
    <vt:vector size="28" baseType="lpstr">
      <vt:lpstr>Arial</vt:lpstr>
      <vt:lpstr>Avenir Book</vt:lpstr>
      <vt:lpstr>Calibri</vt:lpstr>
      <vt:lpstr>Courier New</vt:lpstr>
      <vt:lpstr>Tw Cen MT</vt:lpstr>
      <vt:lpstr>Tw Cen MT Condensed</vt:lpstr>
      <vt:lpstr>Wingdings</vt:lpstr>
      <vt:lpstr>Wingdings 3</vt:lpstr>
      <vt:lpstr>Integrale</vt:lpstr>
      <vt:lpstr>Document</vt:lpstr>
      <vt:lpstr>Picture</vt:lpstr>
      <vt:lpstr>Modulo di   Economia e Gestione delle imprese  Lezione 14 Risorse e competenze distintive</vt:lpstr>
      <vt:lpstr>Agenda</vt:lpstr>
      <vt:lpstr>L’analisi dell’ambiente interno</vt:lpstr>
      <vt:lpstr>Il ruolo delle risorse per il conseguimento del vantaggio competitivo </vt:lpstr>
      <vt:lpstr>La classificazione delle risorse</vt:lpstr>
      <vt:lpstr>Le tipologie di risorse</vt:lpstr>
      <vt:lpstr>Le tipologie di risorse</vt:lpstr>
      <vt:lpstr>Le risorse immateriali</vt:lpstr>
      <vt:lpstr>Dalle risorse alle competenze distintive</vt:lpstr>
      <vt:lpstr>COMPETENZE DISTINTIVE</vt:lpstr>
      <vt:lpstr>COMPETENZE DISTINTIVE</vt:lpstr>
      <vt:lpstr>Dynamic capabilities</vt:lpstr>
      <vt:lpstr>Individuazione delle competenze</vt:lpstr>
      <vt:lpstr>La catena delle competenze</vt:lpstr>
      <vt:lpstr>Conoscenza e fiducia</vt:lpstr>
      <vt:lpstr>Strumenti per l’analisi dell’ambiente interno</vt:lpstr>
      <vt:lpstr>Il modello swot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 di   Economia e Gestione delle imprese  Lezione 14 Risorse e competenze distintive</dc:title>
  <dc:creator>annamaria sabetta</dc:creator>
  <cp:lastModifiedBy>annamaria sabetta</cp:lastModifiedBy>
  <cp:revision>19</cp:revision>
  <dcterms:created xsi:type="dcterms:W3CDTF">2019-09-24T10:36:32Z</dcterms:created>
  <dcterms:modified xsi:type="dcterms:W3CDTF">2019-09-24T14:43:28Z</dcterms:modified>
</cp:coreProperties>
</file>