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7"/>
  </p:notesMasterIdLst>
  <p:sldIdLst>
    <p:sldId id="256" r:id="rId2"/>
    <p:sldId id="264" r:id="rId3"/>
    <p:sldId id="279" r:id="rId4"/>
    <p:sldId id="280" r:id="rId5"/>
    <p:sldId id="292" r:id="rId6"/>
    <p:sldId id="281" r:id="rId7"/>
    <p:sldId id="283" r:id="rId8"/>
    <p:sldId id="286" r:id="rId9"/>
    <p:sldId id="287" r:id="rId10"/>
    <p:sldId id="291" r:id="rId11"/>
    <p:sldId id="290" r:id="rId12"/>
    <p:sldId id="288" r:id="rId13"/>
    <p:sldId id="289" r:id="rId14"/>
    <p:sldId id="293" r:id="rId15"/>
    <p:sldId id="294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50000" autoAdjust="0"/>
  </p:normalViewPr>
  <p:slideViewPr>
    <p:cSldViewPr snapToGrid="0" snapToObjects="1">
      <p:cViewPr varScale="1">
        <p:scale>
          <a:sx n="120" d="100"/>
          <a:sy n="120" d="100"/>
        </p:scale>
        <p:origin x="200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8D6C87-0252-C342-B792-58A59CE279C6}" type="doc">
      <dgm:prSet loTypeId="urn:microsoft.com/office/officeart/2005/8/layout/venn1" loCatId="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E978DC77-15F8-4043-A654-6DFC0DAD019A}">
      <dgm:prSet phldrT="[Testo]"/>
      <dgm:spPr/>
      <dgm:t>
        <a:bodyPr/>
        <a:lstStyle/>
        <a:p>
          <a:r>
            <a:rPr lang="it-IT" dirty="0">
              <a:solidFill>
                <a:schemeClr val="bg1"/>
              </a:solidFill>
            </a:rPr>
            <a:t>0</a:t>
          </a:r>
        </a:p>
      </dgm:t>
    </dgm:pt>
    <dgm:pt modelId="{CC844CA2-EA7E-8345-9DAD-00111853C3AC}" type="parTrans" cxnId="{9C4D5D7E-A9D0-BF4F-9499-1D2DD273CAF4}">
      <dgm:prSet/>
      <dgm:spPr/>
      <dgm:t>
        <a:bodyPr/>
        <a:lstStyle/>
        <a:p>
          <a:endParaRPr lang="it-IT"/>
        </a:p>
      </dgm:t>
    </dgm:pt>
    <dgm:pt modelId="{34FAFD94-8B20-7044-8637-3868CED35FF6}" type="sibTrans" cxnId="{9C4D5D7E-A9D0-BF4F-9499-1D2DD273CAF4}">
      <dgm:prSet/>
      <dgm:spPr/>
      <dgm:t>
        <a:bodyPr/>
        <a:lstStyle/>
        <a:p>
          <a:endParaRPr lang="it-IT"/>
        </a:p>
      </dgm:t>
    </dgm:pt>
    <dgm:pt modelId="{2341B626-CFDD-B145-A356-445B99847BFD}">
      <dgm:prSet phldrT="[Testo]"/>
      <dgm:spPr/>
      <dgm:t>
        <a:bodyPr/>
        <a:lstStyle/>
        <a:p>
          <a:r>
            <a:rPr lang="it-IT" dirty="0">
              <a:solidFill>
                <a:schemeClr val="bg1"/>
              </a:solidFill>
            </a:rPr>
            <a:t>o</a:t>
          </a:r>
        </a:p>
      </dgm:t>
    </dgm:pt>
    <dgm:pt modelId="{21854E68-01B4-7842-8A4F-13FF17294BC0}" type="parTrans" cxnId="{BF28EBC5-086D-6045-B70B-2AF9F27C7DED}">
      <dgm:prSet/>
      <dgm:spPr/>
      <dgm:t>
        <a:bodyPr/>
        <a:lstStyle/>
        <a:p>
          <a:endParaRPr lang="it-IT"/>
        </a:p>
      </dgm:t>
    </dgm:pt>
    <dgm:pt modelId="{18B1F4BE-F226-1047-B64E-93B44FC23A7F}" type="sibTrans" cxnId="{BF28EBC5-086D-6045-B70B-2AF9F27C7DED}">
      <dgm:prSet/>
      <dgm:spPr/>
      <dgm:t>
        <a:bodyPr/>
        <a:lstStyle/>
        <a:p>
          <a:endParaRPr lang="it-IT"/>
        </a:p>
      </dgm:t>
    </dgm:pt>
    <dgm:pt modelId="{E350C0FD-8DCA-C841-A60F-52DD36544BB1}">
      <dgm:prSet phldrT="[Testo]"/>
      <dgm:spPr/>
      <dgm:t>
        <a:bodyPr/>
        <a:lstStyle/>
        <a:p>
          <a:r>
            <a:rPr lang="it-IT" dirty="0">
              <a:solidFill>
                <a:schemeClr val="bg1"/>
              </a:solidFill>
            </a:rPr>
            <a:t>0</a:t>
          </a:r>
        </a:p>
      </dgm:t>
    </dgm:pt>
    <dgm:pt modelId="{3930182B-DA84-974C-AD45-80FFC907EA76}" type="parTrans" cxnId="{54CF1661-360A-4C44-BFC0-8E732A0BA067}">
      <dgm:prSet/>
      <dgm:spPr/>
      <dgm:t>
        <a:bodyPr/>
        <a:lstStyle/>
        <a:p>
          <a:endParaRPr lang="it-IT"/>
        </a:p>
      </dgm:t>
    </dgm:pt>
    <dgm:pt modelId="{4C16304E-230B-0A46-B102-D954D63B99DE}" type="sibTrans" cxnId="{54CF1661-360A-4C44-BFC0-8E732A0BA067}">
      <dgm:prSet/>
      <dgm:spPr/>
      <dgm:t>
        <a:bodyPr/>
        <a:lstStyle/>
        <a:p>
          <a:endParaRPr lang="it-IT"/>
        </a:p>
      </dgm:t>
    </dgm:pt>
    <dgm:pt modelId="{6BC22BDE-6A85-CB42-8C6E-8C8650841683}">
      <dgm:prSet phldrT="[Testo]"/>
      <dgm:spPr/>
      <dgm:t>
        <a:bodyPr/>
        <a:lstStyle/>
        <a:p>
          <a:r>
            <a:rPr lang="it-IT" dirty="0">
              <a:solidFill>
                <a:schemeClr val="bg1"/>
              </a:solidFill>
            </a:rPr>
            <a:t>0</a:t>
          </a:r>
        </a:p>
      </dgm:t>
    </dgm:pt>
    <dgm:pt modelId="{D88436C2-D097-BD45-9E59-0C62FD687F96}" type="parTrans" cxnId="{74CD384E-E7B6-BA48-8F56-1B43D5EE5456}">
      <dgm:prSet/>
      <dgm:spPr/>
      <dgm:t>
        <a:bodyPr/>
        <a:lstStyle/>
        <a:p>
          <a:endParaRPr lang="it-IT"/>
        </a:p>
      </dgm:t>
    </dgm:pt>
    <dgm:pt modelId="{E71D3222-6010-BA43-8F59-8A83DE20BA21}" type="sibTrans" cxnId="{74CD384E-E7B6-BA48-8F56-1B43D5EE5456}">
      <dgm:prSet/>
      <dgm:spPr/>
      <dgm:t>
        <a:bodyPr/>
        <a:lstStyle/>
        <a:p>
          <a:endParaRPr lang="it-IT"/>
        </a:p>
      </dgm:t>
    </dgm:pt>
    <dgm:pt modelId="{68E1A138-B932-5E48-8630-2D0D696FF420}" type="pres">
      <dgm:prSet presAssocID="{4E8D6C87-0252-C342-B792-58A59CE279C6}" presName="compositeShape" presStyleCnt="0">
        <dgm:presLayoutVars>
          <dgm:chMax val="7"/>
          <dgm:dir/>
          <dgm:resizeHandles val="exact"/>
        </dgm:presLayoutVars>
      </dgm:prSet>
      <dgm:spPr/>
    </dgm:pt>
    <dgm:pt modelId="{C4A05579-AB10-294B-8E6E-DEE320567611}" type="pres">
      <dgm:prSet presAssocID="{E978DC77-15F8-4043-A654-6DFC0DAD019A}" presName="circ1" presStyleLbl="vennNode1" presStyleIdx="0" presStyleCnt="4" custLinFactNeighborX="0" custLinFactNeighborY="18544"/>
      <dgm:spPr/>
    </dgm:pt>
    <dgm:pt modelId="{03B17B04-BB22-1542-AD8B-CA8971DDBCC2}" type="pres">
      <dgm:prSet presAssocID="{E978DC77-15F8-4043-A654-6DFC0DAD019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864F7C8-DA06-F54B-9658-A978E954708B}" type="pres">
      <dgm:prSet presAssocID="{2341B626-CFDD-B145-A356-445B99847BFD}" presName="circ2" presStyleLbl="vennNode1" presStyleIdx="1" presStyleCnt="4" custLinFactNeighborX="-9510" custLinFactNeighborY="0"/>
      <dgm:spPr/>
    </dgm:pt>
    <dgm:pt modelId="{DAB37170-D041-CD42-9155-D9459F88B08C}" type="pres">
      <dgm:prSet presAssocID="{2341B626-CFDD-B145-A356-445B99847BF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A22FBAD-96A2-5E4C-82B1-80AAD026AEB7}" type="pres">
      <dgm:prSet presAssocID="{E350C0FD-8DCA-C841-A60F-52DD36544BB1}" presName="circ3" presStyleLbl="vennNode1" presStyleIdx="2" presStyleCnt="4" custLinFactNeighborX="0" custLinFactNeighborY="-26745"/>
      <dgm:spPr/>
    </dgm:pt>
    <dgm:pt modelId="{F42CAD17-8FDB-AC41-8766-BAC519D18620}" type="pres">
      <dgm:prSet presAssocID="{E350C0FD-8DCA-C841-A60F-52DD36544BB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2B59BEC-155D-ED4C-86B8-F92E5267D4CD}" type="pres">
      <dgm:prSet presAssocID="{6BC22BDE-6A85-CB42-8C6E-8C8650841683}" presName="circ4" presStyleLbl="vennNode1" presStyleIdx="3" presStyleCnt="4" custLinFactNeighborX="7608" custLinFactNeighborY="0"/>
      <dgm:spPr/>
    </dgm:pt>
    <dgm:pt modelId="{535BE469-CE07-8845-AC09-0A987CA699C6}" type="pres">
      <dgm:prSet presAssocID="{6BC22BDE-6A85-CB42-8C6E-8C8650841683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B42D7A39-D32C-A640-A3CE-075D4C38EF4D}" type="presOf" srcId="{E978DC77-15F8-4043-A654-6DFC0DAD019A}" destId="{C4A05579-AB10-294B-8E6E-DEE320567611}" srcOrd="0" destOrd="0" presId="urn:microsoft.com/office/officeart/2005/8/layout/venn1"/>
    <dgm:cxn modelId="{C035763C-E8D8-9047-B95E-9D8B1F9900A3}" type="presOf" srcId="{2341B626-CFDD-B145-A356-445B99847BFD}" destId="{2864F7C8-DA06-F54B-9658-A978E954708B}" srcOrd="0" destOrd="0" presId="urn:microsoft.com/office/officeart/2005/8/layout/venn1"/>
    <dgm:cxn modelId="{74CD384E-E7B6-BA48-8F56-1B43D5EE5456}" srcId="{4E8D6C87-0252-C342-B792-58A59CE279C6}" destId="{6BC22BDE-6A85-CB42-8C6E-8C8650841683}" srcOrd="3" destOrd="0" parTransId="{D88436C2-D097-BD45-9E59-0C62FD687F96}" sibTransId="{E71D3222-6010-BA43-8F59-8A83DE20BA21}"/>
    <dgm:cxn modelId="{B7B63453-AD1C-C440-983C-A2B8B2D45124}" type="presOf" srcId="{6BC22BDE-6A85-CB42-8C6E-8C8650841683}" destId="{22B59BEC-155D-ED4C-86B8-F92E5267D4CD}" srcOrd="0" destOrd="0" presId="urn:microsoft.com/office/officeart/2005/8/layout/venn1"/>
    <dgm:cxn modelId="{1B4A3A55-23C8-144F-B5FC-83FDC9980558}" type="presOf" srcId="{4E8D6C87-0252-C342-B792-58A59CE279C6}" destId="{68E1A138-B932-5E48-8630-2D0D696FF420}" srcOrd="0" destOrd="0" presId="urn:microsoft.com/office/officeart/2005/8/layout/venn1"/>
    <dgm:cxn modelId="{54CF1661-360A-4C44-BFC0-8E732A0BA067}" srcId="{4E8D6C87-0252-C342-B792-58A59CE279C6}" destId="{E350C0FD-8DCA-C841-A60F-52DD36544BB1}" srcOrd="2" destOrd="0" parTransId="{3930182B-DA84-974C-AD45-80FFC907EA76}" sibTransId="{4C16304E-230B-0A46-B102-D954D63B99DE}"/>
    <dgm:cxn modelId="{005B1273-184E-7A44-982D-A8077327A961}" type="presOf" srcId="{2341B626-CFDD-B145-A356-445B99847BFD}" destId="{DAB37170-D041-CD42-9155-D9459F88B08C}" srcOrd="1" destOrd="0" presId="urn:microsoft.com/office/officeart/2005/8/layout/venn1"/>
    <dgm:cxn modelId="{9C4D5D7E-A9D0-BF4F-9499-1D2DD273CAF4}" srcId="{4E8D6C87-0252-C342-B792-58A59CE279C6}" destId="{E978DC77-15F8-4043-A654-6DFC0DAD019A}" srcOrd="0" destOrd="0" parTransId="{CC844CA2-EA7E-8345-9DAD-00111853C3AC}" sibTransId="{34FAFD94-8B20-7044-8637-3868CED35FF6}"/>
    <dgm:cxn modelId="{52E7FFAA-306E-CD49-8E76-19CECEBA245B}" type="presOf" srcId="{E350C0FD-8DCA-C841-A60F-52DD36544BB1}" destId="{AA22FBAD-96A2-5E4C-82B1-80AAD026AEB7}" srcOrd="0" destOrd="0" presId="urn:microsoft.com/office/officeart/2005/8/layout/venn1"/>
    <dgm:cxn modelId="{BF28EBC5-086D-6045-B70B-2AF9F27C7DED}" srcId="{4E8D6C87-0252-C342-B792-58A59CE279C6}" destId="{2341B626-CFDD-B145-A356-445B99847BFD}" srcOrd="1" destOrd="0" parTransId="{21854E68-01B4-7842-8A4F-13FF17294BC0}" sibTransId="{18B1F4BE-F226-1047-B64E-93B44FC23A7F}"/>
    <dgm:cxn modelId="{204E1BC7-B022-8740-BFDA-FE9B09171157}" type="presOf" srcId="{6BC22BDE-6A85-CB42-8C6E-8C8650841683}" destId="{535BE469-CE07-8845-AC09-0A987CA699C6}" srcOrd="1" destOrd="0" presId="urn:microsoft.com/office/officeart/2005/8/layout/venn1"/>
    <dgm:cxn modelId="{C2BF7DEE-ED3B-6049-9693-6A4046C40BDA}" type="presOf" srcId="{E350C0FD-8DCA-C841-A60F-52DD36544BB1}" destId="{F42CAD17-8FDB-AC41-8766-BAC519D18620}" srcOrd="1" destOrd="0" presId="urn:microsoft.com/office/officeart/2005/8/layout/venn1"/>
    <dgm:cxn modelId="{25578CFC-4D5F-CA4A-8907-FD4F78686966}" type="presOf" srcId="{E978DC77-15F8-4043-A654-6DFC0DAD019A}" destId="{03B17B04-BB22-1542-AD8B-CA8971DDBCC2}" srcOrd="1" destOrd="0" presId="urn:microsoft.com/office/officeart/2005/8/layout/venn1"/>
    <dgm:cxn modelId="{5D3A7EE3-AD48-FA41-AAE6-F2950A8F7D72}" type="presParOf" srcId="{68E1A138-B932-5E48-8630-2D0D696FF420}" destId="{C4A05579-AB10-294B-8E6E-DEE320567611}" srcOrd="0" destOrd="0" presId="urn:microsoft.com/office/officeart/2005/8/layout/venn1"/>
    <dgm:cxn modelId="{D93AA133-4935-3047-8170-154DFA885D1F}" type="presParOf" srcId="{68E1A138-B932-5E48-8630-2D0D696FF420}" destId="{03B17B04-BB22-1542-AD8B-CA8971DDBCC2}" srcOrd="1" destOrd="0" presId="urn:microsoft.com/office/officeart/2005/8/layout/venn1"/>
    <dgm:cxn modelId="{D2903FC4-A73A-154F-95B9-E57A9C13D4C6}" type="presParOf" srcId="{68E1A138-B932-5E48-8630-2D0D696FF420}" destId="{2864F7C8-DA06-F54B-9658-A978E954708B}" srcOrd="2" destOrd="0" presId="urn:microsoft.com/office/officeart/2005/8/layout/venn1"/>
    <dgm:cxn modelId="{2FE13CA6-C9C5-CA47-A03E-039166A1AEC5}" type="presParOf" srcId="{68E1A138-B932-5E48-8630-2D0D696FF420}" destId="{DAB37170-D041-CD42-9155-D9459F88B08C}" srcOrd="3" destOrd="0" presId="urn:microsoft.com/office/officeart/2005/8/layout/venn1"/>
    <dgm:cxn modelId="{193C3BC7-ED92-EB4D-83FE-16245B579B4A}" type="presParOf" srcId="{68E1A138-B932-5E48-8630-2D0D696FF420}" destId="{AA22FBAD-96A2-5E4C-82B1-80AAD026AEB7}" srcOrd="4" destOrd="0" presId="urn:microsoft.com/office/officeart/2005/8/layout/venn1"/>
    <dgm:cxn modelId="{2C80937A-7E8B-BF46-8C46-457AC273D99D}" type="presParOf" srcId="{68E1A138-B932-5E48-8630-2D0D696FF420}" destId="{F42CAD17-8FDB-AC41-8766-BAC519D18620}" srcOrd="5" destOrd="0" presId="urn:microsoft.com/office/officeart/2005/8/layout/venn1"/>
    <dgm:cxn modelId="{6348EF40-50C8-D444-BD83-18F54DCCDB8D}" type="presParOf" srcId="{68E1A138-B932-5E48-8630-2D0D696FF420}" destId="{22B59BEC-155D-ED4C-86B8-F92E5267D4CD}" srcOrd="6" destOrd="0" presId="urn:microsoft.com/office/officeart/2005/8/layout/venn1"/>
    <dgm:cxn modelId="{BFCA9E8D-2D74-3E4A-8977-3E571CA640FA}" type="presParOf" srcId="{68E1A138-B932-5E48-8630-2D0D696FF420}" destId="{535BE469-CE07-8845-AC09-0A987CA699C6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A05579-AB10-294B-8E6E-DEE320567611}">
      <dsp:nvSpPr>
        <dsp:cNvPr id="0" name=""/>
        <dsp:cNvSpPr/>
      </dsp:nvSpPr>
      <dsp:spPr>
        <a:xfrm>
          <a:off x="1416901" y="376910"/>
          <a:ext cx="1841545" cy="1841545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600" kern="1200" dirty="0">
              <a:solidFill>
                <a:schemeClr val="bg1"/>
              </a:solidFill>
            </a:rPr>
            <a:t>0</a:t>
          </a:r>
        </a:p>
      </dsp:txBody>
      <dsp:txXfrm>
        <a:off x="1629387" y="624810"/>
        <a:ext cx="1416573" cy="584336"/>
      </dsp:txXfrm>
    </dsp:sp>
    <dsp:sp modelId="{2864F7C8-DA06-F54B-9658-A978E954708B}">
      <dsp:nvSpPr>
        <dsp:cNvPr id="0" name=""/>
        <dsp:cNvSpPr/>
      </dsp:nvSpPr>
      <dsp:spPr>
        <a:xfrm>
          <a:off x="2056299" y="849944"/>
          <a:ext cx="1841545" cy="1841545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600" kern="1200" dirty="0">
              <a:solidFill>
                <a:schemeClr val="bg1"/>
              </a:solidFill>
            </a:rPr>
            <a:t>o</a:t>
          </a:r>
        </a:p>
      </dsp:txBody>
      <dsp:txXfrm>
        <a:off x="3047901" y="1062430"/>
        <a:ext cx="708286" cy="1416573"/>
      </dsp:txXfrm>
    </dsp:sp>
    <dsp:sp modelId="{AA22FBAD-96A2-5E4C-82B1-80AAD026AEB7}">
      <dsp:nvSpPr>
        <dsp:cNvPr id="0" name=""/>
        <dsp:cNvSpPr/>
      </dsp:nvSpPr>
      <dsp:spPr>
        <a:xfrm>
          <a:off x="1416901" y="1171952"/>
          <a:ext cx="1841545" cy="1841545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600" kern="1200" dirty="0">
              <a:solidFill>
                <a:schemeClr val="bg1"/>
              </a:solidFill>
            </a:rPr>
            <a:t>0</a:t>
          </a:r>
        </a:p>
      </dsp:txBody>
      <dsp:txXfrm>
        <a:off x="1629387" y="2181261"/>
        <a:ext cx="1416573" cy="584336"/>
      </dsp:txXfrm>
    </dsp:sp>
    <dsp:sp modelId="{22B59BEC-155D-ED4C-86B8-F92E5267D4CD}">
      <dsp:nvSpPr>
        <dsp:cNvPr id="0" name=""/>
        <dsp:cNvSpPr/>
      </dsp:nvSpPr>
      <dsp:spPr>
        <a:xfrm>
          <a:off x="742476" y="849944"/>
          <a:ext cx="1841545" cy="1841545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600" kern="1200" dirty="0">
              <a:solidFill>
                <a:schemeClr val="bg1"/>
              </a:solidFill>
            </a:rPr>
            <a:t>0</a:t>
          </a:r>
        </a:p>
      </dsp:txBody>
      <dsp:txXfrm>
        <a:off x="884133" y="1062430"/>
        <a:ext cx="708286" cy="14165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C37E2-5BEC-8B46-9E6A-B9490D63AE77}" type="datetimeFigureOut">
              <a:rPr lang="it-IT" smtClean="0"/>
              <a:pPr/>
              <a:t>24/09/19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EE86B-AD8F-C347-90F0-F989CA13CE6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3339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FFEBFFD-E261-C142-A7D2-ABE2607B5886}" type="datetimeFigureOut">
              <a:rPr lang="it-IT" smtClean="0"/>
              <a:pPr/>
              <a:t>24/09/19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0522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24/09/19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4098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24/09/19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4787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24/09/19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5265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24/09/19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5655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24/09/19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0380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24/09/19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7039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24/09/19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2969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24/09/19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7137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24/09/19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0663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24/09/19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9921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5FFEBFFD-E261-C142-A7D2-ABE2607B5886}" type="datetimeFigureOut">
              <a:rPr lang="it-IT" smtClean="0"/>
              <a:pPr/>
              <a:t>24/09/19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164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095270"/>
            <a:ext cx="6569110" cy="3403706"/>
          </a:xfrm>
        </p:spPr>
        <p:txBody>
          <a:bodyPr>
            <a:normAutofit/>
          </a:bodyPr>
          <a:lstStyle/>
          <a:p>
            <a:pPr algn="l"/>
            <a:r>
              <a:rPr lang="it-IT" sz="2400" dirty="0">
                <a:solidFill>
                  <a:schemeClr val="bg1"/>
                </a:solidFill>
              </a:rPr>
              <a:t>Modulo di </a:t>
            </a:r>
            <a:br>
              <a:rPr lang="it-IT" sz="2400" dirty="0">
                <a:solidFill>
                  <a:schemeClr val="bg1"/>
                </a:solidFill>
              </a:rPr>
            </a:br>
            <a:br>
              <a:rPr lang="it-IT" sz="2400" dirty="0">
                <a:solidFill>
                  <a:schemeClr val="bg1"/>
                </a:solidFill>
              </a:rPr>
            </a:br>
            <a:r>
              <a:rPr lang="it-IT" sz="3600" b="1" dirty="0">
                <a:solidFill>
                  <a:schemeClr val="bg1"/>
                </a:solidFill>
              </a:rPr>
              <a:t>Economia e Gestione delle imprese</a:t>
            </a:r>
            <a:br>
              <a:rPr lang="it-IT" sz="3600" b="1" dirty="0">
                <a:solidFill>
                  <a:schemeClr val="bg1"/>
                </a:solidFill>
              </a:rPr>
            </a:br>
            <a:br>
              <a:rPr lang="it-IT" dirty="0">
                <a:solidFill>
                  <a:schemeClr val="bg1"/>
                </a:solidFill>
              </a:rPr>
            </a:br>
            <a:r>
              <a:rPr lang="it-IT" sz="3200" b="1" dirty="0">
                <a:solidFill>
                  <a:schemeClr val="bg1"/>
                </a:solidFill>
              </a:rPr>
              <a:t>Lezione 12</a:t>
            </a:r>
            <a:br>
              <a:rPr lang="it-IT" dirty="0">
                <a:solidFill>
                  <a:schemeClr val="bg1"/>
                </a:solidFill>
              </a:rPr>
            </a:br>
            <a:r>
              <a:rPr lang="it-IT" i="1" dirty="0">
                <a:solidFill>
                  <a:schemeClr val="bg1"/>
                </a:solidFill>
              </a:rPr>
              <a:t>Analisi del micro-ambiente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35DEE51A-583E-5840-BDFD-1E5BEE8A6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9503" y="5279794"/>
            <a:ext cx="2368050" cy="76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228369"/>
      </p:ext>
    </p:extLst>
  </p:cSld>
  <p:clrMapOvr>
    <a:masterClrMapping/>
  </p:clrMapOvr>
  <p:transition advTm="1574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 txBox="1">
            <a:spLocks/>
          </p:cNvSpPr>
          <p:nvPr/>
        </p:nvSpPr>
        <p:spPr>
          <a:xfrm>
            <a:off x="457200" y="-26988"/>
            <a:ext cx="8229600" cy="1143001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it-IT" sz="2800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72607" y="2130035"/>
            <a:ext cx="7290054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sz="2000" kern="0" dirty="0">
                <a:solidFill>
                  <a:schemeClr val="tx2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FATTORI CRITICI:</a:t>
            </a:r>
          </a:p>
          <a:p>
            <a:pPr marL="0" indent="0">
              <a:buFontTx/>
              <a:buNone/>
              <a:defRPr/>
            </a:pPr>
            <a:endParaRPr lang="en-US" sz="2000" kern="0" dirty="0">
              <a:solidFill>
                <a:schemeClr val="tx2">
                  <a:lumMod val="75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000" kern="0" dirty="0" err="1">
                <a:solidFill>
                  <a:schemeClr val="tx2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Economie</a:t>
            </a:r>
            <a:r>
              <a:rPr lang="en-US" sz="2000" kern="0" dirty="0">
                <a:solidFill>
                  <a:schemeClr val="tx2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 di </a:t>
            </a:r>
            <a:r>
              <a:rPr lang="en-US" sz="2000" kern="0" dirty="0" err="1">
                <a:solidFill>
                  <a:schemeClr val="tx2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scala</a:t>
            </a:r>
            <a:endParaRPr lang="en-US" sz="2000" kern="0" dirty="0">
              <a:solidFill>
                <a:schemeClr val="tx2">
                  <a:lumMod val="75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000" kern="0" dirty="0" err="1">
                <a:solidFill>
                  <a:schemeClr val="tx2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Fabbisogno</a:t>
            </a:r>
            <a:r>
              <a:rPr lang="en-US" sz="2000" kern="0" dirty="0">
                <a:solidFill>
                  <a:schemeClr val="tx2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 di </a:t>
            </a:r>
            <a:r>
              <a:rPr lang="en-US" sz="2000" kern="0" dirty="0" err="1">
                <a:solidFill>
                  <a:schemeClr val="tx2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capitale</a:t>
            </a:r>
            <a:endParaRPr lang="en-US" sz="2000" kern="0" dirty="0">
              <a:solidFill>
                <a:schemeClr val="tx2">
                  <a:lumMod val="75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000" kern="0" dirty="0" err="1">
                <a:solidFill>
                  <a:schemeClr val="tx2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Differenziazione</a:t>
            </a:r>
            <a:r>
              <a:rPr lang="en-US" sz="2000" kern="0" dirty="0">
                <a:solidFill>
                  <a:schemeClr val="tx2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 del </a:t>
            </a:r>
            <a:r>
              <a:rPr lang="en-US" sz="2000" kern="0" dirty="0" err="1">
                <a:solidFill>
                  <a:schemeClr val="tx2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prodotto</a:t>
            </a:r>
            <a:endParaRPr lang="en-US" sz="2000" kern="0" dirty="0">
              <a:solidFill>
                <a:schemeClr val="tx2">
                  <a:lumMod val="75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solidFill>
                  <a:schemeClr val="tx2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Difficile accesso ai </a:t>
            </a:r>
            <a:r>
              <a:rPr lang="en-US" sz="2000" kern="0" dirty="0" err="1">
                <a:solidFill>
                  <a:schemeClr val="tx2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canali</a:t>
            </a:r>
            <a:r>
              <a:rPr lang="en-US" sz="2000" kern="0" dirty="0">
                <a:solidFill>
                  <a:schemeClr val="tx2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 di </a:t>
            </a:r>
            <a:r>
              <a:rPr lang="en-US" sz="2000" kern="0" dirty="0" err="1">
                <a:solidFill>
                  <a:schemeClr val="tx2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distribuzione</a:t>
            </a:r>
            <a:endParaRPr lang="en-US" sz="2000" kern="0" dirty="0">
              <a:solidFill>
                <a:schemeClr val="tx2">
                  <a:lumMod val="75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000" kern="0" dirty="0" err="1">
                <a:solidFill>
                  <a:schemeClr val="tx2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Presenza</a:t>
            </a:r>
            <a:r>
              <a:rPr lang="en-US" sz="2000" kern="0" dirty="0">
                <a:solidFill>
                  <a:schemeClr val="tx2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 di </a:t>
            </a:r>
            <a:r>
              <a:rPr lang="en-US" sz="2000" kern="0" dirty="0" err="1">
                <a:solidFill>
                  <a:schemeClr val="tx2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vantaggi</a:t>
            </a:r>
            <a:r>
              <a:rPr lang="en-US" sz="2000" kern="0" dirty="0">
                <a:solidFill>
                  <a:schemeClr val="tx2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 di </a:t>
            </a:r>
            <a:r>
              <a:rPr lang="en-US" sz="2000" kern="0" dirty="0" err="1">
                <a:solidFill>
                  <a:schemeClr val="tx2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costo</a:t>
            </a:r>
            <a:r>
              <a:rPr lang="en-US" sz="2000" kern="0" dirty="0">
                <a:solidFill>
                  <a:schemeClr val="tx2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2000" kern="0" dirty="0" err="1">
                <a:solidFill>
                  <a:schemeClr val="tx2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assoluti</a:t>
            </a:r>
            <a:r>
              <a:rPr lang="en-US" sz="2000" kern="0" dirty="0">
                <a:solidFill>
                  <a:schemeClr val="tx2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 per le imprese </a:t>
            </a:r>
            <a:r>
              <a:rPr lang="en-US" sz="2000" kern="0" dirty="0" err="1">
                <a:solidFill>
                  <a:schemeClr val="tx2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che</a:t>
            </a:r>
            <a:r>
              <a:rPr lang="en-US" sz="2000" kern="0" dirty="0">
                <a:solidFill>
                  <a:schemeClr val="tx2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2000" kern="0" dirty="0" err="1">
                <a:solidFill>
                  <a:schemeClr val="tx2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già</a:t>
            </a:r>
            <a:r>
              <a:rPr lang="en-US" sz="2000" kern="0" dirty="0">
                <a:solidFill>
                  <a:schemeClr val="tx2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2000" kern="0" dirty="0" err="1">
                <a:solidFill>
                  <a:schemeClr val="tx2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operano</a:t>
            </a:r>
            <a:r>
              <a:rPr lang="en-US" sz="2000" kern="0" dirty="0">
                <a:solidFill>
                  <a:schemeClr val="tx2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2000" kern="0" dirty="0" err="1">
                <a:solidFill>
                  <a:schemeClr val="tx2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nel</a:t>
            </a:r>
            <a:r>
              <a:rPr lang="en-US" sz="2000" kern="0" dirty="0">
                <a:solidFill>
                  <a:schemeClr val="tx2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2000" kern="0" dirty="0" err="1">
                <a:solidFill>
                  <a:schemeClr val="tx2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settore</a:t>
            </a:r>
            <a:endParaRPr lang="en-US" sz="2000" kern="0" dirty="0">
              <a:solidFill>
                <a:schemeClr val="tx2">
                  <a:lumMod val="75000"/>
                </a:schemeClr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F55B4AAA-724A-8743-8849-7914FDC310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7771" y="6134986"/>
            <a:ext cx="1609781" cy="521012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1701B8F-E1F5-C146-A80A-27155E9B3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607" y="544512"/>
            <a:ext cx="7290054" cy="149961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MODELLO DELLE 5 FORZE DI PORTER</a:t>
            </a:r>
            <a:br>
              <a:rPr lang="it-IT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it-IT" sz="3200" dirty="0">
                <a:solidFill>
                  <a:srgbClr val="7030A0"/>
                </a:solidFill>
              </a:rPr>
              <a:t>I nuovi entranti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89354373"/>
      </p:ext>
    </p:extLst>
  </p:cSld>
  <p:clrMapOvr>
    <a:masterClrMapping/>
  </p:clrMapOvr>
  <p:transition advTm="213498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0CD645D1-4736-AA4B-8A1B-72205115F7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7771" y="6134986"/>
            <a:ext cx="1609781" cy="521012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619A3BB5-029E-F44E-B591-F09A822DA99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r>
              <a:rPr lang="it-IT" sz="48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MODELLO DELLE 5 FORZE DI PORTER</a:t>
            </a:r>
          </a:p>
          <a:p>
            <a:pPr algn="l">
              <a:defRPr/>
            </a:pPr>
            <a:r>
              <a:rPr lang="it-IT" sz="3200" dirty="0">
                <a:solidFill>
                  <a:srgbClr val="7030A0"/>
                </a:solidFill>
                <a:latin typeface="+mj-lt"/>
              </a:rPr>
              <a:t>I prodotti sostitutivi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BD9AD60E-C2F8-DA43-964E-CCA151F2C187}"/>
              </a:ext>
            </a:extLst>
          </p:cNvPr>
          <p:cNvSpPr txBox="1"/>
          <p:nvPr/>
        </p:nvSpPr>
        <p:spPr>
          <a:xfrm>
            <a:off x="764279" y="2614443"/>
            <a:ext cx="7472137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/>
              <a:t>I prodotti e servizi sostitutivi rappresentano prodotti e servizi che, pur avendo caratteristiche merceologiche diverse, assolvono alla stessa funzione d’uso di quelli concorrenti nel settore. </a:t>
            </a:r>
          </a:p>
          <a:p>
            <a:pPr algn="just"/>
            <a:endParaRPr lang="it-IT" sz="2000" dirty="0"/>
          </a:p>
          <a:p>
            <a:pPr algn="just"/>
            <a:endParaRPr lang="it-IT" sz="2000" dirty="0"/>
          </a:p>
          <a:p>
            <a:pPr algn="just"/>
            <a:r>
              <a:rPr lang="it-IT" sz="2000" dirty="0"/>
              <a:t>Due prodotti sono “sostitutivi” quando la loro </a:t>
            </a:r>
            <a:r>
              <a:rPr lang="it-IT" sz="2000" b="1" dirty="0"/>
              <a:t>elasticità incrociata </a:t>
            </a:r>
            <a:r>
              <a:rPr lang="it-IT" sz="2000" dirty="0"/>
              <a:t>è positiva ed è elevata: all’aumentare del prezzo di uno, si espande la domanda dell’altro. </a:t>
            </a:r>
          </a:p>
          <a:p>
            <a:pPr algn="just"/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344377634"/>
      </p:ext>
    </p:extLst>
  </p:cSld>
  <p:clrMapOvr>
    <a:masterClrMapping/>
  </p:clrMapOvr>
  <p:transition advTm="97008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24686" y="2130035"/>
            <a:ext cx="733797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US" sz="2400" kern="0" dirty="0">
                <a:ea typeface="Tahoma" pitchFamily="34" charset="0"/>
                <a:cs typeface="Tahoma" pitchFamily="34" charset="0"/>
              </a:rPr>
              <a:t>FATTORI CRITICI:</a:t>
            </a: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en-US" sz="2000" kern="0" dirty="0">
              <a:ea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kern="0" dirty="0" err="1">
                <a:ea typeface="Tahoma" pitchFamily="34" charset="0"/>
                <a:cs typeface="Tahoma" pitchFamily="34" charset="0"/>
              </a:rPr>
              <a:t>Dimensioni</a:t>
            </a:r>
            <a:r>
              <a:rPr lang="en-US" sz="2000" kern="0" dirty="0">
                <a:ea typeface="Tahoma" pitchFamily="34" charset="0"/>
                <a:cs typeface="Tahoma" pitchFamily="34" charset="0"/>
              </a:rPr>
              <a:t> delle imprese rispetto a quelle del </a:t>
            </a:r>
            <a:r>
              <a:rPr lang="en-US" sz="2000" kern="0" dirty="0" err="1">
                <a:ea typeface="Tahoma" pitchFamily="34" charset="0"/>
                <a:cs typeface="Tahoma" pitchFamily="34" charset="0"/>
              </a:rPr>
              <a:t>settore</a:t>
            </a:r>
            <a:endParaRPr lang="en-US" sz="2000" kern="0" dirty="0">
              <a:ea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kern="0" dirty="0" err="1">
                <a:ea typeface="Tahoma" pitchFamily="34" charset="0"/>
                <a:cs typeface="Tahoma" pitchFamily="34" charset="0"/>
              </a:rPr>
              <a:t>Concentrazione</a:t>
            </a:r>
            <a:r>
              <a:rPr lang="en-US" sz="2000" kern="0" dirty="0">
                <a:ea typeface="Tahoma" pitchFamily="34" charset="0"/>
                <a:cs typeface="Tahoma" pitchFamily="34" charset="0"/>
              </a:rPr>
              <a:t> </a:t>
            </a:r>
            <a:r>
              <a:rPr lang="en-US" sz="2000" kern="0" dirty="0" err="1">
                <a:ea typeface="Tahoma" pitchFamily="34" charset="0"/>
                <a:cs typeface="Tahoma" pitchFamily="34" charset="0"/>
              </a:rPr>
              <a:t>dei</a:t>
            </a:r>
            <a:r>
              <a:rPr lang="en-US" sz="2000" kern="0" dirty="0">
                <a:ea typeface="Tahoma" pitchFamily="34" charset="0"/>
                <a:cs typeface="Tahoma" pitchFamily="34" charset="0"/>
              </a:rPr>
              <a:t> </a:t>
            </a:r>
            <a:r>
              <a:rPr lang="en-US" sz="2000" kern="0" dirty="0" err="1">
                <a:ea typeface="Tahoma" pitchFamily="34" charset="0"/>
                <a:cs typeface="Tahoma" pitchFamily="34" charset="0"/>
              </a:rPr>
              <a:t>settori</a:t>
            </a:r>
            <a:r>
              <a:rPr lang="en-US" sz="2000" kern="0" dirty="0">
                <a:ea typeface="Tahoma" pitchFamily="34" charset="0"/>
                <a:cs typeface="Tahoma" pitchFamily="34" charset="0"/>
              </a:rPr>
              <a:t> di </a:t>
            </a:r>
            <a:r>
              <a:rPr lang="en-US" sz="2000" kern="0" dirty="0" err="1">
                <a:ea typeface="Tahoma" pitchFamily="34" charset="0"/>
                <a:cs typeface="Tahoma" pitchFamily="34" charset="0"/>
              </a:rPr>
              <a:t>fornitura</a:t>
            </a:r>
            <a:endParaRPr lang="en-US" sz="2000" kern="0" dirty="0">
              <a:ea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kern="0" dirty="0" err="1">
                <a:ea typeface="Tahoma" pitchFamily="34" charset="0"/>
                <a:cs typeface="Tahoma" pitchFamily="34" charset="0"/>
              </a:rPr>
              <a:t>Rilevanza</a:t>
            </a:r>
            <a:r>
              <a:rPr lang="en-US" sz="2000" kern="0" dirty="0">
                <a:ea typeface="Tahoma" pitchFamily="34" charset="0"/>
                <a:cs typeface="Tahoma" pitchFamily="34" charset="0"/>
              </a:rPr>
              <a:t> della </a:t>
            </a:r>
            <a:r>
              <a:rPr lang="en-US" sz="2000" kern="0" dirty="0" err="1">
                <a:ea typeface="Tahoma" pitchFamily="34" charset="0"/>
                <a:cs typeface="Tahoma" pitchFamily="34" charset="0"/>
              </a:rPr>
              <a:t>fornitura</a:t>
            </a:r>
            <a:r>
              <a:rPr lang="en-US" sz="2000" kern="0" dirty="0">
                <a:ea typeface="Tahoma" pitchFamily="34" charset="0"/>
                <a:cs typeface="Tahoma" pitchFamily="34" charset="0"/>
              </a:rPr>
              <a:t> rispetto </a:t>
            </a:r>
            <a:r>
              <a:rPr lang="en-US" sz="2000" kern="0" dirty="0" err="1">
                <a:ea typeface="Tahoma" pitchFamily="34" charset="0"/>
                <a:cs typeface="Tahoma" pitchFamily="34" charset="0"/>
              </a:rPr>
              <a:t>alla</a:t>
            </a:r>
            <a:r>
              <a:rPr lang="en-US" sz="2000" kern="0" dirty="0">
                <a:ea typeface="Tahoma" pitchFamily="34" charset="0"/>
                <a:cs typeface="Tahoma" pitchFamily="34" charset="0"/>
              </a:rPr>
              <a:t> </a:t>
            </a:r>
            <a:r>
              <a:rPr lang="en-US" sz="2000" kern="0" dirty="0" err="1">
                <a:ea typeface="Tahoma" pitchFamily="34" charset="0"/>
                <a:cs typeface="Tahoma" pitchFamily="34" charset="0"/>
              </a:rPr>
              <a:t>qualità</a:t>
            </a:r>
            <a:r>
              <a:rPr lang="en-US" sz="2000" kern="0" dirty="0">
                <a:ea typeface="Tahoma" pitchFamily="34" charset="0"/>
                <a:cs typeface="Tahoma" pitchFamily="34" charset="0"/>
              </a:rPr>
              <a:t> del </a:t>
            </a:r>
            <a:r>
              <a:rPr lang="en-US" sz="2000" kern="0" dirty="0" err="1">
                <a:ea typeface="Tahoma" pitchFamily="34" charset="0"/>
                <a:cs typeface="Tahoma" pitchFamily="34" charset="0"/>
              </a:rPr>
              <a:t>prodotto</a:t>
            </a:r>
            <a:r>
              <a:rPr lang="en-US" sz="2000" kern="0" dirty="0">
                <a:ea typeface="Tahoma" pitchFamily="34" charset="0"/>
                <a:cs typeface="Tahoma" pitchFamily="34" charset="0"/>
              </a:rPr>
              <a:t> del </a:t>
            </a:r>
            <a:r>
              <a:rPr lang="en-US" sz="2000" kern="0" dirty="0" err="1">
                <a:ea typeface="Tahoma" pitchFamily="34" charset="0"/>
                <a:cs typeface="Tahoma" pitchFamily="34" charset="0"/>
              </a:rPr>
              <a:t>settore</a:t>
            </a:r>
            <a:endParaRPr lang="en-US" sz="2000" kern="0" dirty="0">
              <a:ea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kern="0" dirty="0" err="1">
                <a:ea typeface="Tahoma" pitchFamily="34" charset="0"/>
                <a:cs typeface="Tahoma" pitchFamily="34" charset="0"/>
              </a:rPr>
              <a:t>Possibilità</a:t>
            </a:r>
            <a:r>
              <a:rPr lang="en-US" sz="2000" kern="0" dirty="0">
                <a:ea typeface="Tahoma" pitchFamily="34" charset="0"/>
                <a:cs typeface="Tahoma" pitchFamily="34" charset="0"/>
              </a:rPr>
              <a:t> di </a:t>
            </a:r>
            <a:r>
              <a:rPr lang="en-US" sz="2000" kern="0" dirty="0" err="1">
                <a:ea typeface="Tahoma" pitchFamily="34" charset="0"/>
                <a:cs typeface="Tahoma" pitchFamily="34" charset="0"/>
              </a:rPr>
              <a:t>integrazione</a:t>
            </a:r>
            <a:r>
              <a:rPr lang="en-US" sz="2000" kern="0" dirty="0">
                <a:ea typeface="Tahoma" pitchFamily="34" charset="0"/>
                <a:cs typeface="Tahoma" pitchFamily="34" charset="0"/>
              </a:rPr>
              <a:t> a monte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kern="0" dirty="0" err="1">
                <a:ea typeface="Tahoma" pitchFamily="34" charset="0"/>
                <a:cs typeface="Tahoma" pitchFamily="34" charset="0"/>
              </a:rPr>
              <a:t>Dipendenza</a:t>
            </a:r>
            <a:r>
              <a:rPr lang="en-US" sz="2000" kern="0" dirty="0">
                <a:ea typeface="Tahoma" pitchFamily="34" charset="0"/>
                <a:cs typeface="Tahoma" pitchFamily="34" charset="0"/>
              </a:rPr>
              <a:t> </a:t>
            </a:r>
            <a:r>
              <a:rPr lang="en-US" sz="2000" kern="0" dirty="0" err="1">
                <a:ea typeface="Tahoma" pitchFamily="34" charset="0"/>
                <a:cs typeface="Tahoma" pitchFamily="34" charset="0"/>
              </a:rPr>
              <a:t>dei</a:t>
            </a:r>
            <a:r>
              <a:rPr lang="en-US" sz="2000" kern="0" dirty="0">
                <a:ea typeface="Tahoma" pitchFamily="34" charset="0"/>
                <a:cs typeface="Tahoma" pitchFamily="34" charset="0"/>
              </a:rPr>
              <a:t> </a:t>
            </a:r>
            <a:r>
              <a:rPr lang="en-US" sz="2000" kern="0" dirty="0" err="1">
                <a:ea typeface="Tahoma" pitchFamily="34" charset="0"/>
                <a:cs typeface="Tahoma" pitchFamily="34" charset="0"/>
              </a:rPr>
              <a:t>fornitori</a:t>
            </a:r>
            <a:r>
              <a:rPr lang="en-US" sz="2000" kern="0" dirty="0">
                <a:ea typeface="Tahoma" pitchFamily="34" charset="0"/>
                <a:cs typeface="Tahoma" pitchFamily="34" charset="0"/>
              </a:rPr>
              <a:t> dal </a:t>
            </a:r>
            <a:r>
              <a:rPr lang="en-US" sz="2000" kern="0" dirty="0" err="1">
                <a:ea typeface="Tahoma" pitchFamily="34" charset="0"/>
                <a:cs typeface="Tahoma" pitchFamily="34" charset="0"/>
              </a:rPr>
              <a:t>settore</a:t>
            </a:r>
            <a:r>
              <a:rPr lang="en-US" sz="2000" kern="0" dirty="0">
                <a:ea typeface="Tahoma" pitchFamily="34" charset="0"/>
                <a:cs typeface="Tahoma" pitchFamily="34" charset="0"/>
              </a:rPr>
              <a:t> e </a:t>
            </a:r>
            <a:r>
              <a:rPr lang="en-US" sz="2000" kern="0" dirty="0" err="1">
                <a:ea typeface="Tahoma" pitchFamily="34" charset="0"/>
                <a:cs typeface="Tahoma" pitchFamily="34" charset="0"/>
              </a:rPr>
              <a:t>possibilità</a:t>
            </a:r>
            <a:r>
              <a:rPr lang="en-US" sz="2000" kern="0" dirty="0">
                <a:ea typeface="Tahoma" pitchFamily="34" charset="0"/>
                <a:cs typeface="Tahoma" pitchFamily="34" charset="0"/>
              </a:rPr>
              <a:t> di </a:t>
            </a:r>
            <a:r>
              <a:rPr lang="en-US" sz="2000" kern="0" dirty="0" err="1">
                <a:ea typeface="Tahoma" pitchFamily="34" charset="0"/>
                <a:cs typeface="Tahoma" pitchFamily="34" charset="0"/>
              </a:rPr>
              <a:t>altri</a:t>
            </a:r>
            <a:r>
              <a:rPr lang="en-US" sz="2000" kern="0" dirty="0">
                <a:ea typeface="Tahoma" pitchFamily="34" charset="0"/>
                <a:cs typeface="Tahoma" pitchFamily="34" charset="0"/>
              </a:rPr>
              <a:t> </a:t>
            </a:r>
            <a:r>
              <a:rPr lang="en-US" sz="2000" kern="0" dirty="0" err="1">
                <a:ea typeface="Tahoma" pitchFamily="34" charset="0"/>
                <a:cs typeface="Tahoma" pitchFamily="34" charset="0"/>
              </a:rPr>
              <a:t>mercati</a:t>
            </a:r>
            <a:r>
              <a:rPr lang="en-US" sz="2000" kern="0" dirty="0">
                <a:ea typeface="Tahoma" pitchFamily="34" charset="0"/>
                <a:cs typeface="Tahoma" pitchFamily="34" charset="0"/>
              </a:rPr>
              <a:t> di </a:t>
            </a:r>
            <a:r>
              <a:rPr lang="en-US" sz="2000" kern="0" dirty="0" err="1">
                <a:ea typeface="Tahoma" pitchFamily="34" charset="0"/>
                <a:cs typeface="Tahoma" pitchFamily="34" charset="0"/>
              </a:rPr>
              <a:t>sbocco</a:t>
            </a:r>
            <a:endParaRPr lang="en-US" sz="2000" kern="0" dirty="0">
              <a:ea typeface="Tahoma" pitchFamily="34" charset="0"/>
              <a:cs typeface="Tahoma" pitchFamily="34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9EBFF9E0-C324-8847-89C1-2FC5513618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7771" y="6134986"/>
            <a:ext cx="1609781" cy="521012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13782B1C-9F69-3742-BBEF-1C0C233AC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779" y="571480"/>
            <a:ext cx="7290054" cy="149961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MODELLO DELLE 5 FORZE DI PORTER</a:t>
            </a:r>
            <a:br>
              <a:rPr lang="it-IT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it-IT" sz="3200" dirty="0">
                <a:solidFill>
                  <a:srgbClr val="7030A0"/>
                </a:solidFill>
              </a:rPr>
              <a:t>Il potere dei fornitori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78805243"/>
      </p:ext>
    </p:extLst>
  </p:cSld>
  <p:clrMapOvr>
    <a:masterClrMapping/>
  </p:clrMapOvr>
  <p:transition advTm="94398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74676" y="2060464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sz="2400" kern="0" dirty="0">
                <a:ea typeface="Tahoma" pitchFamily="34" charset="0"/>
                <a:cs typeface="Tahoma" pitchFamily="34" charset="0"/>
              </a:rPr>
              <a:t>FATTORI CRITICI:</a:t>
            </a:r>
          </a:p>
          <a:p>
            <a:pPr marL="0" indent="0">
              <a:buFontTx/>
              <a:buNone/>
              <a:defRPr/>
            </a:pPr>
            <a:endParaRPr lang="en-US" sz="2400" kern="0" dirty="0"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en-US" sz="2000" kern="0" dirty="0" err="1">
                <a:ea typeface="Tahoma" pitchFamily="34" charset="0"/>
                <a:cs typeface="Tahoma" pitchFamily="34" charset="0"/>
              </a:rPr>
              <a:t>Sensibilità</a:t>
            </a:r>
            <a:r>
              <a:rPr lang="en-US" sz="2000" kern="0" dirty="0">
                <a:ea typeface="Tahoma" pitchFamily="34" charset="0"/>
                <a:cs typeface="Tahoma" pitchFamily="34" charset="0"/>
              </a:rPr>
              <a:t> del </a:t>
            </a:r>
            <a:r>
              <a:rPr lang="en-US" sz="2000" kern="0" dirty="0" err="1">
                <a:ea typeface="Tahoma" pitchFamily="34" charset="0"/>
                <a:cs typeface="Tahoma" pitchFamily="34" charset="0"/>
              </a:rPr>
              <a:t>consumatore</a:t>
            </a:r>
            <a:r>
              <a:rPr lang="en-US" sz="2000" kern="0" dirty="0">
                <a:ea typeface="Tahoma" pitchFamily="34" charset="0"/>
                <a:cs typeface="Tahoma" pitchFamily="34" charset="0"/>
              </a:rPr>
              <a:t> al </a:t>
            </a:r>
            <a:r>
              <a:rPr lang="en-US" sz="2000" kern="0" dirty="0" err="1">
                <a:ea typeface="Tahoma" pitchFamily="34" charset="0"/>
                <a:cs typeface="Tahoma" pitchFamily="34" charset="0"/>
              </a:rPr>
              <a:t>prezzo</a:t>
            </a:r>
            <a:endParaRPr lang="en-US" sz="2000" kern="0" dirty="0">
              <a:ea typeface="Tahoma" pitchFamily="34" charset="0"/>
              <a:cs typeface="Tahoma" pitchFamily="34" charset="0"/>
            </a:endParaRPr>
          </a:p>
          <a:p>
            <a:pPr lvl="2">
              <a:defRPr/>
            </a:pPr>
            <a:r>
              <a:rPr lang="en-US" sz="2000" kern="0" dirty="0">
                <a:ea typeface="Tahoma" pitchFamily="34" charset="0"/>
                <a:cs typeface="Tahoma" pitchFamily="34" charset="0"/>
              </a:rPr>
              <a:t>Quota </a:t>
            </a:r>
            <a:r>
              <a:rPr lang="en-US" sz="2000" kern="0" dirty="0" err="1">
                <a:ea typeface="Tahoma" pitchFamily="34" charset="0"/>
                <a:cs typeface="Tahoma" pitchFamily="34" charset="0"/>
              </a:rPr>
              <a:t>ridotta</a:t>
            </a:r>
            <a:r>
              <a:rPr lang="en-US" sz="2000" kern="0" dirty="0">
                <a:ea typeface="Tahoma" pitchFamily="34" charset="0"/>
                <a:cs typeface="Tahoma" pitchFamily="34" charset="0"/>
              </a:rPr>
              <a:t> del </a:t>
            </a:r>
            <a:r>
              <a:rPr lang="en-US" sz="2000" kern="0" dirty="0" err="1">
                <a:ea typeface="Tahoma" pitchFamily="34" charset="0"/>
                <a:cs typeface="Tahoma" pitchFamily="34" charset="0"/>
              </a:rPr>
              <a:t>reddito</a:t>
            </a:r>
            <a:r>
              <a:rPr lang="en-US" sz="2000" kern="0" dirty="0">
                <a:ea typeface="Tahoma" pitchFamily="34" charset="0"/>
                <a:cs typeface="Tahoma" pitchFamily="34" charset="0"/>
              </a:rPr>
              <a:t> per </a:t>
            </a:r>
            <a:r>
              <a:rPr lang="en-US" sz="2000" kern="0" dirty="0" err="1">
                <a:ea typeface="Tahoma" pitchFamily="34" charset="0"/>
                <a:cs typeface="Tahoma" pitchFamily="34" charset="0"/>
              </a:rPr>
              <a:t>il</a:t>
            </a:r>
            <a:r>
              <a:rPr lang="en-US" sz="2000" kern="0" dirty="0">
                <a:ea typeface="Tahoma" pitchFamily="34" charset="0"/>
                <a:cs typeface="Tahoma" pitchFamily="34" charset="0"/>
              </a:rPr>
              <a:t> </a:t>
            </a:r>
            <a:r>
              <a:rPr lang="en-US" sz="2000" kern="0" dirty="0" err="1">
                <a:ea typeface="Tahoma" pitchFamily="34" charset="0"/>
                <a:cs typeface="Tahoma" pitchFamily="34" charset="0"/>
              </a:rPr>
              <a:t>prodotto</a:t>
            </a:r>
            <a:endParaRPr lang="en-US" sz="2000" kern="0" dirty="0">
              <a:ea typeface="Tahoma" pitchFamily="34" charset="0"/>
              <a:cs typeface="Tahoma" pitchFamily="34" charset="0"/>
            </a:endParaRPr>
          </a:p>
          <a:p>
            <a:pPr lvl="2">
              <a:defRPr/>
            </a:pPr>
            <a:r>
              <a:rPr lang="en-US" sz="2000" kern="0" dirty="0" err="1">
                <a:ea typeface="Tahoma" pitchFamily="34" charset="0"/>
                <a:cs typeface="Tahoma" pitchFamily="34" charset="0"/>
              </a:rPr>
              <a:t>Rilevanza</a:t>
            </a:r>
            <a:r>
              <a:rPr lang="en-US" sz="2000" kern="0" dirty="0">
                <a:ea typeface="Tahoma" pitchFamily="34" charset="0"/>
                <a:cs typeface="Tahoma" pitchFamily="34" charset="0"/>
              </a:rPr>
              <a:t> del </a:t>
            </a:r>
            <a:r>
              <a:rPr lang="en-US" sz="2000" kern="0" dirty="0" err="1">
                <a:ea typeface="Tahoma" pitchFamily="34" charset="0"/>
                <a:cs typeface="Tahoma" pitchFamily="34" charset="0"/>
              </a:rPr>
              <a:t>prodotto</a:t>
            </a:r>
            <a:r>
              <a:rPr lang="en-US" sz="2000" kern="0" dirty="0">
                <a:ea typeface="Tahoma" pitchFamily="34" charset="0"/>
                <a:cs typeface="Tahoma" pitchFamily="34" charset="0"/>
              </a:rPr>
              <a:t> (</a:t>
            </a:r>
            <a:r>
              <a:rPr lang="en-US" sz="2000" kern="0" dirty="0" err="1">
                <a:ea typeface="Tahoma" pitchFamily="34" charset="0"/>
                <a:cs typeface="Tahoma" pitchFamily="34" charset="0"/>
              </a:rPr>
              <a:t>essenzialità</a:t>
            </a:r>
            <a:r>
              <a:rPr lang="en-US" sz="2000" kern="0" dirty="0">
                <a:ea typeface="Tahoma" pitchFamily="34" charset="0"/>
                <a:cs typeface="Tahoma" pitchFamily="34" charset="0"/>
              </a:rPr>
              <a:t>)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en-US" sz="2000" kern="0" dirty="0" err="1">
                <a:ea typeface="Tahoma" pitchFamily="34" charset="0"/>
                <a:cs typeface="Tahoma" pitchFamily="34" charset="0"/>
              </a:rPr>
              <a:t>Potere</a:t>
            </a:r>
            <a:r>
              <a:rPr lang="en-US" sz="2000" kern="0" dirty="0">
                <a:ea typeface="Tahoma" pitchFamily="34" charset="0"/>
                <a:cs typeface="Tahoma" pitchFamily="34" charset="0"/>
              </a:rPr>
              <a:t> </a:t>
            </a:r>
            <a:r>
              <a:rPr lang="en-US" sz="2000" kern="0" dirty="0" err="1">
                <a:ea typeface="Tahoma" pitchFamily="34" charset="0"/>
                <a:cs typeface="Tahoma" pitchFamily="34" charset="0"/>
              </a:rPr>
              <a:t>contrattuale</a:t>
            </a:r>
            <a:endParaRPr lang="en-US" sz="2000" kern="0" dirty="0">
              <a:ea typeface="Tahoma" pitchFamily="34" charset="0"/>
              <a:cs typeface="Tahoma" pitchFamily="34" charset="0"/>
            </a:endParaRP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US" sz="2000" kern="0" dirty="0" err="1">
                <a:ea typeface="Tahoma" pitchFamily="34" charset="0"/>
                <a:cs typeface="Tahoma" pitchFamily="34" charset="0"/>
              </a:rPr>
              <a:t>Numero</a:t>
            </a:r>
            <a:r>
              <a:rPr lang="en-US" sz="2000" kern="0" dirty="0">
                <a:ea typeface="Tahoma" pitchFamily="34" charset="0"/>
                <a:cs typeface="Tahoma" pitchFamily="34" charset="0"/>
              </a:rPr>
              <a:t> di </a:t>
            </a:r>
            <a:r>
              <a:rPr lang="en-US" sz="2000" kern="0" dirty="0" err="1">
                <a:ea typeface="Tahoma" pitchFamily="34" charset="0"/>
                <a:cs typeface="Tahoma" pitchFamily="34" charset="0"/>
              </a:rPr>
              <a:t>consumatori</a:t>
            </a:r>
            <a:r>
              <a:rPr lang="en-US" sz="2000" kern="0" dirty="0">
                <a:ea typeface="Tahoma" pitchFamily="34" charset="0"/>
                <a:cs typeface="Tahoma" pitchFamily="34" charset="0"/>
              </a:rPr>
              <a:t> (</a:t>
            </a:r>
            <a:r>
              <a:rPr lang="en-US" sz="2000" kern="0" dirty="0" err="1">
                <a:ea typeface="Tahoma" pitchFamily="34" charset="0"/>
                <a:cs typeface="Tahoma" pitchFamily="34" charset="0"/>
              </a:rPr>
              <a:t>limite</a:t>
            </a:r>
            <a:r>
              <a:rPr lang="en-US" sz="2000" kern="0" dirty="0">
                <a:ea typeface="Tahoma" pitchFamily="34" charset="0"/>
                <a:cs typeface="Tahoma" pitchFamily="34" charset="0"/>
              </a:rPr>
              <a:t> del </a:t>
            </a:r>
            <a:r>
              <a:rPr lang="en-US" sz="2000" kern="0" dirty="0" err="1">
                <a:ea typeface="Tahoma" pitchFamily="34" charset="0"/>
                <a:cs typeface="Tahoma" pitchFamily="34" charset="0"/>
              </a:rPr>
              <a:t>monopsonio</a:t>
            </a:r>
            <a:r>
              <a:rPr lang="en-US" sz="2000" kern="0" dirty="0">
                <a:ea typeface="Tahoma" pitchFamily="34" charset="0"/>
                <a:cs typeface="Tahoma" pitchFamily="34" charset="0"/>
              </a:rPr>
              <a:t>)</a:t>
            </a:r>
          </a:p>
          <a:p>
            <a:pPr lvl="2">
              <a:defRPr/>
            </a:pPr>
            <a:r>
              <a:rPr lang="en-US" sz="2000" kern="0" dirty="0" err="1">
                <a:ea typeface="Tahoma" pitchFamily="34" charset="0"/>
                <a:cs typeface="Tahoma" pitchFamily="34" charset="0"/>
              </a:rPr>
              <a:t>Alti</a:t>
            </a:r>
            <a:r>
              <a:rPr lang="en-US" sz="2000" kern="0" dirty="0">
                <a:ea typeface="Tahoma" pitchFamily="34" charset="0"/>
                <a:cs typeface="Tahoma" pitchFamily="34" charset="0"/>
              </a:rPr>
              <a:t> </a:t>
            </a:r>
            <a:r>
              <a:rPr lang="en-US" sz="2000" kern="0" dirty="0" err="1">
                <a:ea typeface="Tahoma" pitchFamily="34" charset="0"/>
                <a:cs typeface="Tahoma" pitchFamily="34" charset="0"/>
              </a:rPr>
              <a:t>costi</a:t>
            </a:r>
            <a:r>
              <a:rPr lang="en-US" sz="2000" kern="0" dirty="0">
                <a:ea typeface="Tahoma" pitchFamily="34" charset="0"/>
                <a:cs typeface="Tahoma" pitchFamily="34" charset="0"/>
              </a:rPr>
              <a:t> di </a:t>
            </a:r>
            <a:r>
              <a:rPr lang="en-US" sz="2000" kern="0" dirty="0" err="1">
                <a:ea typeface="Tahoma" pitchFamily="34" charset="0"/>
                <a:cs typeface="Tahoma" pitchFamily="34" charset="0"/>
              </a:rPr>
              <a:t>spostamento</a:t>
            </a:r>
            <a:r>
              <a:rPr lang="en-US" sz="2000" kern="0" dirty="0">
                <a:ea typeface="Tahoma" pitchFamily="34" charset="0"/>
                <a:cs typeface="Tahoma" pitchFamily="34" charset="0"/>
              </a:rPr>
              <a:t> da un </a:t>
            </a:r>
            <a:r>
              <a:rPr lang="en-US" sz="2000" kern="0" dirty="0" err="1">
                <a:ea typeface="Tahoma" pitchFamily="34" charset="0"/>
                <a:cs typeface="Tahoma" pitchFamily="34" charset="0"/>
              </a:rPr>
              <a:t>prodotto</a:t>
            </a:r>
            <a:r>
              <a:rPr lang="en-US" sz="2000" kern="0" dirty="0">
                <a:ea typeface="Tahoma" pitchFamily="34" charset="0"/>
                <a:cs typeface="Tahoma" pitchFamily="34" charset="0"/>
              </a:rPr>
              <a:t> </a:t>
            </a:r>
            <a:r>
              <a:rPr lang="en-US" sz="2000" kern="0" dirty="0" err="1">
                <a:ea typeface="Tahoma" pitchFamily="34" charset="0"/>
                <a:cs typeface="Tahoma" pitchFamily="34" charset="0"/>
              </a:rPr>
              <a:t>all’altro</a:t>
            </a:r>
            <a:endParaRPr lang="en-US" sz="2000" kern="0" dirty="0">
              <a:ea typeface="Tahoma" pitchFamily="34" charset="0"/>
              <a:cs typeface="Tahoma" pitchFamily="34" charset="0"/>
            </a:endParaRPr>
          </a:p>
          <a:p>
            <a:pPr lvl="2">
              <a:defRPr/>
            </a:pPr>
            <a:r>
              <a:rPr lang="en-US" sz="2000" kern="0" dirty="0" err="1">
                <a:ea typeface="Tahoma" pitchFamily="34" charset="0"/>
                <a:cs typeface="Tahoma" pitchFamily="34" charset="0"/>
              </a:rPr>
              <a:t>Limitate</a:t>
            </a:r>
            <a:r>
              <a:rPr lang="en-US" sz="2000" kern="0" dirty="0">
                <a:ea typeface="Tahoma" pitchFamily="34" charset="0"/>
                <a:cs typeface="Tahoma" pitchFamily="34" charset="0"/>
              </a:rPr>
              <a:t> </a:t>
            </a:r>
            <a:r>
              <a:rPr lang="en-US" sz="2000" kern="0" dirty="0" err="1">
                <a:ea typeface="Tahoma" pitchFamily="34" charset="0"/>
                <a:cs typeface="Tahoma" pitchFamily="34" charset="0"/>
              </a:rPr>
              <a:t>capacità</a:t>
            </a:r>
            <a:r>
              <a:rPr lang="en-US" sz="2000" kern="0" dirty="0">
                <a:ea typeface="Tahoma" pitchFamily="34" charset="0"/>
                <a:cs typeface="Tahoma" pitchFamily="34" charset="0"/>
              </a:rPr>
              <a:t> di </a:t>
            </a:r>
            <a:r>
              <a:rPr lang="en-US" sz="2000" kern="0" dirty="0" err="1">
                <a:ea typeface="Tahoma" pitchFamily="34" charset="0"/>
                <a:cs typeface="Tahoma" pitchFamily="34" charset="0"/>
              </a:rPr>
              <a:t>gestire</a:t>
            </a:r>
            <a:r>
              <a:rPr lang="en-US" sz="2000" kern="0" dirty="0">
                <a:ea typeface="Tahoma" pitchFamily="34" charset="0"/>
                <a:cs typeface="Tahoma" pitchFamily="34" charset="0"/>
              </a:rPr>
              <a:t> </a:t>
            </a:r>
            <a:r>
              <a:rPr lang="en-US" sz="2000" kern="0" dirty="0" err="1">
                <a:ea typeface="Tahoma" pitchFamily="34" charset="0"/>
                <a:cs typeface="Tahoma" pitchFamily="34" charset="0"/>
              </a:rPr>
              <a:t>informazioni</a:t>
            </a:r>
            <a:r>
              <a:rPr lang="en-US" sz="2000" kern="0" dirty="0">
                <a:ea typeface="Tahoma" pitchFamily="34" charset="0"/>
                <a:cs typeface="Tahoma" pitchFamily="34" charset="0"/>
              </a:rPr>
              <a:t> </a:t>
            </a:r>
            <a:r>
              <a:rPr lang="en-US" sz="2000" kern="0" dirty="0" err="1">
                <a:ea typeface="Tahoma" pitchFamily="34" charset="0"/>
                <a:cs typeface="Tahoma" pitchFamily="34" charset="0"/>
              </a:rPr>
              <a:t>sul</a:t>
            </a:r>
            <a:r>
              <a:rPr lang="en-US" sz="2000" kern="0" dirty="0">
                <a:ea typeface="Tahoma" pitchFamily="34" charset="0"/>
                <a:cs typeface="Tahoma" pitchFamily="34" charset="0"/>
              </a:rPr>
              <a:t> </a:t>
            </a:r>
            <a:r>
              <a:rPr lang="en-US" sz="2000" kern="0" dirty="0" err="1">
                <a:ea typeface="Tahoma" pitchFamily="34" charset="0"/>
                <a:cs typeface="Tahoma" pitchFamily="34" charset="0"/>
              </a:rPr>
              <a:t>prodotto</a:t>
            </a:r>
            <a:endParaRPr lang="en-US" sz="2000" kern="0" dirty="0">
              <a:ea typeface="Tahoma" pitchFamily="34" charset="0"/>
              <a:cs typeface="Tahoma" pitchFamily="34" charset="0"/>
            </a:endParaRPr>
          </a:p>
          <a:p>
            <a:pPr lvl="1">
              <a:defRPr/>
            </a:pPr>
            <a:endParaRPr lang="en-US" sz="2400" kern="0" dirty="0">
              <a:ea typeface="Tahoma" pitchFamily="34" charset="0"/>
              <a:cs typeface="Tahoma" pitchFamily="34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032237A3-686B-0440-804F-92E1BA43F8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7771" y="6134986"/>
            <a:ext cx="1609781" cy="521012"/>
          </a:xfrm>
          <a:prstGeom prst="rect">
            <a:avLst/>
          </a:prstGeom>
        </p:spPr>
      </p:pic>
      <p:sp>
        <p:nvSpPr>
          <p:cNvPr id="3" name="Titolo 2">
            <a:extLst>
              <a:ext uri="{FF2B5EF4-FFF2-40B4-BE49-F238E27FC236}">
                <a16:creationId xmlns:a16="http://schemas.microsoft.com/office/drawing/2014/main" id="{E2CD4BFE-76C9-0D44-B127-3A3527E51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676" y="560848"/>
            <a:ext cx="7290054" cy="149961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MODELLO DELLE 5 FORZE DI PORTER</a:t>
            </a:r>
            <a:br>
              <a:rPr lang="it-IT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it-IT" sz="3200" dirty="0">
                <a:solidFill>
                  <a:srgbClr val="7030A0"/>
                </a:solidFill>
              </a:rPr>
              <a:t>Il potere dei clienti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31226714"/>
      </p:ext>
    </p:extLst>
  </p:cSld>
  <p:clrMapOvr>
    <a:masterClrMapping/>
  </p:clrMapOvr>
  <p:transition advTm="127708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455DF9-ED44-924B-9E83-39702E26C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00" y="383197"/>
            <a:ext cx="7290054" cy="1499616"/>
          </a:xfrm>
        </p:spPr>
        <p:txBody>
          <a:bodyPr/>
          <a:lstStyle/>
          <a:p>
            <a:r>
              <a:rPr lang="it-IT" dirty="0"/>
              <a:t>Il micro-ambiente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B02880A9-7572-A54A-8270-7A6BFE6E9FFA}"/>
              </a:ext>
            </a:extLst>
          </p:cNvPr>
          <p:cNvSpPr/>
          <p:nvPr/>
        </p:nvSpPr>
        <p:spPr>
          <a:xfrm>
            <a:off x="704299" y="1882813"/>
            <a:ext cx="7472137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b="1" dirty="0"/>
              <a:t>3. RICOSTRUZIONE DEI PRINCIPALI RAGGRUPPAMENTI STRATEGICI</a:t>
            </a:r>
          </a:p>
          <a:p>
            <a:pPr algn="just"/>
            <a:endParaRPr lang="it-IT" sz="2400" b="1" dirty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it-IT" dirty="0"/>
              <a:t>In una stessa ASA possono coesistere diversi raggruppamenti strategici. 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it-IT" sz="2400" dirty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it-IT" sz="2000" b="1" dirty="0"/>
              <a:t>Insieme di imprese concorrenti che seguono strategie comuni o simili, riconducibili alle stesse dimensioni strategiche (approccio da offerta). Le imprese tendono ad avere caratteristiche analoghe anche in termini di struttura organizzativa, produttiva e assetto societario</a:t>
            </a:r>
          </a:p>
          <a:p>
            <a:pPr algn="just"/>
            <a:endParaRPr lang="it-IT" sz="2400" b="1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DC09CBA-3764-CB48-A865-D01340C9BA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7771" y="6134986"/>
            <a:ext cx="1609781" cy="521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103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97C6E2-9EA3-484F-B260-93A03EC5F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137" y="372564"/>
            <a:ext cx="7290054" cy="1499616"/>
          </a:xfrm>
        </p:spPr>
        <p:txBody>
          <a:bodyPr/>
          <a:lstStyle/>
          <a:p>
            <a:r>
              <a:rPr lang="it-IT" dirty="0"/>
              <a:t>I raggruppamenti strategici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C599A15C-DCEF-4D44-97E2-9269E2318F73}"/>
              </a:ext>
            </a:extLst>
          </p:cNvPr>
          <p:cNvSpPr/>
          <p:nvPr/>
        </p:nvSpPr>
        <p:spPr>
          <a:xfrm>
            <a:off x="551621" y="1946608"/>
            <a:ext cx="4020379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/>
              <a:t>I raggruppamenti strategici possono essere </a:t>
            </a:r>
            <a:r>
              <a:rPr lang="it-IT" b="1" dirty="0"/>
              <a:t>“mappati</a:t>
            </a:r>
            <a:r>
              <a:rPr lang="it-IT" dirty="0"/>
              <a:t>” attraverso l’utilizzo delle dimensioni strategiche chiave su cui si basa il vantaggio competitivo, ad esempio:</a:t>
            </a:r>
          </a:p>
          <a:p>
            <a:pPr algn="just"/>
            <a:endParaRPr lang="it-IT" sz="1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/>
              <a:t>Ampiezza della gamma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/>
              <a:t>Estensione geografica dell’offerta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/>
              <a:t>Tipologia di canale distributivo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/>
              <a:t>Livello di servizio offerto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/>
              <a:t>Livello di qualità di prodotti o servizi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/>
              <a:t>Politica di prezzo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/>
              <a:t>Grado di integrazione verticale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/>
              <a:t>Tipologia di cliente servito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/>
              <a:t>Livello di diffusione e identificazione della marca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/>
              <a:t>Livello di innovazione tecnologica </a:t>
            </a:r>
            <a:endParaRPr lang="it-IT" dirty="0"/>
          </a:p>
        </p:txBody>
      </p:sp>
      <p:grpSp>
        <p:nvGrpSpPr>
          <p:cNvPr id="22" name="Gruppo 21">
            <a:extLst>
              <a:ext uri="{FF2B5EF4-FFF2-40B4-BE49-F238E27FC236}">
                <a16:creationId xmlns:a16="http://schemas.microsoft.com/office/drawing/2014/main" id="{23201F92-348C-F440-BFDF-054A1EDFB37E}"/>
              </a:ext>
            </a:extLst>
          </p:cNvPr>
          <p:cNvGrpSpPr/>
          <p:nvPr/>
        </p:nvGrpSpPr>
        <p:grpSpPr>
          <a:xfrm>
            <a:off x="4890978" y="1837199"/>
            <a:ext cx="3835802" cy="3904381"/>
            <a:chOff x="4890978" y="1837199"/>
            <a:chExt cx="3835802" cy="3904381"/>
          </a:xfrm>
        </p:grpSpPr>
        <p:grpSp>
          <p:nvGrpSpPr>
            <p:cNvPr id="16" name="Gruppo 15">
              <a:extLst>
                <a:ext uri="{FF2B5EF4-FFF2-40B4-BE49-F238E27FC236}">
                  <a16:creationId xmlns:a16="http://schemas.microsoft.com/office/drawing/2014/main" id="{DCEE68E7-958E-7A44-A067-F715585F52B6}"/>
                </a:ext>
              </a:extLst>
            </p:cNvPr>
            <p:cNvGrpSpPr/>
            <p:nvPr/>
          </p:nvGrpSpPr>
          <p:grpSpPr>
            <a:xfrm>
              <a:off x="4890978" y="1837199"/>
              <a:ext cx="3835802" cy="3904381"/>
              <a:chOff x="5079830" y="1837200"/>
              <a:chExt cx="3646949" cy="3789648"/>
            </a:xfrm>
          </p:grpSpPr>
          <p:grpSp>
            <p:nvGrpSpPr>
              <p:cNvPr id="13" name="Gruppo 12">
                <a:extLst>
                  <a:ext uri="{FF2B5EF4-FFF2-40B4-BE49-F238E27FC236}">
                    <a16:creationId xmlns:a16="http://schemas.microsoft.com/office/drawing/2014/main" id="{70AECD5F-EBD1-2342-9C10-E28A720CC4CF}"/>
                  </a:ext>
                </a:extLst>
              </p:cNvPr>
              <p:cNvGrpSpPr/>
              <p:nvPr/>
            </p:nvGrpSpPr>
            <p:grpSpPr>
              <a:xfrm>
                <a:off x="5685869" y="2158409"/>
                <a:ext cx="3040910" cy="3468439"/>
                <a:chOff x="5571462" y="1531088"/>
                <a:chExt cx="3040910" cy="3468439"/>
              </a:xfrm>
            </p:grpSpPr>
            <p:grpSp>
              <p:nvGrpSpPr>
                <p:cNvPr id="11" name="Gruppo 10">
                  <a:extLst>
                    <a:ext uri="{FF2B5EF4-FFF2-40B4-BE49-F238E27FC236}">
                      <a16:creationId xmlns:a16="http://schemas.microsoft.com/office/drawing/2014/main" id="{4DF85D9E-3918-984E-AFCD-EE0BBC3041EA}"/>
                    </a:ext>
                  </a:extLst>
                </p:cNvPr>
                <p:cNvGrpSpPr/>
                <p:nvPr/>
              </p:nvGrpSpPr>
              <p:grpSpPr>
                <a:xfrm>
                  <a:off x="5571462" y="1531088"/>
                  <a:ext cx="3040910" cy="2796363"/>
                  <a:chOff x="5571462" y="1531088"/>
                  <a:chExt cx="3040910" cy="2796363"/>
                </a:xfrm>
              </p:grpSpPr>
              <p:cxnSp>
                <p:nvCxnSpPr>
                  <p:cNvPr id="5" name="Connettore 2 4">
                    <a:extLst>
                      <a:ext uri="{FF2B5EF4-FFF2-40B4-BE49-F238E27FC236}">
                        <a16:creationId xmlns:a16="http://schemas.microsoft.com/office/drawing/2014/main" id="{32FA28A7-6783-CC46-8739-40065AB3667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5571462" y="1531088"/>
                    <a:ext cx="0" cy="2796363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" name="Connettore 2 6">
                    <a:extLst>
                      <a:ext uri="{FF2B5EF4-FFF2-40B4-BE49-F238E27FC236}">
                        <a16:creationId xmlns:a16="http://schemas.microsoft.com/office/drawing/2014/main" id="{DD7E0294-3CFE-CE42-9293-E2C3E8AD017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571462" y="4327451"/>
                    <a:ext cx="3040910" cy="0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2" name="CasellaDiTesto 11">
                  <a:extLst>
                    <a:ext uri="{FF2B5EF4-FFF2-40B4-BE49-F238E27FC236}">
                      <a16:creationId xmlns:a16="http://schemas.microsoft.com/office/drawing/2014/main" id="{BF01BD30-9BFE-784E-BA65-A19650096036}"/>
                    </a:ext>
                  </a:extLst>
                </p:cNvPr>
                <p:cNvSpPr txBox="1"/>
                <p:nvPr/>
              </p:nvSpPr>
              <p:spPr>
                <a:xfrm>
                  <a:off x="5712235" y="4476307"/>
                  <a:ext cx="288950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1400" dirty="0"/>
                    <a:t>       Basso                           Elevato </a:t>
                  </a:r>
                </a:p>
                <a:p>
                  <a:pPr algn="ctr"/>
                  <a:r>
                    <a:rPr lang="it-IT" sz="1400" b="1" dirty="0"/>
                    <a:t>Grado di integrazione verticale</a:t>
                  </a:r>
                </a:p>
              </p:txBody>
            </p:sp>
          </p:grpSp>
          <p:sp>
            <p:nvSpPr>
              <p:cNvPr id="14" name="CasellaDiTesto 13">
                <a:extLst>
                  <a:ext uri="{FF2B5EF4-FFF2-40B4-BE49-F238E27FC236}">
                    <a16:creationId xmlns:a16="http://schemas.microsoft.com/office/drawing/2014/main" id="{67F3D4C1-CCC7-924A-9864-49AF5AC2A384}"/>
                  </a:ext>
                </a:extLst>
              </p:cNvPr>
              <p:cNvSpPr txBox="1"/>
              <p:nvPr/>
            </p:nvSpPr>
            <p:spPr>
              <a:xfrm rot="16200000">
                <a:off x="3749641" y="3167389"/>
                <a:ext cx="318359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400" b="1" dirty="0"/>
                  <a:t>Estensione geografica dell’offerta</a:t>
                </a:r>
              </a:p>
              <a:p>
                <a:r>
                  <a:rPr lang="it-IT" sz="1400" dirty="0"/>
                  <a:t>Internazionale                   Nazionale</a:t>
                </a:r>
              </a:p>
            </p:txBody>
          </p:sp>
        </p:grpSp>
        <p:sp>
          <p:nvSpPr>
            <p:cNvPr id="17" name="Rettangolo 16">
              <a:extLst>
                <a:ext uri="{FF2B5EF4-FFF2-40B4-BE49-F238E27FC236}">
                  <a16:creationId xmlns:a16="http://schemas.microsoft.com/office/drawing/2014/main" id="{7F9FCF0F-C478-6F42-A00D-3EE6735E6FFC}"/>
                </a:ext>
              </a:extLst>
            </p:cNvPr>
            <p:cNvSpPr/>
            <p:nvPr/>
          </p:nvSpPr>
          <p:spPr>
            <a:xfrm>
              <a:off x="6166884" y="3762006"/>
              <a:ext cx="903767" cy="1223815"/>
            </a:xfrm>
            <a:prstGeom prst="rect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8" name="Rettangolo 17">
              <a:extLst>
                <a:ext uri="{FF2B5EF4-FFF2-40B4-BE49-F238E27FC236}">
                  <a16:creationId xmlns:a16="http://schemas.microsoft.com/office/drawing/2014/main" id="{00230334-167A-3144-B739-97905E5D0B9E}"/>
                </a:ext>
              </a:extLst>
            </p:cNvPr>
            <p:cNvSpPr/>
            <p:nvPr/>
          </p:nvSpPr>
          <p:spPr>
            <a:xfrm>
              <a:off x="7612891" y="3795823"/>
              <a:ext cx="1102707" cy="957381"/>
            </a:xfrm>
            <a:prstGeom prst="rect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20" name="Rettangolo 19">
              <a:extLst>
                <a:ext uri="{FF2B5EF4-FFF2-40B4-BE49-F238E27FC236}">
                  <a16:creationId xmlns:a16="http://schemas.microsoft.com/office/drawing/2014/main" id="{D6D8659A-4E15-D242-AAE3-6FEAF813E83B}"/>
                </a:ext>
              </a:extLst>
            </p:cNvPr>
            <p:cNvSpPr/>
            <p:nvPr/>
          </p:nvSpPr>
          <p:spPr>
            <a:xfrm>
              <a:off x="5678294" y="2651264"/>
              <a:ext cx="1102707" cy="957381"/>
            </a:xfrm>
            <a:prstGeom prst="rect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21" name="Rettangolo 20">
              <a:extLst>
                <a:ext uri="{FF2B5EF4-FFF2-40B4-BE49-F238E27FC236}">
                  <a16:creationId xmlns:a16="http://schemas.microsoft.com/office/drawing/2014/main" id="{B9666D8C-3874-C84D-AB76-632C5E5FEA85}"/>
                </a:ext>
              </a:extLst>
            </p:cNvPr>
            <p:cNvSpPr/>
            <p:nvPr/>
          </p:nvSpPr>
          <p:spPr>
            <a:xfrm>
              <a:off x="7127590" y="2275372"/>
              <a:ext cx="1272127" cy="1167804"/>
            </a:xfrm>
            <a:prstGeom prst="rect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solidFill>
                    <a:schemeClr val="tx1"/>
                  </a:solidFill>
                </a:rPr>
                <a:t>B</a:t>
              </a:r>
            </a:p>
          </p:txBody>
        </p:sp>
      </p:grpSp>
      <p:pic>
        <p:nvPicPr>
          <p:cNvPr id="23" name="Immagine 22">
            <a:extLst>
              <a:ext uri="{FF2B5EF4-FFF2-40B4-BE49-F238E27FC236}">
                <a16:creationId xmlns:a16="http://schemas.microsoft.com/office/drawing/2014/main" id="{1AB8ACD9-62C5-2743-960D-4A6C88438A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7771" y="6134986"/>
            <a:ext cx="1609781" cy="521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656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768098" y="361080"/>
            <a:ext cx="7290054" cy="1499616"/>
          </a:xfrm>
        </p:spPr>
        <p:txBody>
          <a:bodyPr/>
          <a:lstStyle/>
          <a:p>
            <a:r>
              <a:rPr lang="it-IT" dirty="0"/>
              <a:t>Agenda</a:t>
            </a:r>
          </a:p>
        </p:txBody>
      </p:sp>
      <p:sp>
        <p:nvSpPr>
          <p:cNvPr id="3" name="Sottotitolo 2"/>
          <p:cNvSpPr>
            <a:spLocks noGrp="1"/>
          </p:cNvSpPr>
          <p:nvPr>
            <p:ph idx="1"/>
          </p:nvPr>
        </p:nvSpPr>
        <p:spPr>
          <a:xfrm>
            <a:off x="718975" y="1860696"/>
            <a:ext cx="7388300" cy="4741065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Le forze del micro-ambiente</a:t>
            </a:r>
          </a:p>
          <a:p>
            <a:pPr>
              <a:buFont typeface="Arial" panose="020B0604020202020204" pitchFamily="34" charset="0"/>
              <a:buChar char="•"/>
            </a:pPr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Definizione del campo d’indagine</a:t>
            </a:r>
          </a:p>
          <a:p>
            <a:pPr>
              <a:buFont typeface="Arial" panose="020B0604020202020204" pitchFamily="34" charset="0"/>
              <a:buChar char="•"/>
            </a:pPr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Il settore</a:t>
            </a:r>
          </a:p>
          <a:p>
            <a:pPr>
              <a:buFont typeface="Arial" panose="020B0604020202020204" pitchFamily="34" charset="0"/>
              <a:buChar char="•"/>
            </a:pPr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L’ASA</a:t>
            </a:r>
          </a:p>
          <a:p>
            <a:pPr>
              <a:buFont typeface="Arial" panose="020B0604020202020204" pitchFamily="34" charset="0"/>
              <a:buChar char="•"/>
            </a:pPr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Analisi delle caratteristiche strutturali</a:t>
            </a:r>
          </a:p>
          <a:p>
            <a:pPr>
              <a:buFont typeface="Arial" panose="020B0604020202020204" pitchFamily="34" charset="0"/>
              <a:buChar char="•"/>
            </a:pPr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Le 5 forze di Porter</a:t>
            </a:r>
          </a:p>
          <a:p>
            <a:pPr>
              <a:buFont typeface="Arial" panose="020B0604020202020204" pitchFamily="34" charset="0"/>
              <a:buChar char="•"/>
            </a:pPr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I raggruppamenti strategici</a:t>
            </a:r>
          </a:p>
        </p:txBody>
      </p:sp>
      <p:sp>
        <p:nvSpPr>
          <p:cNvPr id="7" name="Rettangolo 6"/>
          <p:cNvSpPr/>
          <p:nvPr/>
        </p:nvSpPr>
        <p:spPr>
          <a:xfrm rot="5400000">
            <a:off x="5753799" y="2913810"/>
            <a:ext cx="62051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bg1"/>
                </a:solidFill>
                <a:latin typeface="Avenir Book"/>
                <a:cs typeface="Avenir Book"/>
              </a:rPr>
              <a:t>Progetto di Teledidattica - Dr.ssa Annarita Sorrentino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ACA67E6A-9B7B-5445-B93E-98930E5FE1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0663" y="6016956"/>
            <a:ext cx="1806889" cy="584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228369"/>
      </p:ext>
    </p:extLst>
  </p:cSld>
  <p:clrMapOvr>
    <a:masterClrMapping/>
  </p:clrMapOvr>
  <p:transition advTm="21038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626151" y="354104"/>
            <a:ext cx="7290054" cy="1499616"/>
          </a:xfrm>
        </p:spPr>
        <p:txBody>
          <a:bodyPr/>
          <a:lstStyle/>
          <a:p>
            <a:r>
              <a:rPr lang="it-IT" dirty="0"/>
              <a:t>Il micro-ambiente 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626151" y="1853720"/>
            <a:ext cx="7583352" cy="405015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it-IT" sz="1800" dirty="0"/>
              <a:t>Il micro-ambiente (</a:t>
            </a:r>
            <a:r>
              <a:rPr lang="it-IT" sz="1800" b="1" dirty="0">
                <a:solidFill>
                  <a:srgbClr val="7030A0"/>
                </a:solidFill>
              </a:rPr>
              <a:t>o ambiente competitivo</a:t>
            </a:r>
            <a:r>
              <a:rPr lang="it-IT" sz="1800" dirty="0"/>
              <a:t>) è costituito da tutte quelle forze, fenomeni ed attori che, operando nello specifico campo di attività dell’impresa, ne influenzano scelte strategiche e le </a:t>
            </a:r>
            <a:r>
              <a:rPr lang="it-IT" sz="1800" i="1" dirty="0"/>
              <a:t>performance. </a:t>
            </a:r>
            <a:r>
              <a:rPr lang="it-IT" sz="1800" dirty="0"/>
              <a:t>Tali forze e soggetti determinano l’</a:t>
            </a:r>
            <a:r>
              <a:rPr lang="it-IT" sz="1800" b="1" dirty="0"/>
              <a:t>intensità </a:t>
            </a:r>
            <a:r>
              <a:rPr lang="it-IT" sz="1800" dirty="0"/>
              <a:t>della concorrenza e influenzano le </a:t>
            </a:r>
            <a:r>
              <a:rPr lang="it-IT" sz="1800" b="1" dirty="0"/>
              <a:t>prospettive di redditività </a:t>
            </a:r>
            <a:r>
              <a:rPr lang="it-IT" sz="1800" dirty="0"/>
              <a:t>dell’impresa e dei suoi concorrenti.</a:t>
            </a:r>
          </a:p>
          <a:p>
            <a:pPr marL="45720" indent="0" algn="just">
              <a:buNone/>
            </a:pPr>
            <a:endParaRPr lang="it-IT" sz="1800" dirty="0"/>
          </a:p>
          <a:p>
            <a:pPr marL="45720" indent="0" algn="just">
              <a:buNone/>
            </a:pPr>
            <a:r>
              <a:rPr lang="it-IT" sz="1800" dirty="0"/>
              <a:t>L’analisi del micro-ambiente mira a definire lo specifico </a:t>
            </a:r>
            <a:r>
              <a:rPr lang="it-IT" sz="1800" b="1" i="1" dirty="0"/>
              <a:t>campo di attività dell’impresa</a:t>
            </a:r>
            <a:r>
              <a:rPr lang="it-IT" sz="1800" dirty="0"/>
              <a:t> e a individuare le </a:t>
            </a:r>
            <a:r>
              <a:rPr lang="it-IT" sz="1800" b="1" i="1" dirty="0"/>
              <a:t>forze</a:t>
            </a:r>
            <a:r>
              <a:rPr lang="it-IT" sz="1800" dirty="0"/>
              <a:t> che impattano sulla competitività della stessa.</a:t>
            </a:r>
          </a:p>
          <a:p>
            <a:pPr marL="45720" indent="0" algn="just">
              <a:buNone/>
            </a:pPr>
            <a:r>
              <a:rPr lang="it-IT" sz="1800" dirty="0"/>
              <a:t>      </a:t>
            </a:r>
          </a:p>
          <a:p>
            <a:pPr marL="45720" indent="0" algn="just">
              <a:buNone/>
            </a:pPr>
            <a:r>
              <a:rPr lang="it-IT" sz="1800" dirty="0"/>
              <a:t>                     </a:t>
            </a:r>
            <a:r>
              <a:rPr lang="it-IT" sz="1800" b="1" dirty="0"/>
              <a:t>4 FASI: </a:t>
            </a:r>
          </a:p>
          <a:p>
            <a:pPr marL="45720" indent="0" algn="just">
              <a:buNone/>
            </a:pPr>
            <a:endParaRPr lang="it-IT" sz="1800" dirty="0"/>
          </a:p>
          <a:p>
            <a:pPr marL="45720" indent="0" algn="just">
              <a:buNone/>
            </a:pPr>
            <a:endParaRPr lang="it-IT" sz="1800" dirty="0"/>
          </a:p>
          <a:p>
            <a:pPr marL="45720" indent="0" algn="just">
              <a:buNone/>
            </a:pPr>
            <a:endParaRPr lang="it-IT" sz="1800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7548676-8D39-5C46-B00B-8508BE53A1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7771" y="6134986"/>
            <a:ext cx="1609781" cy="521012"/>
          </a:xfrm>
          <a:prstGeom prst="rect">
            <a:avLst/>
          </a:prstGeom>
        </p:spPr>
      </p:pic>
      <p:sp>
        <p:nvSpPr>
          <p:cNvPr id="2" name="Freccia curva 1">
            <a:extLst>
              <a:ext uri="{FF2B5EF4-FFF2-40B4-BE49-F238E27FC236}">
                <a16:creationId xmlns:a16="http://schemas.microsoft.com/office/drawing/2014/main" id="{AC1F34D6-E9CE-3E40-8866-D95E5AB0AE58}"/>
              </a:ext>
            </a:extLst>
          </p:cNvPr>
          <p:cNvSpPr/>
          <p:nvPr/>
        </p:nvSpPr>
        <p:spPr>
          <a:xfrm flipV="1">
            <a:off x="1260465" y="4310743"/>
            <a:ext cx="759253" cy="773723"/>
          </a:xfrm>
          <a:prstGeom prst="ben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7A28220-27BA-3B42-862A-B20121C24B7D}"/>
              </a:ext>
            </a:extLst>
          </p:cNvPr>
          <p:cNvSpPr txBox="1"/>
          <p:nvPr/>
        </p:nvSpPr>
        <p:spPr>
          <a:xfrm>
            <a:off x="2773345" y="4749570"/>
            <a:ext cx="38887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dirty="0"/>
              <a:t>Definizione del campo d’indagine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Analisi delle caratteristiche strutturali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Ricostruzione dei principali raggruppamenti strategici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Individuazione dei principali concorrenti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23276892-2678-5545-A041-7C98E8A86E32}"/>
              </a:ext>
            </a:extLst>
          </p:cNvPr>
          <p:cNvSpPr/>
          <p:nvPr/>
        </p:nvSpPr>
        <p:spPr>
          <a:xfrm>
            <a:off x="2019718" y="4697604"/>
            <a:ext cx="4582049" cy="1884066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1981113"/>
      </p:ext>
    </p:extLst>
  </p:cSld>
  <p:clrMapOvr>
    <a:masterClrMapping/>
  </p:clrMapOvr>
  <p:transition advTm="121088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3"/>
          <p:cNvSpPr>
            <a:spLocks noGrp="1"/>
          </p:cNvSpPr>
          <p:nvPr>
            <p:ph type="title"/>
          </p:nvPr>
        </p:nvSpPr>
        <p:spPr>
          <a:xfrm>
            <a:off x="674676" y="319402"/>
            <a:ext cx="7290054" cy="1499616"/>
          </a:xfrm>
        </p:spPr>
        <p:txBody>
          <a:bodyPr/>
          <a:lstStyle/>
          <a:p>
            <a:r>
              <a:rPr lang="it-IT" dirty="0"/>
              <a:t>Il micro-ambiente 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9A89748-44E0-8D47-A9EE-016EF77474A8}"/>
              </a:ext>
            </a:extLst>
          </p:cNvPr>
          <p:cNvSpPr txBox="1"/>
          <p:nvPr/>
        </p:nvSpPr>
        <p:spPr>
          <a:xfrm>
            <a:off x="696957" y="1819018"/>
            <a:ext cx="5919783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arenR"/>
            </a:pPr>
            <a:r>
              <a:rPr lang="it-IT" sz="2400" b="1" dirty="0"/>
              <a:t>DEFINIZIONE DEL CAMPO DI INDAGINE </a:t>
            </a:r>
          </a:p>
          <a:p>
            <a:pPr marL="342900" indent="-342900" algn="just">
              <a:buAutoNum type="arabicParenR"/>
            </a:pPr>
            <a:endParaRPr lang="it-IT" b="1" dirty="0"/>
          </a:p>
          <a:p>
            <a:pPr marL="285750" indent="-285750" algn="just">
              <a:buFont typeface="Wingdings" pitchFamily="2" charset="2"/>
              <a:buChar char="q"/>
            </a:pPr>
            <a:r>
              <a:rPr lang="it-IT" b="1" dirty="0">
                <a:solidFill>
                  <a:srgbClr val="7030A0"/>
                </a:solidFill>
              </a:rPr>
              <a:t>SETTORE MERCEOLOGICO/MANIFATTURIERO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criterio della sostituibilità dal lato dell’offerta: il settore è costituito da tutte le imprese che offrono prodotti o servizi aventi le stesse caratteristiche merceologiche ovvero si avvalgono delle stesse tecnologie produttive, ricorrono agli stessi mercati d’acquisto e di vendita (criterio dell’omogeneità)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 algn="just">
              <a:buFont typeface="Wingdings" pitchFamily="2" charset="2"/>
              <a:buChar char="q"/>
            </a:pPr>
            <a:r>
              <a:rPr lang="it-IT" b="1" dirty="0">
                <a:solidFill>
                  <a:srgbClr val="7030A0"/>
                </a:solidFill>
              </a:rPr>
              <a:t>SETTORE ECONOMICO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 criterio della sostituibilità del bene o del servizio offerto (sostituibilità dal lato della domanda): il settore è costituito dalle imprese che offrono prodotti o servizi intercambiabili (elasticità incrociata) </a:t>
            </a:r>
          </a:p>
          <a:p>
            <a:pPr algn="just"/>
            <a:endParaRPr lang="it-IT" dirty="0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58079204-1532-4C41-A762-680B208585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7771" y="6134986"/>
            <a:ext cx="1609781" cy="521012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51A5F692-7747-F34A-88CF-FC1DEB182650}"/>
              </a:ext>
            </a:extLst>
          </p:cNvPr>
          <p:cNvSpPr txBox="1"/>
          <p:nvPr/>
        </p:nvSpPr>
        <p:spPr>
          <a:xfrm>
            <a:off x="7061909" y="3007505"/>
            <a:ext cx="1609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accent3">
                    <a:lumMod val="75000"/>
                  </a:schemeClr>
                </a:solidFill>
              </a:rPr>
              <a:t>OMOGENEITA’ DEI PRODOTTI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503E0DF-395E-E64C-82EE-9FEC928C1EA4}"/>
              </a:ext>
            </a:extLst>
          </p:cNvPr>
          <p:cNvSpPr txBox="1"/>
          <p:nvPr/>
        </p:nvSpPr>
        <p:spPr>
          <a:xfrm>
            <a:off x="7061909" y="5047336"/>
            <a:ext cx="1609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accent3">
                    <a:lumMod val="75000"/>
                  </a:schemeClr>
                </a:solidFill>
              </a:rPr>
              <a:t>OMOGENEITA’ DEI BISOGNI</a:t>
            </a:r>
          </a:p>
        </p:txBody>
      </p: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CF07D021-F1A3-4B4A-B1E5-A4D77EB385FB}"/>
              </a:ext>
            </a:extLst>
          </p:cNvPr>
          <p:cNvCxnSpPr/>
          <p:nvPr/>
        </p:nvCxnSpPr>
        <p:spPr>
          <a:xfrm>
            <a:off x="7866799" y="3795823"/>
            <a:ext cx="0" cy="1073889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4508335"/>
      </p:ext>
    </p:extLst>
  </p:cSld>
  <p:clrMapOvr>
    <a:masterClrMapping/>
  </p:clrMapOvr>
  <p:transition advTm="27508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E45169-30D9-3846-A5EC-799E88050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585" y="458512"/>
            <a:ext cx="7290054" cy="1499616"/>
          </a:xfrm>
        </p:spPr>
        <p:txBody>
          <a:bodyPr>
            <a:normAutofit/>
          </a:bodyPr>
          <a:lstStyle/>
          <a:p>
            <a:r>
              <a:rPr lang="it-IT" dirty="0"/>
              <a:t>Definizione del campo d’indagine</a:t>
            </a:r>
            <a:br>
              <a:rPr lang="it-IT" dirty="0"/>
            </a:br>
            <a:r>
              <a:rPr lang="it-IT" sz="3200" b="1" dirty="0"/>
              <a:t>L’IDENTIFICAZIONE DEI CONFINI DEL SETTORE</a:t>
            </a:r>
            <a:endParaRPr lang="it-IT" b="1" dirty="0"/>
          </a:p>
        </p:txBody>
      </p:sp>
      <p:grpSp>
        <p:nvGrpSpPr>
          <p:cNvPr id="26" name="Gruppo 25">
            <a:extLst>
              <a:ext uri="{FF2B5EF4-FFF2-40B4-BE49-F238E27FC236}">
                <a16:creationId xmlns:a16="http://schemas.microsoft.com/office/drawing/2014/main" id="{BF7FD9E0-8FE4-AE41-97F3-857214E6034B}"/>
              </a:ext>
            </a:extLst>
          </p:cNvPr>
          <p:cNvGrpSpPr/>
          <p:nvPr/>
        </p:nvGrpSpPr>
        <p:grpSpPr>
          <a:xfrm>
            <a:off x="3519376" y="1894329"/>
            <a:ext cx="5779517" cy="4761440"/>
            <a:chOff x="1323675" y="2104829"/>
            <a:chExt cx="7535682" cy="5464027"/>
          </a:xfrm>
        </p:grpSpPr>
        <p:graphicFrame>
          <p:nvGraphicFramePr>
            <p:cNvPr id="4" name="Diagramma 3">
              <a:extLst>
                <a:ext uri="{FF2B5EF4-FFF2-40B4-BE49-F238E27FC236}">
                  <a16:creationId xmlns:a16="http://schemas.microsoft.com/office/drawing/2014/main" id="{2E48B0B0-9620-374F-A676-0F2F5FE06819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479160506"/>
                </p:ext>
              </p:extLst>
            </p:nvPr>
          </p:nvGraphicFramePr>
          <p:xfrm>
            <a:off x="1524000" y="2208784"/>
            <a:ext cx="6096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" name="CasellaDiTesto 4">
              <a:extLst>
                <a:ext uri="{FF2B5EF4-FFF2-40B4-BE49-F238E27FC236}">
                  <a16:creationId xmlns:a16="http://schemas.microsoft.com/office/drawing/2014/main" id="{8024DA34-B231-F042-87EB-DA78807B4773}"/>
                </a:ext>
              </a:extLst>
            </p:cNvPr>
            <p:cNvSpPr txBox="1"/>
            <p:nvPr/>
          </p:nvSpPr>
          <p:spPr>
            <a:xfrm>
              <a:off x="5579435" y="2104829"/>
              <a:ext cx="2478715" cy="953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b="1" dirty="0"/>
                <a:t>Imprese con omogeneità tecnologica</a:t>
              </a:r>
            </a:p>
          </p:txBody>
        </p:sp>
        <p:sp>
          <p:nvSpPr>
            <p:cNvPr id="6" name="CasellaDiTesto 5">
              <a:extLst>
                <a:ext uri="{FF2B5EF4-FFF2-40B4-BE49-F238E27FC236}">
                  <a16:creationId xmlns:a16="http://schemas.microsoft.com/office/drawing/2014/main" id="{825CC519-E261-974B-90DF-1ABC130F7504}"/>
                </a:ext>
              </a:extLst>
            </p:cNvPr>
            <p:cNvSpPr txBox="1"/>
            <p:nvPr/>
          </p:nvSpPr>
          <p:spPr>
            <a:xfrm>
              <a:off x="6380642" y="3261283"/>
              <a:ext cx="2478715" cy="953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b="1" dirty="0"/>
                <a:t>Imprese con omogeneità del bisogno</a:t>
              </a:r>
            </a:p>
          </p:txBody>
        </p:sp>
        <p:sp>
          <p:nvSpPr>
            <p:cNvPr id="7" name="CasellaDiTesto 6">
              <a:extLst>
                <a:ext uri="{FF2B5EF4-FFF2-40B4-BE49-F238E27FC236}">
                  <a16:creationId xmlns:a16="http://schemas.microsoft.com/office/drawing/2014/main" id="{2B87CC04-79D2-5246-B320-22A90FD7976E}"/>
                </a:ext>
              </a:extLst>
            </p:cNvPr>
            <p:cNvSpPr txBox="1"/>
            <p:nvPr/>
          </p:nvSpPr>
          <p:spPr>
            <a:xfrm>
              <a:off x="1816620" y="5827973"/>
              <a:ext cx="2934615" cy="953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b="1" dirty="0"/>
                <a:t>Imprese con omogeneità commerciali</a:t>
              </a:r>
            </a:p>
          </p:txBody>
        </p:sp>
        <p:sp>
          <p:nvSpPr>
            <p:cNvPr id="8" name="CasellaDiTesto 7">
              <a:extLst>
                <a:ext uri="{FF2B5EF4-FFF2-40B4-BE49-F238E27FC236}">
                  <a16:creationId xmlns:a16="http://schemas.microsoft.com/office/drawing/2014/main" id="{8D7A0AD7-A942-2E40-9427-EB5F79C88390}"/>
                </a:ext>
              </a:extLst>
            </p:cNvPr>
            <p:cNvSpPr txBox="1"/>
            <p:nvPr/>
          </p:nvSpPr>
          <p:spPr>
            <a:xfrm>
              <a:off x="1323675" y="2208784"/>
              <a:ext cx="2478715" cy="671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b="1" dirty="0">
                  <a:solidFill>
                    <a:schemeClr val="tx2">
                      <a:lumMod val="75000"/>
                    </a:schemeClr>
                  </a:solidFill>
                </a:rPr>
                <a:t>Imprese con omogeneità di input</a:t>
              </a:r>
            </a:p>
          </p:txBody>
        </p:sp>
        <p:sp>
          <p:nvSpPr>
            <p:cNvPr id="9" name="CasellaDiTesto 8">
              <a:extLst>
                <a:ext uri="{FF2B5EF4-FFF2-40B4-BE49-F238E27FC236}">
                  <a16:creationId xmlns:a16="http://schemas.microsoft.com/office/drawing/2014/main" id="{005446F5-422D-E344-9BD8-69B1085A6996}"/>
                </a:ext>
              </a:extLst>
            </p:cNvPr>
            <p:cNvSpPr txBox="1"/>
            <p:nvPr/>
          </p:nvSpPr>
          <p:spPr>
            <a:xfrm>
              <a:off x="5972216" y="5586940"/>
              <a:ext cx="2133074" cy="671063"/>
            </a:xfrm>
            <a:prstGeom prst="rect">
              <a:avLst/>
            </a:prstGeom>
            <a:noFill/>
            <a:ln>
              <a:solidFill>
                <a:schemeClr val="dk1">
                  <a:shade val="80000"/>
                  <a:hueOff val="0"/>
                  <a:satOff val="0"/>
                  <a:lumOff val="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b="1" dirty="0"/>
                <a:t>Imprese del settore</a:t>
              </a:r>
            </a:p>
          </p:txBody>
        </p:sp>
        <p:cxnSp>
          <p:nvCxnSpPr>
            <p:cNvPr id="11" name="Connettore 2 10">
              <a:extLst>
                <a:ext uri="{FF2B5EF4-FFF2-40B4-BE49-F238E27FC236}">
                  <a16:creationId xmlns:a16="http://schemas.microsoft.com/office/drawing/2014/main" id="{C030EDDE-2CA3-5C49-B27A-067A6FB021D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22874" y="2509600"/>
              <a:ext cx="1095154" cy="40522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ttore 2 14">
              <a:extLst>
                <a:ext uri="{FF2B5EF4-FFF2-40B4-BE49-F238E27FC236}">
                  <a16:creationId xmlns:a16="http://schemas.microsoft.com/office/drawing/2014/main" id="{E043D507-E3BF-364D-A24D-0D385469421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79806" y="3841829"/>
              <a:ext cx="868778" cy="32656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2 16">
              <a:extLst>
                <a:ext uri="{FF2B5EF4-FFF2-40B4-BE49-F238E27FC236}">
                  <a16:creationId xmlns:a16="http://schemas.microsoft.com/office/drawing/2014/main" id="{E6AAB4A9-3DA5-0741-807C-61B293FBCA62}"/>
                </a:ext>
              </a:extLst>
            </p:cNvPr>
            <p:cNvCxnSpPr>
              <a:cxnSpLocks/>
            </p:cNvCxnSpPr>
            <p:nvPr/>
          </p:nvCxnSpPr>
          <p:spPr>
            <a:xfrm>
              <a:off x="2375160" y="2969167"/>
              <a:ext cx="908767" cy="68886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2 19">
              <a:extLst>
                <a:ext uri="{FF2B5EF4-FFF2-40B4-BE49-F238E27FC236}">
                  <a16:creationId xmlns:a16="http://schemas.microsoft.com/office/drawing/2014/main" id="{8040A26B-BA52-2A42-9465-E4622ADFCE89}"/>
                </a:ext>
              </a:extLst>
            </p:cNvPr>
            <p:cNvCxnSpPr>
              <a:cxnSpLocks/>
              <a:stCxn id="7" idx="0"/>
            </p:cNvCxnSpPr>
            <p:nvPr/>
          </p:nvCxnSpPr>
          <p:spPr>
            <a:xfrm flipV="1">
              <a:off x="3283928" y="5311405"/>
              <a:ext cx="1103551" cy="51656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2 22">
              <a:extLst>
                <a:ext uri="{FF2B5EF4-FFF2-40B4-BE49-F238E27FC236}">
                  <a16:creationId xmlns:a16="http://schemas.microsoft.com/office/drawing/2014/main" id="{EB45618B-DD86-F543-B399-77E6E6F124B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586206" y="4210596"/>
              <a:ext cx="1794436" cy="139112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5" name="Immagine 24">
              <a:extLst>
                <a:ext uri="{FF2B5EF4-FFF2-40B4-BE49-F238E27FC236}">
                  <a16:creationId xmlns:a16="http://schemas.microsoft.com/office/drawing/2014/main" id="{DC11C526-62CB-FD4F-B1A1-9D452EABC06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748584" y="7047844"/>
              <a:ext cx="1609781" cy="521012"/>
            </a:xfrm>
            <a:prstGeom prst="rect">
              <a:avLst/>
            </a:prstGeom>
          </p:spPr>
        </p:pic>
      </p:grp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CFF56A89-7563-A741-945B-0C51B7614FBC}"/>
              </a:ext>
            </a:extLst>
          </p:cNvPr>
          <p:cNvSpPr txBox="1"/>
          <p:nvPr/>
        </p:nvSpPr>
        <p:spPr>
          <a:xfrm>
            <a:off x="568923" y="2151391"/>
            <a:ext cx="282643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indent="0" algn="just">
              <a:buNone/>
              <a:defRPr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In ottica aziendale non esiste un settore definibile oggettivamente.</a:t>
            </a:r>
          </a:p>
          <a:p>
            <a:pPr marL="45720" indent="0" algn="just">
              <a:buNone/>
              <a:defRPr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Il settore è costituito da un insieme di imprese con caratteristiche omogenee.</a:t>
            </a:r>
          </a:p>
          <a:p>
            <a:pPr marL="45720" indent="0" algn="just">
              <a:buNone/>
              <a:defRPr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L’identificazione di un settore, pertanto, deriva da un processo di astrazione che consente di identificare, mediante opportuni criteri di omogeneità </a:t>
            </a:r>
            <a:r>
              <a:rPr lang="it-IT" i="1" dirty="0">
                <a:solidFill>
                  <a:schemeClr val="tx2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un luogo figurato delimitato da un confine cognitivo (</a:t>
            </a:r>
            <a:r>
              <a:rPr lang="it-IT" i="1" dirty="0" err="1">
                <a:solidFill>
                  <a:schemeClr val="tx2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Genco</a:t>
            </a:r>
            <a:r>
              <a:rPr lang="it-IT" i="1" dirty="0">
                <a:solidFill>
                  <a:schemeClr val="tx2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, Calvelli, 2007)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24521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772607" y="382737"/>
            <a:ext cx="7290054" cy="1499616"/>
          </a:xfrm>
        </p:spPr>
        <p:txBody>
          <a:bodyPr/>
          <a:lstStyle/>
          <a:p>
            <a:r>
              <a:rPr lang="it-IT" dirty="0"/>
              <a:t>Definizione del campo d’indagine</a:t>
            </a:r>
            <a:br>
              <a:rPr lang="it-IT" dirty="0"/>
            </a:br>
            <a:r>
              <a:rPr lang="it-IT" sz="3200" b="1" dirty="0"/>
              <a:t>l’area strategica di affari</a:t>
            </a:r>
            <a:endParaRPr lang="it-IT" b="1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747174" y="1882353"/>
            <a:ext cx="7514324" cy="87148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dirty="0"/>
              <a:t>In un’ottica che considera l’ambiente competitivo frutto delle scelte strategiche d’impresa, esso può essere delimitato come </a:t>
            </a:r>
            <a:r>
              <a:rPr lang="it-IT" b="1" dirty="0"/>
              <a:t>AREA STRATEGICA D’AFFARI </a:t>
            </a:r>
            <a:r>
              <a:rPr lang="it-IT" dirty="0"/>
              <a:t>(ASA).</a:t>
            </a:r>
          </a:p>
          <a:p>
            <a:pPr marL="0" indent="0" algn="just">
              <a:buNone/>
            </a:pPr>
            <a:endParaRPr lang="it-IT" dirty="0"/>
          </a:p>
          <a:p>
            <a:pPr algn="just"/>
            <a:endParaRPr lang="it-IT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61E1514B-1D88-944F-9C42-8227856723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7771" y="6134986"/>
            <a:ext cx="1609781" cy="521012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38A39BB7-A9F1-C742-86A3-52C6B63E2F45}"/>
              </a:ext>
            </a:extLst>
          </p:cNvPr>
          <p:cNvSpPr txBox="1"/>
          <p:nvPr/>
        </p:nvSpPr>
        <p:spPr>
          <a:xfrm>
            <a:off x="772607" y="3098476"/>
            <a:ext cx="28468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I confini dell’ASA possono essere individuati attraverso la combinazione di tre dimensioni:</a:t>
            </a:r>
          </a:p>
          <a:p>
            <a:pPr algn="just"/>
            <a:endParaRPr lang="it-IT" sz="1200" dirty="0"/>
          </a:p>
          <a:p>
            <a:pPr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it-IT" dirty="0"/>
              <a:t>i clienti</a:t>
            </a: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it-IT" dirty="0"/>
              <a:t>i bisogni espressi dai clienti</a:t>
            </a: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it-IT" dirty="0"/>
              <a:t>le tecnologie utilizzate per soddisfarli</a:t>
            </a:r>
          </a:p>
          <a:p>
            <a:endParaRPr lang="it-IT" dirty="0"/>
          </a:p>
        </p:txBody>
      </p:sp>
      <p:grpSp>
        <p:nvGrpSpPr>
          <p:cNvPr id="21" name="Gruppo 20">
            <a:extLst>
              <a:ext uri="{FF2B5EF4-FFF2-40B4-BE49-F238E27FC236}">
                <a16:creationId xmlns:a16="http://schemas.microsoft.com/office/drawing/2014/main" id="{D34C75EB-0226-A54E-8C73-5ED4BD5E1A79}"/>
              </a:ext>
            </a:extLst>
          </p:cNvPr>
          <p:cNvGrpSpPr/>
          <p:nvPr/>
        </p:nvGrpSpPr>
        <p:grpSpPr>
          <a:xfrm>
            <a:off x="3693223" y="2954262"/>
            <a:ext cx="4978466" cy="3474253"/>
            <a:chOff x="4168067" y="2689940"/>
            <a:chExt cx="4978466" cy="3474253"/>
          </a:xfrm>
        </p:grpSpPr>
        <p:grpSp>
          <p:nvGrpSpPr>
            <p:cNvPr id="15" name="Gruppo 14">
              <a:extLst>
                <a:ext uri="{FF2B5EF4-FFF2-40B4-BE49-F238E27FC236}">
                  <a16:creationId xmlns:a16="http://schemas.microsoft.com/office/drawing/2014/main" id="{E7B11B6D-6A48-8C4E-BC20-3D2E5F6989F2}"/>
                </a:ext>
              </a:extLst>
            </p:cNvPr>
            <p:cNvGrpSpPr/>
            <p:nvPr/>
          </p:nvGrpSpPr>
          <p:grpSpPr>
            <a:xfrm>
              <a:off x="4571174" y="2845555"/>
              <a:ext cx="3707111" cy="2927924"/>
              <a:chOff x="5008041" y="2753833"/>
              <a:chExt cx="3707111" cy="2927924"/>
            </a:xfrm>
          </p:grpSpPr>
          <p:cxnSp>
            <p:nvCxnSpPr>
              <p:cNvPr id="5" name="Connettore 2 4">
                <a:extLst>
                  <a:ext uri="{FF2B5EF4-FFF2-40B4-BE49-F238E27FC236}">
                    <a16:creationId xmlns:a16="http://schemas.microsoft.com/office/drawing/2014/main" id="{7DB8CADA-BD4C-4D47-A3B5-AEFBACC38DD5}"/>
                  </a:ext>
                </a:extLst>
              </p:cNvPr>
              <p:cNvCxnSpPr/>
              <p:nvPr/>
            </p:nvCxnSpPr>
            <p:spPr>
              <a:xfrm flipV="1">
                <a:off x="6539023" y="2753833"/>
                <a:ext cx="0" cy="1860697"/>
              </a:xfrm>
              <a:prstGeom prst="straightConnector1">
                <a:avLst/>
              </a:prstGeom>
              <a:ln>
                <a:solidFill>
                  <a:schemeClr val="accent3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ttore 2 9">
                <a:extLst>
                  <a:ext uri="{FF2B5EF4-FFF2-40B4-BE49-F238E27FC236}">
                    <a16:creationId xmlns:a16="http://schemas.microsoft.com/office/drawing/2014/main" id="{A07B1A71-991A-F041-96CD-85CAA0B2CD9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539023" y="4614530"/>
                <a:ext cx="2176129" cy="1"/>
              </a:xfrm>
              <a:prstGeom prst="straightConnector1">
                <a:avLst/>
              </a:prstGeom>
              <a:ln>
                <a:solidFill>
                  <a:schemeClr val="accent3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ttore 2 11">
                <a:extLst>
                  <a:ext uri="{FF2B5EF4-FFF2-40B4-BE49-F238E27FC236}">
                    <a16:creationId xmlns:a16="http://schemas.microsoft.com/office/drawing/2014/main" id="{FCB975B7-7730-184C-897F-A48A2263F81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008041" y="4614531"/>
                <a:ext cx="1530984" cy="1067226"/>
              </a:xfrm>
              <a:prstGeom prst="straightConnector1">
                <a:avLst/>
              </a:prstGeom>
              <a:ln>
                <a:solidFill>
                  <a:schemeClr val="accent3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CasellaDiTesto 16">
              <a:extLst>
                <a:ext uri="{FF2B5EF4-FFF2-40B4-BE49-F238E27FC236}">
                  <a16:creationId xmlns:a16="http://schemas.microsoft.com/office/drawing/2014/main" id="{2711412A-7BBB-0741-9367-B24BDDBEDD78}"/>
                </a:ext>
              </a:extLst>
            </p:cNvPr>
            <p:cNvSpPr txBox="1"/>
            <p:nvPr/>
          </p:nvSpPr>
          <p:spPr>
            <a:xfrm>
              <a:off x="6205688" y="2689940"/>
              <a:ext cx="17575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Funzioni d’uso</a:t>
              </a:r>
            </a:p>
          </p:txBody>
        </p:sp>
        <p:sp>
          <p:nvSpPr>
            <p:cNvPr id="19" name="CasellaDiTesto 18">
              <a:extLst>
                <a:ext uri="{FF2B5EF4-FFF2-40B4-BE49-F238E27FC236}">
                  <a16:creationId xmlns:a16="http://schemas.microsoft.com/office/drawing/2014/main" id="{D4369A8B-9DB4-BC43-A916-EC745C446B2C}"/>
                </a:ext>
              </a:extLst>
            </p:cNvPr>
            <p:cNvSpPr txBox="1"/>
            <p:nvPr/>
          </p:nvSpPr>
          <p:spPr>
            <a:xfrm>
              <a:off x="4168067" y="5794861"/>
              <a:ext cx="17575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Tecnologie </a:t>
              </a:r>
            </a:p>
          </p:txBody>
        </p:sp>
        <p:sp>
          <p:nvSpPr>
            <p:cNvPr id="20" name="CasellaDiTesto 19">
              <a:extLst>
                <a:ext uri="{FF2B5EF4-FFF2-40B4-BE49-F238E27FC236}">
                  <a16:creationId xmlns:a16="http://schemas.microsoft.com/office/drawing/2014/main" id="{E30235C7-FB61-BB41-BA95-1FFA6F947F76}"/>
                </a:ext>
              </a:extLst>
            </p:cNvPr>
            <p:cNvSpPr txBox="1"/>
            <p:nvPr/>
          </p:nvSpPr>
          <p:spPr>
            <a:xfrm>
              <a:off x="7388979" y="4749069"/>
              <a:ext cx="17575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Gruppi di clienti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67606353"/>
      </p:ext>
    </p:extLst>
  </p:cSld>
  <p:clrMapOvr>
    <a:masterClrMapping/>
  </p:clrMapOvr>
  <p:transition advTm="39318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745260" y="658266"/>
            <a:ext cx="6512511" cy="1143000"/>
          </a:xfrm>
        </p:spPr>
        <p:txBody>
          <a:bodyPr/>
          <a:lstStyle/>
          <a:p>
            <a:r>
              <a:rPr lang="it-IT" dirty="0"/>
              <a:t>un esempio di ASA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EA345712-FBFE-D042-96E6-ECBA1A16B9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7771" y="6134986"/>
            <a:ext cx="1609781" cy="521012"/>
          </a:xfrm>
          <a:prstGeom prst="rect">
            <a:avLst/>
          </a:prstGeom>
        </p:spPr>
      </p:pic>
      <p:grpSp>
        <p:nvGrpSpPr>
          <p:cNvPr id="3" name="Gruppo 2">
            <a:extLst>
              <a:ext uri="{FF2B5EF4-FFF2-40B4-BE49-F238E27FC236}">
                <a16:creationId xmlns:a16="http://schemas.microsoft.com/office/drawing/2014/main" id="{231BC927-34F0-3446-B50A-252CD96F9F87}"/>
              </a:ext>
            </a:extLst>
          </p:cNvPr>
          <p:cNvGrpSpPr/>
          <p:nvPr/>
        </p:nvGrpSpPr>
        <p:grpSpPr>
          <a:xfrm>
            <a:off x="1180214" y="1834254"/>
            <a:ext cx="6591272" cy="4300732"/>
            <a:chOff x="1180214" y="1834254"/>
            <a:chExt cx="6591272" cy="4300732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4" r="2835" b="1246"/>
            <a:stretch/>
          </p:blipFill>
          <p:spPr bwMode="auto">
            <a:xfrm>
              <a:off x="1258975" y="1834254"/>
              <a:ext cx="6512511" cy="40880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Rettangolo 1">
              <a:extLst>
                <a:ext uri="{FF2B5EF4-FFF2-40B4-BE49-F238E27FC236}">
                  <a16:creationId xmlns:a16="http://schemas.microsoft.com/office/drawing/2014/main" id="{82AF3D1F-4126-2D4C-AD7E-95A6314379EB}"/>
                </a:ext>
              </a:extLst>
            </p:cNvPr>
            <p:cNvSpPr/>
            <p:nvPr/>
          </p:nvSpPr>
          <p:spPr>
            <a:xfrm>
              <a:off x="1180214" y="5677786"/>
              <a:ext cx="382772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760893852"/>
      </p:ext>
    </p:extLst>
  </p:cSld>
  <p:clrMapOvr>
    <a:masterClrMapping/>
  </p:clrMapOvr>
  <p:transition advTm="77488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745260" y="585242"/>
            <a:ext cx="6512511" cy="1143000"/>
          </a:xfrm>
        </p:spPr>
        <p:txBody>
          <a:bodyPr/>
          <a:lstStyle/>
          <a:p>
            <a:r>
              <a:rPr lang="it-IT" dirty="0"/>
              <a:t>Il micro-ambiente</a:t>
            </a:r>
          </a:p>
        </p:txBody>
      </p:sp>
      <p:grpSp>
        <p:nvGrpSpPr>
          <p:cNvPr id="5" name="Gruppo 4"/>
          <p:cNvGrpSpPr/>
          <p:nvPr/>
        </p:nvGrpSpPr>
        <p:grpSpPr>
          <a:xfrm>
            <a:off x="1415406" y="2963571"/>
            <a:ext cx="6396100" cy="3495979"/>
            <a:chOff x="1195388" y="490637"/>
            <a:chExt cx="6753225" cy="4954587"/>
          </a:xfrm>
        </p:grpSpPr>
        <p:sp>
          <p:nvSpPr>
            <p:cNvPr id="6" name="Oval 4"/>
            <p:cNvSpPr>
              <a:spLocks noChangeAspect="1" noChangeArrowheads="1"/>
            </p:cNvSpPr>
            <p:nvPr/>
          </p:nvSpPr>
          <p:spPr bwMode="auto">
            <a:xfrm>
              <a:off x="1195388" y="490637"/>
              <a:ext cx="6753225" cy="495458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 anchorCtr="1"/>
            <a:lstStyle/>
            <a:p>
              <a:pPr algn="ctr" eaLnBrk="0" fontAlgn="auto" hangingPunct="0">
                <a:lnSpc>
                  <a:spcPct val="90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endParaRPr lang="it-IT" sz="1200" ker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" name="AutoShape 5"/>
            <p:cNvSpPr>
              <a:spLocks noChangeAspect="1" noChangeArrowheads="1"/>
            </p:cNvSpPr>
            <p:nvPr/>
          </p:nvSpPr>
          <p:spPr bwMode="auto">
            <a:xfrm>
              <a:off x="3878263" y="4822924"/>
              <a:ext cx="1387475" cy="508000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75000"/>
              </a:schemeClr>
            </a:solidFill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 anchorCtr="1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200" b="1" ker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ACQUIRENTI</a:t>
              </a:r>
              <a:endParaRPr lang="en-US" sz="1200" b="1" ker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" name="AutoShape 6"/>
            <p:cNvSpPr>
              <a:spLocks noChangeAspect="1" noChangeArrowheads="1"/>
            </p:cNvSpPr>
            <p:nvPr/>
          </p:nvSpPr>
          <p:spPr bwMode="auto">
            <a:xfrm>
              <a:off x="3736975" y="2140049"/>
              <a:ext cx="1670050" cy="163195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/>
            <a:lstStyle/>
            <a:p>
              <a:pPr algn="ctr" eaLnBrk="0" fontAlgn="auto" hangingPunct="0">
                <a:lnSpc>
                  <a:spcPct val="90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endParaRPr lang="it-IT" sz="1200" b="1" kern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" name="AutoShape 7"/>
            <p:cNvSpPr>
              <a:spLocks noChangeAspect="1" noChangeArrowheads="1"/>
            </p:cNvSpPr>
            <p:nvPr/>
          </p:nvSpPr>
          <p:spPr bwMode="auto">
            <a:xfrm>
              <a:off x="3878263" y="581124"/>
              <a:ext cx="1387475" cy="508000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75000"/>
              </a:schemeClr>
            </a:solidFill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 anchorCtr="1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200" b="1" kern="0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FORNITORI</a:t>
              </a:r>
              <a:endParaRPr lang="en-US" sz="1200" b="1" kern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" name="Rectangle 8"/>
            <p:cNvSpPr>
              <a:spLocks noChangeAspect="1" noChangeArrowheads="1"/>
            </p:cNvSpPr>
            <p:nvPr/>
          </p:nvSpPr>
          <p:spPr bwMode="auto">
            <a:xfrm>
              <a:off x="3903663" y="2154337"/>
              <a:ext cx="1347787" cy="260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EAEAEA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50000"/>
                </a:spcBef>
                <a:defRPr/>
              </a:pPr>
              <a:r>
                <a:rPr lang="it-IT" sz="1200" b="1">
                  <a:solidFill>
                    <a:schemeClr val="tx2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CONCORRENTI</a:t>
              </a:r>
              <a:endParaRPr lang="en-US" sz="1200" b="1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" name="Text Box 9"/>
            <p:cNvSpPr txBox="1">
              <a:spLocks noChangeAspect="1" noChangeArrowheads="1"/>
            </p:cNvSpPr>
            <p:nvPr/>
          </p:nvSpPr>
          <p:spPr bwMode="black">
            <a:xfrm>
              <a:off x="1692215" y="1696597"/>
              <a:ext cx="1239837" cy="3444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50000"/>
                </a:spcBef>
                <a:defRPr/>
              </a:pPr>
              <a:r>
                <a:rPr lang="it-IT" b="1" dirty="0">
                  <a:solidFill>
                    <a:schemeClr val="tx2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SETTORE</a:t>
              </a:r>
              <a:endParaRPr lang="en-US" b="1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" name="Rectangle 10"/>
            <p:cNvSpPr>
              <a:spLocks noChangeAspect="1" noChangeArrowheads="1"/>
            </p:cNvSpPr>
            <p:nvPr/>
          </p:nvSpPr>
          <p:spPr bwMode="white">
            <a:xfrm>
              <a:off x="1402479" y="3252201"/>
              <a:ext cx="1547724" cy="6835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EAEAEA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50000"/>
                </a:spcBef>
                <a:defRPr/>
              </a:pPr>
              <a:r>
                <a:rPr lang="it-IT" sz="1400" dirty="0">
                  <a:solidFill>
                    <a:schemeClr val="tx2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Minaccia di nuovi entranti</a:t>
              </a:r>
              <a:endParaRPr lang="en-US" sz="14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3" name="Rectangle 11"/>
            <p:cNvSpPr>
              <a:spLocks noChangeAspect="1" noChangeArrowheads="1"/>
            </p:cNvSpPr>
            <p:nvPr/>
          </p:nvSpPr>
          <p:spPr bwMode="black">
            <a:xfrm>
              <a:off x="3622764" y="3175040"/>
              <a:ext cx="1954213" cy="482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EAEAEA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50000"/>
                </a:spcBef>
                <a:defRPr/>
              </a:pPr>
              <a:r>
                <a:rPr lang="it-IT" sz="1400" dirty="0">
                  <a:solidFill>
                    <a:schemeClr val="tx2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Rivalità tra le imprese esistenti</a:t>
              </a:r>
              <a:endParaRPr lang="en-US" sz="14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4" name="Rectangle 12"/>
            <p:cNvSpPr>
              <a:spLocks noChangeAspect="1" noChangeArrowheads="1"/>
            </p:cNvSpPr>
            <p:nvPr/>
          </p:nvSpPr>
          <p:spPr bwMode="white">
            <a:xfrm>
              <a:off x="5908675" y="1675165"/>
              <a:ext cx="1770065" cy="9583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EAEAEA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50000"/>
                </a:spcBef>
                <a:defRPr/>
              </a:pPr>
              <a:r>
                <a:rPr lang="it-IT" sz="1400" dirty="0">
                  <a:solidFill>
                    <a:schemeClr val="tx2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Minaccia di prodotti o servizi sostitutivi</a:t>
              </a:r>
              <a:endParaRPr lang="en-US" sz="14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5" name="AutoShape 13"/>
            <p:cNvSpPr>
              <a:spLocks noChangeArrowheads="1"/>
            </p:cNvSpPr>
            <p:nvPr/>
          </p:nvSpPr>
          <p:spPr bwMode="auto">
            <a:xfrm>
              <a:off x="2776538" y="2575024"/>
              <a:ext cx="914400" cy="685800"/>
            </a:xfrm>
            <a:prstGeom prst="rightArrow">
              <a:avLst>
                <a:gd name="adj1" fmla="val 30093"/>
                <a:gd name="adj2" fmla="val 31667"/>
              </a:avLst>
            </a:prstGeom>
            <a:solidFill>
              <a:schemeClr val="accent2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just" fontAlgn="auto">
                <a:spcBef>
                  <a:spcPct val="30000"/>
                </a:spcBef>
                <a:spcAft>
                  <a:spcPts val="0"/>
                </a:spcAft>
                <a:defRPr/>
              </a:pPr>
              <a:endParaRPr lang="it-IT" sz="1600" ker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" name="AutoShape 14"/>
            <p:cNvSpPr>
              <a:spLocks noChangeArrowheads="1"/>
            </p:cNvSpPr>
            <p:nvPr/>
          </p:nvSpPr>
          <p:spPr bwMode="auto">
            <a:xfrm rot="10800000">
              <a:off x="5451475" y="2580564"/>
              <a:ext cx="914400" cy="685800"/>
            </a:xfrm>
            <a:prstGeom prst="rightArrow">
              <a:avLst>
                <a:gd name="adj1" fmla="val 30093"/>
                <a:gd name="adj2" fmla="val 31667"/>
              </a:avLst>
            </a:prstGeom>
            <a:solidFill>
              <a:schemeClr val="accent2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just" fontAlgn="auto">
                <a:spcBef>
                  <a:spcPct val="30000"/>
                </a:spcBef>
                <a:spcAft>
                  <a:spcPts val="0"/>
                </a:spcAft>
                <a:defRPr/>
              </a:pPr>
              <a:endParaRPr lang="it-IT" sz="1600" ker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7" name="Rectangle 15"/>
            <p:cNvSpPr>
              <a:spLocks noChangeAspect="1" noChangeArrowheads="1"/>
            </p:cNvSpPr>
            <p:nvPr/>
          </p:nvSpPr>
          <p:spPr bwMode="white">
            <a:xfrm>
              <a:off x="4887915" y="3973017"/>
              <a:ext cx="1603375" cy="676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EAEAEA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50000"/>
                </a:spcBef>
                <a:defRPr/>
              </a:pPr>
              <a:r>
                <a:rPr lang="it-IT" sz="1400" dirty="0">
                  <a:solidFill>
                    <a:schemeClr val="tx2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Potere contrattuale dei acquirenti</a:t>
              </a:r>
              <a:endParaRPr lang="en-US" sz="14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8" name="Rectangle 16"/>
            <p:cNvSpPr>
              <a:spLocks noChangeAspect="1" noChangeArrowheads="1"/>
            </p:cNvSpPr>
            <p:nvPr/>
          </p:nvSpPr>
          <p:spPr bwMode="white">
            <a:xfrm>
              <a:off x="2913064" y="1151313"/>
              <a:ext cx="1603375" cy="676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EAEAEA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50000"/>
                </a:spcBef>
                <a:defRPr/>
              </a:pPr>
              <a:r>
                <a:rPr lang="it-IT" sz="1400" dirty="0">
                  <a:solidFill>
                    <a:schemeClr val="tx2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Potere contrattuale dei fornitori</a:t>
              </a:r>
              <a:endParaRPr lang="en-US" sz="14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9" name="AutoShape 17"/>
            <p:cNvSpPr>
              <a:spLocks noChangeAspect="1" noChangeArrowheads="1"/>
            </p:cNvSpPr>
            <p:nvPr/>
          </p:nvSpPr>
          <p:spPr bwMode="auto">
            <a:xfrm rot="6722034">
              <a:off x="4290355" y="2514953"/>
              <a:ext cx="693842" cy="709475"/>
            </a:xfrm>
            <a:custGeom>
              <a:avLst/>
              <a:gdLst>
                <a:gd name="G0" fmla="+- 7063636 0 0"/>
                <a:gd name="G1" fmla="+- -11796480 0 0"/>
                <a:gd name="G2" fmla="+- 7063636 0 -11796480"/>
                <a:gd name="G3" fmla="+- 10800 0 0"/>
                <a:gd name="G4" fmla="+- 0 0 7063636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609 0 0"/>
                <a:gd name="G9" fmla="+- 0 0 -11796480"/>
                <a:gd name="G10" fmla="+- 7609 0 2700"/>
                <a:gd name="G11" fmla="cos G10 7063636"/>
                <a:gd name="G12" fmla="sin G10 7063636"/>
                <a:gd name="G13" fmla="cos 13500 7063636"/>
                <a:gd name="G14" fmla="sin 13500 7063636"/>
                <a:gd name="G15" fmla="+- G11 10800 0"/>
                <a:gd name="G16" fmla="+- G12 10800 0"/>
                <a:gd name="G17" fmla="+- G13 10800 0"/>
                <a:gd name="G18" fmla="+- G14 10800 0"/>
                <a:gd name="G19" fmla="*/ 7609 1 2"/>
                <a:gd name="G20" fmla="+- G19 5400 0"/>
                <a:gd name="G21" fmla="cos G20 7063636"/>
                <a:gd name="G22" fmla="sin G20 7063636"/>
                <a:gd name="G23" fmla="+- G21 10800 0"/>
                <a:gd name="G24" fmla="+- G12 G23 G22"/>
                <a:gd name="G25" fmla="+- G22 G23 G11"/>
                <a:gd name="G26" fmla="cos 10800 7063636"/>
                <a:gd name="G27" fmla="sin 10800 7063636"/>
                <a:gd name="G28" fmla="cos 7609 7063636"/>
                <a:gd name="G29" fmla="sin 7609 7063636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11796480"/>
                <a:gd name="G36" fmla="sin G34 -11796480"/>
                <a:gd name="G37" fmla="+/ -11796480 7063636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609 G39"/>
                <a:gd name="G43" fmla="sin 7609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9525 w 21600"/>
                <a:gd name="T5" fmla="*/ 4435 h 21600"/>
                <a:gd name="T6" fmla="*/ 1595 w 21600"/>
                <a:gd name="T7" fmla="*/ 10800 h 21600"/>
                <a:gd name="T8" fmla="*/ 16947 w 21600"/>
                <a:gd name="T9" fmla="*/ 6315 h 21600"/>
                <a:gd name="T10" fmla="*/ 6677 w 21600"/>
                <a:gd name="T11" fmla="*/ 23655 h 21600"/>
                <a:gd name="T12" fmla="*/ 3897 w 21600"/>
                <a:gd name="T13" fmla="*/ 18253 h 21600"/>
                <a:gd name="T14" fmla="*/ 9300 w 21600"/>
                <a:gd name="T15" fmla="*/ 1547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8476" y="18045"/>
                  </a:moveTo>
                  <a:cubicBezTo>
                    <a:pt x="9227" y="18286"/>
                    <a:pt x="10011" y="18409"/>
                    <a:pt x="10800" y="18409"/>
                  </a:cubicBezTo>
                  <a:cubicBezTo>
                    <a:pt x="15002" y="18409"/>
                    <a:pt x="18409" y="15002"/>
                    <a:pt x="18409" y="10800"/>
                  </a:cubicBezTo>
                  <a:cubicBezTo>
                    <a:pt x="18409" y="6597"/>
                    <a:pt x="15002" y="3191"/>
                    <a:pt x="10800" y="3191"/>
                  </a:cubicBezTo>
                  <a:cubicBezTo>
                    <a:pt x="6597" y="3191"/>
                    <a:pt x="3191" y="6597"/>
                    <a:pt x="3191" y="10800"/>
                  </a:cubicBezTo>
                  <a:lnTo>
                    <a:pt x="0" y="10800"/>
                  </a:ln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6764"/>
                    <a:pt x="16764" y="21600"/>
                    <a:pt x="10800" y="21600"/>
                  </a:cubicBezTo>
                  <a:cubicBezTo>
                    <a:pt x="9680" y="21600"/>
                    <a:pt x="8567" y="21425"/>
                    <a:pt x="7501" y="21084"/>
                  </a:cubicBezTo>
                  <a:lnTo>
                    <a:pt x="6677" y="23655"/>
                  </a:lnTo>
                  <a:lnTo>
                    <a:pt x="3897" y="18253"/>
                  </a:lnTo>
                  <a:lnTo>
                    <a:pt x="9300" y="15474"/>
                  </a:lnTo>
                  <a:lnTo>
                    <a:pt x="8476" y="18045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just" fontAlgn="auto">
                <a:spcBef>
                  <a:spcPct val="30000"/>
                </a:spcBef>
                <a:spcAft>
                  <a:spcPts val="0"/>
                </a:spcAft>
                <a:defRPr/>
              </a:pPr>
              <a:endParaRPr lang="it-IT" sz="1600" ker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0" name="AutoShape 18"/>
            <p:cNvSpPr>
              <a:spLocks noChangeAspect="1" noChangeArrowheads="1"/>
            </p:cNvSpPr>
            <p:nvPr/>
          </p:nvSpPr>
          <p:spPr bwMode="auto">
            <a:xfrm>
              <a:off x="6410325" y="2665512"/>
              <a:ext cx="1387475" cy="506412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75000"/>
              </a:schemeClr>
            </a:solidFill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 anchorCtr="1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200" b="1" ker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PRODOTTI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200" b="1" ker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SOSTITUTIVI</a:t>
              </a:r>
              <a:endParaRPr lang="en-US" sz="1200" b="1" ker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1" name="AutoShape 19"/>
            <p:cNvSpPr>
              <a:spLocks noChangeAspect="1" noChangeArrowheads="1"/>
            </p:cNvSpPr>
            <p:nvPr/>
          </p:nvSpPr>
          <p:spPr bwMode="auto">
            <a:xfrm>
              <a:off x="1346200" y="2665512"/>
              <a:ext cx="1387475" cy="506412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75000"/>
              </a:schemeClr>
            </a:solidFill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 anchorCtr="1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200" b="1" kern="0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NUOVI 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200" b="1" kern="0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ENTRANTI</a:t>
              </a:r>
              <a:endParaRPr lang="en-US" sz="1200" b="1" kern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2" name="AutoShape 20"/>
            <p:cNvSpPr>
              <a:spLocks noChangeArrowheads="1"/>
            </p:cNvSpPr>
            <p:nvPr/>
          </p:nvSpPr>
          <p:spPr bwMode="auto">
            <a:xfrm rot="16200000">
              <a:off x="4076701" y="3981549"/>
              <a:ext cx="990600" cy="631825"/>
            </a:xfrm>
            <a:prstGeom prst="rightArrow">
              <a:avLst>
                <a:gd name="adj1" fmla="val 30093"/>
                <a:gd name="adj2" fmla="val 37236"/>
              </a:avLst>
            </a:prstGeom>
            <a:solidFill>
              <a:schemeClr val="accent2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just" fontAlgn="auto">
                <a:spcBef>
                  <a:spcPct val="30000"/>
                </a:spcBef>
                <a:spcAft>
                  <a:spcPts val="0"/>
                </a:spcAft>
                <a:defRPr/>
              </a:pPr>
              <a:endParaRPr lang="it-IT" sz="1600" ker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3" name="AutoShape 21"/>
            <p:cNvSpPr>
              <a:spLocks noChangeArrowheads="1"/>
            </p:cNvSpPr>
            <p:nvPr/>
          </p:nvSpPr>
          <p:spPr bwMode="auto">
            <a:xfrm rot="5400000">
              <a:off x="4076701" y="1298674"/>
              <a:ext cx="990600" cy="631825"/>
            </a:xfrm>
            <a:prstGeom prst="rightArrow">
              <a:avLst>
                <a:gd name="adj1" fmla="val 30093"/>
                <a:gd name="adj2" fmla="val 37236"/>
              </a:avLst>
            </a:prstGeom>
            <a:solidFill>
              <a:schemeClr val="accent2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just" fontAlgn="auto">
                <a:spcBef>
                  <a:spcPct val="30000"/>
                </a:spcBef>
                <a:spcAft>
                  <a:spcPts val="0"/>
                </a:spcAft>
                <a:defRPr/>
              </a:pPr>
              <a:endParaRPr lang="it-IT" sz="1600" ker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pic>
        <p:nvPicPr>
          <p:cNvPr id="27" name="Immagine 26">
            <a:extLst>
              <a:ext uri="{FF2B5EF4-FFF2-40B4-BE49-F238E27FC236}">
                <a16:creationId xmlns:a16="http://schemas.microsoft.com/office/drawing/2014/main" id="{869C2D26-546E-9F40-A45F-2C9B07C4CE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7771" y="6134986"/>
            <a:ext cx="1609781" cy="521012"/>
          </a:xfrm>
          <a:prstGeom prst="rect">
            <a:avLst/>
          </a:prstGeom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DF4B1ACD-9057-CB4D-835B-2F6A4D146135}"/>
              </a:ext>
            </a:extLst>
          </p:cNvPr>
          <p:cNvSpPr/>
          <p:nvPr/>
        </p:nvSpPr>
        <p:spPr>
          <a:xfrm>
            <a:off x="693086" y="1782861"/>
            <a:ext cx="670856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/>
              <a:t>2) ANALISI DELLE CARATTERISTICHE STRUTTURALI</a:t>
            </a:r>
          </a:p>
          <a:p>
            <a:endParaRPr lang="it-IT" b="1" dirty="0"/>
          </a:p>
          <a:p>
            <a:pPr marL="342900" indent="-342900">
              <a:buFont typeface="Wingdings" pitchFamily="2" charset="2"/>
              <a:buChar char="q"/>
            </a:pPr>
            <a:r>
              <a:rPr lang="it-IT" sz="2000" b="1" dirty="0">
                <a:solidFill>
                  <a:srgbClr val="7030A0"/>
                </a:solidFill>
              </a:rPr>
              <a:t>MODELLO DELLE 5 FORZE DI PORTER </a:t>
            </a:r>
          </a:p>
        </p:txBody>
      </p:sp>
    </p:spTree>
    <p:extLst>
      <p:ext uri="{BB962C8B-B14F-4D97-AF65-F5344CB8AC3E}">
        <p14:creationId xmlns:p14="http://schemas.microsoft.com/office/powerpoint/2010/main" val="349388779"/>
      </p:ext>
    </p:extLst>
  </p:cSld>
  <p:clrMapOvr>
    <a:masterClrMapping/>
  </p:clrMapOvr>
  <p:transition advTm="113478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 txBox="1">
            <a:spLocks/>
          </p:cNvSpPr>
          <p:nvPr/>
        </p:nvSpPr>
        <p:spPr>
          <a:xfrm>
            <a:off x="637952" y="740660"/>
            <a:ext cx="8229600" cy="1143001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MODELLO DELLE 5 FORZE DI PORTER</a:t>
            </a:r>
          </a:p>
          <a:p>
            <a:pPr algn="l">
              <a:defRPr/>
            </a:pPr>
            <a:r>
              <a:rPr lang="it-IT" sz="3200" dirty="0">
                <a:solidFill>
                  <a:srgbClr val="7030A0"/>
                </a:solidFill>
                <a:latin typeface="+mj-lt"/>
              </a:rPr>
              <a:t>CONCORRENZA EFFETTIVA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11422" y="2332037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000" kern="0" dirty="0">
                <a:ea typeface="Tahoma" pitchFamily="34" charset="0"/>
                <a:cs typeface="Tahoma" pitchFamily="34" charset="0"/>
              </a:rPr>
              <a:t>FATTORI CRITICI: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sz="2000" kern="0" dirty="0">
              <a:ea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000" kern="0" dirty="0" err="1">
                <a:ea typeface="Tahoma" pitchFamily="34" charset="0"/>
                <a:cs typeface="Tahoma" pitchFamily="34" charset="0"/>
              </a:rPr>
              <a:t>Concentrazione</a:t>
            </a:r>
            <a:r>
              <a:rPr lang="en-US" sz="2000" kern="0" dirty="0">
                <a:ea typeface="Tahoma" pitchFamily="34" charset="0"/>
                <a:cs typeface="Tahoma" pitchFamily="34" charset="0"/>
              </a:rPr>
              <a:t> del </a:t>
            </a:r>
            <a:r>
              <a:rPr lang="en-US" sz="2000" kern="0" dirty="0" err="1">
                <a:ea typeface="Tahoma" pitchFamily="34" charset="0"/>
                <a:cs typeface="Tahoma" pitchFamily="34" charset="0"/>
              </a:rPr>
              <a:t>settore</a:t>
            </a:r>
            <a:r>
              <a:rPr lang="en-US" sz="2000" kern="0" dirty="0"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it-IT" sz="2000" dirty="0"/>
              <a:t>Diversità dei concorrenti</a:t>
            </a:r>
          </a:p>
          <a:p>
            <a:pPr>
              <a:lnSpc>
                <a:spcPct val="90000"/>
              </a:lnSpc>
              <a:defRPr/>
            </a:pPr>
            <a:r>
              <a:rPr lang="it-IT" sz="2000" dirty="0"/>
              <a:t>Differenziazione del prodotto/servizio</a:t>
            </a:r>
          </a:p>
          <a:p>
            <a:pPr>
              <a:lnSpc>
                <a:spcPct val="90000"/>
              </a:lnSpc>
              <a:defRPr/>
            </a:pPr>
            <a:r>
              <a:rPr lang="it-IT" sz="2000" dirty="0"/>
              <a:t>Capacità produttiva in eccesso</a:t>
            </a:r>
          </a:p>
          <a:p>
            <a:pPr>
              <a:lnSpc>
                <a:spcPct val="90000"/>
              </a:lnSpc>
              <a:defRPr/>
            </a:pPr>
            <a:r>
              <a:rPr lang="it-IT" sz="2000" dirty="0"/>
              <a:t>Barriere all’uscita</a:t>
            </a:r>
          </a:p>
          <a:p>
            <a:pPr>
              <a:lnSpc>
                <a:spcPct val="90000"/>
              </a:lnSpc>
              <a:defRPr/>
            </a:pPr>
            <a:r>
              <a:rPr lang="it-IT" sz="2000" dirty="0"/>
              <a:t>Struttura dei costi </a:t>
            </a:r>
          </a:p>
          <a:p>
            <a:pPr>
              <a:lnSpc>
                <a:spcPct val="90000"/>
              </a:lnSpc>
              <a:defRPr/>
            </a:pPr>
            <a:endParaRPr lang="en-US" sz="1800" kern="0" dirty="0">
              <a:ea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sz="1800" kern="0" dirty="0">
              <a:ea typeface="Tahoma" pitchFamily="34" charset="0"/>
              <a:cs typeface="Tahoma" pitchFamily="34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26EFD983-9FF2-334F-989B-34C2415C32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7771" y="6134986"/>
            <a:ext cx="1609781" cy="521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072330"/>
      </p:ext>
    </p:extLst>
  </p:cSld>
  <p:clrMapOvr>
    <a:masterClrMapping/>
  </p:clrMapOvr>
  <p:transition advTm="104848"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Integrale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{0E8AD949-9F6C-AB40-835E-37A5E975B0BB}tf10001061</Template>
  <TotalTime>453</TotalTime>
  <Words>815</Words>
  <Application>Microsoft Macintosh PowerPoint</Application>
  <PresentationFormat>Presentazione su schermo (4:3)</PresentationFormat>
  <Paragraphs>147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4" baseType="lpstr">
      <vt:lpstr>Arial</vt:lpstr>
      <vt:lpstr>Avenir Book</vt:lpstr>
      <vt:lpstr>Calibri</vt:lpstr>
      <vt:lpstr>Tahoma</vt:lpstr>
      <vt:lpstr>Tw Cen MT</vt:lpstr>
      <vt:lpstr>Tw Cen MT Condensed</vt:lpstr>
      <vt:lpstr>Wingdings</vt:lpstr>
      <vt:lpstr>Wingdings 3</vt:lpstr>
      <vt:lpstr>Integrale</vt:lpstr>
      <vt:lpstr>Modulo di   Economia e Gestione delle imprese  Lezione 12 Analisi del micro-ambiente</vt:lpstr>
      <vt:lpstr>Agenda</vt:lpstr>
      <vt:lpstr>Il micro-ambiente </vt:lpstr>
      <vt:lpstr>Il micro-ambiente </vt:lpstr>
      <vt:lpstr>Definizione del campo d’indagine L’IDENTIFICAZIONE DEI CONFINI DEL SETTORE</vt:lpstr>
      <vt:lpstr>Definizione del campo d’indagine l’area strategica di affari</vt:lpstr>
      <vt:lpstr>un esempio di ASA</vt:lpstr>
      <vt:lpstr>Il micro-ambiente</vt:lpstr>
      <vt:lpstr>Presentazione standard di PowerPoint</vt:lpstr>
      <vt:lpstr>MODELLO DELLE 5 FORZE DI PORTER I nuovi entranti</vt:lpstr>
      <vt:lpstr>MODELLO DELLE 5 FORZE DI PORTER I prodotti sostitutivi</vt:lpstr>
      <vt:lpstr>MODELLO DELLE 5 FORZE DI PORTER Il potere dei fornitori</vt:lpstr>
      <vt:lpstr>MODELLO DELLE 5 FORZE DI PORTER Il potere dei clienti</vt:lpstr>
      <vt:lpstr>Il micro-ambiente</vt:lpstr>
      <vt:lpstr>I raggruppamenti strategici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Annarita Sorrentino</dc:creator>
  <cp:lastModifiedBy>annamaria sabetta</cp:lastModifiedBy>
  <cp:revision>82</cp:revision>
  <dcterms:created xsi:type="dcterms:W3CDTF">2018-11-12T13:23:52Z</dcterms:created>
  <dcterms:modified xsi:type="dcterms:W3CDTF">2019-09-24T10:25:08Z</dcterms:modified>
</cp:coreProperties>
</file>