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sldIdLst>
    <p:sldId id="256" r:id="rId2"/>
    <p:sldId id="264" r:id="rId3"/>
    <p:sldId id="265" r:id="rId4"/>
    <p:sldId id="268" r:id="rId5"/>
    <p:sldId id="266" r:id="rId6"/>
    <p:sldId id="279" r:id="rId7"/>
    <p:sldId id="271" r:id="rId8"/>
    <p:sldId id="272" r:id="rId9"/>
    <p:sldId id="280" r:id="rId10"/>
    <p:sldId id="273" r:id="rId11"/>
    <p:sldId id="274" r:id="rId12"/>
    <p:sldId id="275" r:id="rId13"/>
    <p:sldId id="281" r:id="rId14"/>
    <p:sldId id="276" r:id="rId15"/>
    <p:sldId id="282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5782" autoAdjust="0"/>
  </p:normalViewPr>
  <p:slideViewPr>
    <p:cSldViewPr snapToGrid="0" snapToObjects="1">
      <p:cViewPr varScale="1">
        <p:scale>
          <a:sx n="82" d="100"/>
          <a:sy n="82" d="100"/>
        </p:scale>
        <p:origin x="128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CF539-9D7C-4044-BB9F-09D780DD63EB}" type="doc">
      <dgm:prSet loTypeId="urn:microsoft.com/office/officeart/2008/layout/RadialCluster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C70C84C1-812A-3E47-82A2-2B68EFA1E6F0}">
      <dgm:prSet phldrT="[Testo]"/>
      <dgm:spPr/>
      <dgm:t>
        <a:bodyPr/>
        <a:lstStyle/>
        <a:p>
          <a:r>
            <a:rPr lang="it-IT" dirty="0"/>
            <a:t>MACRO-AMBIENTE</a:t>
          </a:r>
        </a:p>
      </dgm:t>
    </dgm:pt>
    <dgm:pt modelId="{580488A0-14F3-074A-A225-68BA717A277A}" type="parTrans" cxnId="{5E689780-A687-4444-9216-E70F585E9BD7}">
      <dgm:prSet/>
      <dgm:spPr/>
      <dgm:t>
        <a:bodyPr/>
        <a:lstStyle/>
        <a:p>
          <a:endParaRPr lang="it-IT"/>
        </a:p>
      </dgm:t>
    </dgm:pt>
    <dgm:pt modelId="{2497BAA0-D578-F14D-BC56-E451237F203B}" type="sibTrans" cxnId="{5E689780-A687-4444-9216-E70F585E9BD7}">
      <dgm:prSet/>
      <dgm:spPr/>
      <dgm:t>
        <a:bodyPr/>
        <a:lstStyle/>
        <a:p>
          <a:endParaRPr lang="it-IT"/>
        </a:p>
      </dgm:t>
    </dgm:pt>
    <dgm:pt modelId="{A0414C32-6EC9-8D4A-BF72-FA1E181EBF52}">
      <dgm:prSet phldrT="[Testo]"/>
      <dgm:spPr/>
      <dgm:t>
        <a:bodyPr/>
        <a:lstStyle/>
        <a:p>
          <a:r>
            <a:rPr lang="it-IT" dirty="0"/>
            <a:t>VARIETA’</a:t>
          </a:r>
        </a:p>
      </dgm:t>
    </dgm:pt>
    <dgm:pt modelId="{422DD359-EBEF-7043-ABB9-7B1A6619C686}" type="parTrans" cxnId="{C392D615-0F5A-4247-B62B-FDB3FEF9B60D}">
      <dgm:prSet/>
      <dgm:spPr/>
      <dgm:t>
        <a:bodyPr/>
        <a:lstStyle/>
        <a:p>
          <a:endParaRPr lang="it-IT"/>
        </a:p>
      </dgm:t>
    </dgm:pt>
    <dgm:pt modelId="{1DBAF5CC-7705-0F4C-AA2E-2E7A2706E279}" type="sibTrans" cxnId="{C392D615-0F5A-4247-B62B-FDB3FEF9B60D}">
      <dgm:prSet/>
      <dgm:spPr/>
      <dgm:t>
        <a:bodyPr/>
        <a:lstStyle/>
        <a:p>
          <a:endParaRPr lang="it-IT"/>
        </a:p>
      </dgm:t>
    </dgm:pt>
    <dgm:pt modelId="{B64D0C89-4CBF-F740-9CD3-15ABAE4BA615}">
      <dgm:prSet phldrT="[Testo]"/>
      <dgm:spPr/>
      <dgm:t>
        <a:bodyPr/>
        <a:lstStyle/>
        <a:p>
          <a:r>
            <a:rPr lang="it-IT" dirty="0"/>
            <a:t>VARIABILITA’</a:t>
          </a:r>
        </a:p>
      </dgm:t>
    </dgm:pt>
    <dgm:pt modelId="{ED30E006-8E95-6742-8BE1-44EBDA120A6E}" type="parTrans" cxnId="{5132812F-EDDB-C641-B177-95617B22990B}">
      <dgm:prSet/>
      <dgm:spPr/>
      <dgm:t>
        <a:bodyPr/>
        <a:lstStyle/>
        <a:p>
          <a:endParaRPr lang="it-IT"/>
        </a:p>
      </dgm:t>
    </dgm:pt>
    <dgm:pt modelId="{16757D23-AD6D-2345-B4BC-96B30E7C1750}" type="sibTrans" cxnId="{5132812F-EDDB-C641-B177-95617B22990B}">
      <dgm:prSet/>
      <dgm:spPr/>
      <dgm:t>
        <a:bodyPr/>
        <a:lstStyle/>
        <a:p>
          <a:endParaRPr lang="it-IT"/>
        </a:p>
      </dgm:t>
    </dgm:pt>
    <dgm:pt modelId="{8F09BB8E-BDB1-D847-A9E9-88AE6DB26DD3}" type="pres">
      <dgm:prSet presAssocID="{ABBCF539-9D7C-4044-BB9F-09D780DD63E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98BDA9A-429D-F84C-B71B-E8153ECA5DB1}" type="pres">
      <dgm:prSet presAssocID="{C70C84C1-812A-3E47-82A2-2B68EFA1E6F0}" presName="singleCycle" presStyleCnt="0"/>
      <dgm:spPr/>
    </dgm:pt>
    <dgm:pt modelId="{B52052A8-748D-C04A-B841-A9F4F8C444C0}" type="pres">
      <dgm:prSet presAssocID="{C70C84C1-812A-3E47-82A2-2B68EFA1E6F0}" presName="singleCenter" presStyleLbl="node1" presStyleIdx="0" presStyleCnt="3" custLinFactNeighborX="-50480" custLinFactNeighborY="-10181">
        <dgm:presLayoutVars>
          <dgm:chMax val="7"/>
          <dgm:chPref val="7"/>
        </dgm:presLayoutVars>
      </dgm:prSet>
      <dgm:spPr/>
    </dgm:pt>
    <dgm:pt modelId="{87AE36AD-E467-FE4A-9095-3988D896E43C}" type="pres">
      <dgm:prSet presAssocID="{422DD359-EBEF-7043-ABB9-7B1A6619C686}" presName="Name56" presStyleLbl="parChTrans1D2" presStyleIdx="0" presStyleCnt="2"/>
      <dgm:spPr/>
    </dgm:pt>
    <dgm:pt modelId="{8130C92E-0D08-9F4D-AEB0-80C9B79D5BFF}" type="pres">
      <dgm:prSet presAssocID="{A0414C32-6EC9-8D4A-BF72-FA1E181EBF52}" presName="text0" presStyleLbl="node1" presStyleIdx="1" presStyleCnt="3" custScaleX="220973" custScaleY="90313" custRadScaleRad="85894" custRadScaleInc="51730">
        <dgm:presLayoutVars>
          <dgm:bulletEnabled val="1"/>
        </dgm:presLayoutVars>
      </dgm:prSet>
      <dgm:spPr/>
    </dgm:pt>
    <dgm:pt modelId="{FF2A0B59-358C-3343-B501-81597A5A4AE3}" type="pres">
      <dgm:prSet presAssocID="{ED30E006-8E95-6742-8BE1-44EBDA120A6E}" presName="Name56" presStyleLbl="parChTrans1D2" presStyleIdx="1" presStyleCnt="2"/>
      <dgm:spPr/>
    </dgm:pt>
    <dgm:pt modelId="{4455A882-4B73-D44F-9E75-109F8CF0F287}" type="pres">
      <dgm:prSet presAssocID="{B64D0C89-4CBF-F740-9CD3-15ABAE4BA615}" presName="text0" presStyleLbl="node1" presStyleIdx="2" presStyleCnt="3" custScaleX="223881" custScaleY="92379" custRadScaleRad="72224" custRadScaleInc="-67647">
        <dgm:presLayoutVars>
          <dgm:bulletEnabled val="1"/>
        </dgm:presLayoutVars>
      </dgm:prSet>
      <dgm:spPr/>
    </dgm:pt>
  </dgm:ptLst>
  <dgm:cxnLst>
    <dgm:cxn modelId="{62500515-8AB9-8740-9344-0DCAE25D6530}" type="presOf" srcId="{C70C84C1-812A-3E47-82A2-2B68EFA1E6F0}" destId="{B52052A8-748D-C04A-B841-A9F4F8C444C0}" srcOrd="0" destOrd="0" presId="urn:microsoft.com/office/officeart/2008/layout/RadialCluster"/>
    <dgm:cxn modelId="{C392D615-0F5A-4247-B62B-FDB3FEF9B60D}" srcId="{C70C84C1-812A-3E47-82A2-2B68EFA1E6F0}" destId="{A0414C32-6EC9-8D4A-BF72-FA1E181EBF52}" srcOrd="0" destOrd="0" parTransId="{422DD359-EBEF-7043-ABB9-7B1A6619C686}" sibTransId="{1DBAF5CC-7705-0F4C-AA2E-2E7A2706E279}"/>
    <dgm:cxn modelId="{1CEDC71D-9D8E-A74E-9B03-A35E58FAB369}" type="presOf" srcId="{ED30E006-8E95-6742-8BE1-44EBDA120A6E}" destId="{FF2A0B59-358C-3343-B501-81597A5A4AE3}" srcOrd="0" destOrd="0" presId="urn:microsoft.com/office/officeart/2008/layout/RadialCluster"/>
    <dgm:cxn modelId="{5132812F-EDDB-C641-B177-95617B22990B}" srcId="{C70C84C1-812A-3E47-82A2-2B68EFA1E6F0}" destId="{B64D0C89-4CBF-F740-9CD3-15ABAE4BA615}" srcOrd="1" destOrd="0" parTransId="{ED30E006-8E95-6742-8BE1-44EBDA120A6E}" sibTransId="{16757D23-AD6D-2345-B4BC-96B30E7C1750}"/>
    <dgm:cxn modelId="{C2B40542-3205-8749-8CBD-F64F7DCE1A7F}" type="presOf" srcId="{422DD359-EBEF-7043-ABB9-7B1A6619C686}" destId="{87AE36AD-E467-FE4A-9095-3988D896E43C}" srcOrd="0" destOrd="0" presId="urn:microsoft.com/office/officeart/2008/layout/RadialCluster"/>
    <dgm:cxn modelId="{7F8C1067-86B5-BB4F-BE2A-AF229639CF3B}" type="presOf" srcId="{ABBCF539-9D7C-4044-BB9F-09D780DD63EB}" destId="{8F09BB8E-BDB1-D847-A9E9-88AE6DB26DD3}" srcOrd="0" destOrd="0" presId="urn:microsoft.com/office/officeart/2008/layout/RadialCluster"/>
    <dgm:cxn modelId="{77B7D849-05BB-544B-B80E-EE37C725C129}" type="presOf" srcId="{A0414C32-6EC9-8D4A-BF72-FA1E181EBF52}" destId="{8130C92E-0D08-9F4D-AEB0-80C9B79D5BFF}" srcOrd="0" destOrd="0" presId="urn:microsoft.com/office/officeart/2008/layout/RadialCluster"/>
    <dgm:cxn modelId="{E731CA4C-2D34-5341-8CCD-E1684F9FEF75}" type="presOf" srcId="{B64D0C89-4CBF-F740-9CD3-15ABAE4BA615}" destId="{4455A882-4B73-D44F-9E75-109F8CF0F287}" srcOrd="0" destOrd="0" presId="urn:microsoft.com/office/officeart/2008/layout/RadialCluster"/>
    <dgm:cxn modelId="{5E689780-A687-4444-9216-E70F585E9BD7}" srcId="{ABBCF539-9D7C-4044-BB9F-09D780DD63EB}" destId="{C70C84C1-812A-3E47-82A2-2B68EFA1E6F0}" srcOrd="0" destOrd="0" parTransId="{580488A0-14F3-074A-A225-68BA717A277A}" sibTransId="{2497BAA0-D578-F14D-BC56-E451237F203B}"/>
    <dgm:cxn modelId="{979BB377-8893-DB46-8D34-982A09F8CF0B}" type="presParOf" srcId="{8F09BB8E-BDB1-D847-A9E9-88AE6DB26DD3}" destId="{998BDA9A-429D-F84C-B71B-E8153ECA5DB1}" srcOrd="0" destOrd="0" presId="urn:microsoft.com/office/officeart/2008/layout/RadialCluster"/>
    <dgm:cxn modelId="{043B2CE6-0A2F-544B-89C2-504736016AFD}" type="presParOf" srcId="{998BDA9A-429D-F84C-B71B-E8153ECA5DB1}" destId="{B52052A8-748D-C04A-B841-A9F4F8C444C0}" srcOrd="0" destOrd="0" presId="urn:microsoft.com/office/officeart/2008/layout/RadialCluster"/>
    <dgm:cxn modelId="{56B17556-0B74-E742-B325-CBDD7CC9332A}" type="presParOf" srcId="{998BDA9A-429D-F84C-B71B-E8153ECA5DB1}" destId="{87AE36AD-E467-FE4A-9095-3988D896E43C}" srcOrd="1" destOrd="0" presId="urn:microsoft.com/office/officeart/2008/layout/RadialCluster"/>
    <dgm:cxn modelId="{F6B89227-4EE7-8848-AAD7-3DAD86636BD9}" type="presParOf" srcId="{998BDA9A-429D-F84C-B71B-E8153ECA5DB1}" destId="{8130C92E-0D08-9F4D-AEB0-80C9B79D5BFF}" srcOrd="2" destOrd="0" presId="urn:microsoft.com/office/officeart/2008/layout/RadialCluster"/>
    <dgm:cxn modelId="{D6C3CF85-9116-BF46-91AA-B7A9EBEA702A}" type="presParOf" srcId="{998BDA9A-429D-F84C-B71B-E8153ECA5DB1}" destId="{FF2A0B59-358C-3343-B501-81597A5A4AE3}" srcOrd="3" destOrd="0" presId="urn:microsoft.com/office/officeart/2008/layout/RadialCluster"/>
    <dgm:cxn modelId="{33386211-892B-7947-97A5-DA4A1F629118}" type="presParOf" srcId="{998BDA9A-429D-F84C-B71B-E8153ECA5DB1}" destId="{4455A882-4B73-D44F-9E75-109F8CF0F28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052A8-748D-C04A-B841-A9F4F8C444C0}">
      <dsp:nvSpPr>
        <dsp:cNvPr id="0" name=""/>
        <dsp:cNvSpPr/>
      </dsp:nvSpPr>
      <dsp:spPr>
        <a:xfrm>
          <a:off x="1284866" y="852913"/>
          <a:ext cx="956062" cy="9560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MACRO-AMBIENTE</a:t>
          </a:r>
        </a:p>
      </dsp:txBody>
      <dsp:txXfrm>
        <a:off x="1331537" y="899584"/>
        <a:ext cx="862720" cy="862720"/>
      </dsp:txXfrm>
    </dsp:sp>
    <dsp:sp modelId="{87AE36AD-E467-FE4A-9095-3988D896E43C}">
      <dsp:nvSpPr>
        <dsp:cNvPr id="0" name=""/>
        <dsp:cNvSpPr/>
      </dsp:nvSpPr>
      <dsp:spPr>
        <a:xfrm rot="20800140">
          <a:off x="2228562" y="1111847"/>
          <a:ext cx="9178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7891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0C92E-0D08-9F4D-AEB0-80C9B79D5BFF}">
      <dsp:nvSpPr>
        <dsp:cNvPr id="0" name=""/>
        <dsp:cNvSpPr/>
      </dsp:nvSpPr>
      <dsp:spPr>
        <a:xfrm>
          <a:off x="3134087" y="549064"/>
          <a:ext cx="1415468" cy="5785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VARIETA’</a:t>
          </a:r>
        </a:p>
      </dsp:txBody>
      <dsp:txXfrm>
        <a:off x="3162328" y="577305"/>
        <a:ext cx="1358986" cy="522028"/>
      </dsp:txXfrm>
    </dsp:sp>
    <dsp:sp modelId="{FF2A0B59-358C-3343-B501-81597A5A4AE3}">
      <dsp:nvSpPr>
        <dsp:cNvPr id="0" name=""/>
        <dsp:cNvSpPr/>
      </dsp:nvSpPr>
      <dsp:spPr>
        <a:xfrm rot="1121559">
          <a:off x="2216060" y="1643777"/>
          <a:ext cx="9429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2903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5A882-4B73-D44F-9E75-109F8CF0F287}">
      <dsp:nvSpPr>
        <dsp:cNvPr id="0" name=""/>
        <dsp:cNvSpPr/>
      </dsp:nvSpPr>
      <dsp:spPr>
        <a:xfrm>
          <a:off x="3134095" y="1741605"/>
          <a:ext cx="1434096" cy="59174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VARIABILITA’</a:t>
          </a:r>
        </a:p>
      </dsp:txBody>
      <dsp:txXfrm>
        <a:off x="3162982" y="1770492"/>
        <a:ext cx="1376322" cy="533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C37E2-5BEC-8B46-9E6A-B9490D63AE77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EE86B-AD8F-C347-90F0-F989CA13CE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33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E86B-AD8F-C347-90F0-F989CA13CE61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76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80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58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7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53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11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86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91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11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30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33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87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FFEBFFD-E261-C142-A7D2-ABE2607B5886}" type="datetimeFigureOut">
              <a:rPr lang="it-IT" smtClean="0"/>
              <a:pPr/>
              <a:t>23/09/2021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11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6028" y="2982487"/>
            <a:ext cx="5829300" cy="1463040"/>
          </a:xfrm>
        </p:spPr>
        <p:txBody>
          <a:bodyPr anchor="b">
            <a:normAutofit fontScale="90000"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Modulo di </a:t>
            </a:r>
            <a:br>
              <a:rPr lang="it-IT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Economia e Gestione delle imprese</a:t>
            </a:r>
            <a:br>
              <a:rPr lang="it-IT" b="1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Lezione 11</a:t>
            </a:r>
            <a:br>
              <a:rPr lang="it-IT" dirty="0">
                <a:solidFill>
                  <a:srgbClr val="FFFFFF"/>
                </a:solidFill>
              </a:rPr>
            </a:br>
            <a:r>
              <a:rPr lang="it-IT" i="1" dirty="0">
                <a:solidFill>
                  <a:srgbClr val="FFFFFF"/>
                </a:solidFill>
              </a:rPr>
              <a:t>Analisi del macro-ambiente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ECF5462-E6B9-194D-AC04-3A13ED00D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653" y="5381238"/>
            <a:ext cx="2575968" cy="73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4119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38791" y="532039"/>
            <a:ext cx="8698268" cy="1143000"/>
          </a:xfrm>
        </p:spPr>
        <p:txBody>
          <a:bodyPr>
            <a:normAutofit/>
          </a:bodyPr>
          <a:lstStyle/>
          <a:p>
            <a:r>
              <a:rPr lang="it-IT" dirty="0"/>
              <a:t>L’ambiente socio-demografico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1203B11-48B9-AE45-905E-494E102F8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E0115A90-C71E-9B4A-85A3-FA8FC9608793}"/>
              </a:ext>
            </a:extLst>
          </p:cNvPr>
          <p:cNvSpPr/>
          <p:nvPr/>
        </p:nvSpPr>
        <p:spPr>
          <a:xfrm>
            <a:off x="569251" y="1675039"/>
            <a:ext cx="4002749" cy="3056446"/>
          </a:xfrm>
          <a:prstGeom prst="roundRect">
            <a:avLst/>
          </a:prstGeom>
          <a:noFill/>
          <a:ln w="222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L’ambiente </a:t>
            </a:r>
            <a:r>
              <a:rPr lang="it-IT" b="1" dirty="0">
                <a:solidFill>
                  <a:schemeClr val="tx1"/>
                </a:solidFill>
              </a:rPr>
              <a:t>SOCIO-CULTURALE</a:t>
            </a:r>
            <a:r>
              <a:rPr lang="it-IT" dirty="0">
                <a:solidFill>
                  <a:schemeClr val="tx1"/>
                </a:solidFill>
              </a:rPr>
              <a:t> è l’insieme dei valori, credi, tradizioni, linguaggi, stili di vita, tipici delle diverse culture, nonché le modalità organizzative proprie della società civile (sindacati, organizzazioni politiche, etc.). Esso consente di identificare i modelli culturali prevalenti in un’ area paese e i loro futuri cambiamenti.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DE41D2C-0974-4A42-90EA-EBCA353F54A4}"/>
              </a:ext>
            </a:extLst>
          </p:cNvPr>
          <p:cNvSpPr/>
          <p:nvPr/>
        </p:nvSpPr>
        <p:spPr>
          <a:xfrm>
            <a:off x="4572000" y="2849397"/>
            <a:ext cx="4002750" cy="3052081"/>
          </a:xfrm>
          <a:prstGeom prst="roundRect">
            <a:avLst/>
          </a:prstGeom>
          <a:noFill/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L’analisi dell’ambiente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DEMOGRAFICO</a:t>
            </a:r>
            <a:r>
              <a:rPr lang="it-IT" dirty="0">
                <a:solidFill>
                  <a:schemeClr val="tx1"/>
                </a:solidFill>
              </a:rPr>
              <a:t> individua le principali tendenze relative alla struttura demografica della popolazione appartenente all’area-paese in cui l’impresa opera o intende operare in futuro; include tutti i fenomeni che incidono sulla dinamica e sulla struttura della popolazione, in termini di classi di età, sesso e gruppi etnici.</a:t>
            </a:r>
          </a:p>
        </p:txBody>
      </p:sp>
    </p:spTree>
    <p:extLst>
      <p:ext uri="{BB962C8B-B14F-4D97-AF65-F5344CB8AC3E}">
        <p14:creationId xmlns:p14="http://schemas.microsoft.com/office/powerpoint/2010/main" val="94471140"/>
      </p:ext>
    </p:extLst>
  </p:cSld>
  <p:clrMapOvr>
    <a:masterClrMapping/>
  </p:clrMapOvr>
  <p:transition advTm="143598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98994" y="703107"/>
            <a:ext cx="9111213" cy="1143000"/>
          </a:xfrm>
        </p:spPr>
        <p:txBody>
          <a:bodyPr/>
          <a:lstStyle/>
          <a:p>
            <a:r>
              <a:rPr lang="it-IT" sz="4800" dirty="0"/>
              <a:t>L’ambiente socio-demografico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715054" y="1846107"/>
            <a:ext cx="7713890" cy="416414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ECOLOGISMO</a:t>
            </a:r>
          </a:p>
          <a:p>
            <a:pPr algn="ctr"/>
            <a:r>
              <a:rPr lang="it-IT" dirty="0"/>
              <a:t>SALUTISMO</a:t>
            </a:r>
          </a:p>
          <a:p>
            <a:pPr algn="ctr"/>
            <a:r>
              <a:rPr lang="it-IT" dirty="0"/>
              <a:t>EDONISMO</a:t>
            </a:r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endParaRPr lang="it-IT" dirty="0"/>
          </a:p>
          <a:p>
            <a:pPr marL="114300" indent="0" algn="ctr">
              <a:buNone/>
            </a:pPr>
            <a:r>
              <a:rPr lang="it-IT" b="1" dirty="0"/>
              <a:t>MASS CUSTOMIZATION</a:t>
            </a:r>
          </a:p>
        </p:txBody>
      </p:sp>
      <p:sp>
        <p:nvSpPr>
          <p:cNvPr id="6" name="Freccia giù 5"/>
          <p:cNvSpPr/>
          <p:nvPr/>
        </p:nvSpPr>
        <p:spPr>
          <a:xfrm>
            <a:off x="3465501" y="4913600"/>
            <a:ext cx="2212997" cy="620647"/>
          </a:xfrm>
          <a:prstGeom prst="downArrow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61EA7A4-5ED5-7847-8610-2A67CB7C5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FE641F3B-9121-B848-A835-0790ECA15F62}"/>
              </a:ext>
            </a:extLst>
          </p:cNvPr>
          <p:cNvSpPr/>
          <p:nvPr/>
        </p:nvSpPr>
        <p:spPr>
          <a:xfrm>
            <a:off x="687612" y="3209890"/>
            <a:ext cx="4283069" cy="3693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it-IT" dirty="0">
                <a:solidFill>
                  <a:srgbClr val="FFFFFF"/>
                </a:solidFill>
              </a:rPr>
              <a:t>NUOVE FAMIGLIE, SPENDING SINGLE, PANK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ECD2B8A-004F-054E-8D1E-8D68609E1F74}"/>
              </a:ext>
            </a:extLst>
          </p:cNvPr>
          <p:cNvSpPr txBox="1"/>
          <p:nvPr/>
        </p:nvSpPr>
        <p:spPr>
          <a:xfrm>
            <a:off x="687612" y="1944400"/>
            <a:ext cx="7599795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…in Italia negli ultimi anni: riduzione del tasso di crescita della popolazione, incremento tasso di invecchiamento, riduzione del numero di componenti per famiglia, riduzione dei matrimoni; aumento del tasso di occupazione femminile e cambiamento dei flussi migratori.</a:t>
            </a:r>
          </a:p>
        </p:txBody>
      </p:sp>
      <p:sp>
        <p:nvSpPr>
          <p:cNvPr id="12" name="Freccia circolare a destra 11">
            <a:extLst>
              <a:ext uri="{FF2B5EF4-FFF2-40B4-BE49-F238E27FC236}">
                <a16:creationId xmlns:a16="http://schemas.microsoft.com/office/drawing/2014/main" id="{D1C4937B-2A8B-D648-AEA8-511AA8BB880C}"/>
              </a:ext>
            </a:extLst>
          </p:cNvPr>
          <p:cNvSpPr/>
          <p:nvPr/>
        </p:nvSpPr>
        <p:spPr>
          <a:xfrm>
            <a:off x="246803" y="2660618"/>
            <a:ext cx="362363" cy="615672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30163"/>
      </p:ext>
    </p:extLst>
  </p:cSld>
  <p:clrMapOvr>
    <a:masterClrMapping/>
  </p:clrMapOvr>
  <p:transition advTm="103078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55501" y="282171"/>
            <a:ext cx="7290054" cy="1499616"/>
          </a:xfrm>
        </p:spPr>
        <p:txBody>
          <a:bodyPr/>
          <a:lstStyle/>
          <a:p>
            <a:r>
              <a:rPr lang="it-IT" dirty="0"/>
              <a:t>L’ambiente tecnologico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55501" y="1781787"/>
            <a:ext cx="7563466" cy="460937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it-IT" sz="2400" dirty="0"/>
              <a:t>L’ambiente </a:t>
            </a:r>
            <a:r>
              <a:rPr lang="it-IT" sz="2400" b="1" dirty="0"/>
              <a:t>TECNOLOGICO</a:t>
            </a:r>
            <a:r>
              <a:rPr lang="it-IT" sz="2400" dirty="0"/>
              <a:t> è quel sottosistema costituito dall’insieme delle tecnologie il cui impatto si diffonde oltre i confini dell’impresa e dei singoli ambienti competitivi.</a:t>
            </a:r>
          </a:p>
          <a:p>
            <a:pPr marL="45720" indent="0" algn="just">
              <a:buNone/>
            </a:pPr>
            <a:endParaRPr lang="it-IT" sz="1900" dirty="0"/>
          </a:p>
          <a:p>
            <a:pPr marL="45720" indent="0" algn="just">
              <a:buNone/>
            </a:pPr>
            <a:r>
              <a:rPr lang="it-IT" sz="2400" dirty="0"/>
              <a:t>La tecnologia può avere una </a:t>
            </a:r>
            <a:r>
              <a:rPr lang="it-IT" sz="2400" b="1" dirty="0"/>
              <a:t>profonda incidenza </a:t>
            </a:r>
            <a:r>
              <a:rPr lang="it-IT" sz="2400" dirty="0"/>
              <a:t>sulle fonti del vantaggio competitivo e quindi sconvolgere le relazioni concorrenziali fra le imprese. La tecnologia più di altri fattori contribuisce alla crescita economica.</a:t>
            </a:r>
            <a:endParaRPr lang="it-IT" dirty="0"/>
          </a:p>
          <a:p>
            <a:pPr marL="45720" indent="0" algn="just">
              <a:buNone/>
            </a:pPr>
            <a:endParaRPr lang="it-IT" sz="1200" dirty="0"/>
          </a:p>
          <a:p>
            <a:pPr marL="45720" indent="0" algn="just">
              <a:buNone/>
            </a:pPr>
            <a:r>
              <a:rPr lang="it-IT" sz="1800" dirty="0"/>
              <a:t>Si consideri ad esempio l’impatto attuale e potenziale delle innovazioni connesse: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alle </a:t>
            </a:r>
            <a:r>
              <a:rPr lang="it-IT" sz="1800" i="1" dirty="0"/>
              <a:t>biotecnologie, </a:t>
            </a:r>
            <a:r>
              <a:rPr lang="it-IT" sz="1800" dirty="0"/>
              <a:t>che vengono impiegate nell’industria alimentare per la produzione di prodotti di qualità superiore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ai nuovi </a:t>
            </a:r>
            <a:r>
              <a:rPr lang="it-IT" sz="1800" i="1" dirty="0"/>
              <a:t>materiali più leggeri, </a:t>
            </a:r>
            <a:r>
              <a:rPr lang="it-IT" sz="1800" dirty="0"/>
              <a:t>che comportano nuove opportunità per le case automobilistiche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/>
              <a:t>alle tecnologie dell’informazione ed alle loro applicazioni (multimedialità, </a:t>
            </a:r>
            <a:r>
              <a:rPr lang="it-IT" sz="1800" i="1" dirty="0"/>
              <a:t>network</a:t>
            </a:r>
            <a:r>
              <a:rPr lang="it-IT" sz="1800" dirty="0"/>
              <a:t>, etc.)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it-IT" sz="1800" dirty="0"/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it-IT" sz="1800" dirty="0"/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it-IT" sz="180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B131FE7-64F2-E846-A126-B0B20069C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79216"/>
      </p:ext>
    </p:extLst>
  </p:cSld>
  <p:clrMapOvr>
    <a:masterClrMapping/>
  </p:clrMapOvr>
  <p:transition advTm="10258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79660FE-6CE4-EA46-AC42-E92FC195635D}"/>
              </a:ext>
            </a:extLst>
          </p:cNvPr>
          <p:cNvSpPr/>
          <p:nvPr/>
        </p:nvSpPr>
        <p:spPr>
          <a:xfrm>
            <a:off x="693668" y="1867034"/>
            <a:ext cx="746150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L’innovazione tecnologica può incidere su: </a:t>
            </a:r>
          </a:p>
          <a:p>
            <a:endParaRPr lang="it-IT" sz="1400" dirty="0"/>
          </a:p>
          <a:p>
            <a:r>
              <a:rPr lang="it-IT" sz="2000" dirty="0"/>
              <a:t>􏰀</a:t>
            </a:r>
            <a:r>
              <a:rPr lang="it-IT" sz="2000" b="1" dirty="0"/>
              <a:t>Barriere all’entrata</a:t>
            </a:r>
            <a:br>
              <a:rPr lang="it-IT" sz="2000" b="1" dirty="0"/>
            </a:br>
            <a:r>
              <a:rPr lang="it-IT" sz="2000" b="1" dirty="0"/>
              <a:t>􏰀Livelli di efficienza delle produzioni </a:t>
            </a:r>
          </a:p>
          <a:p>
            <a:r>
              <a:rPr lang="it-IT" sz="2000" b="1" dirty="0"/>
              <a:t>􏰀Scelte di outsourcing </a:t>
            </a:r>
          </a:p>
          <a:p>
            <a:endParaRPr lang="it-IT" sz="2000" dirty="0"/>
          </a:p>
          <a:p>
            <a:endParaRPr lang="it-IT" dirty="0"/>
          </a:p>
          <a:p>
            <a:pPr>
              <a:spcBef>
                <a:spcPts val="600"/>
              </a:spcBef>
            </a:pPr>
            <a:r>
              <a:rPr lang="it-IT" sz="2000" dirty="0"/>
              <a:t>I maggiori </a:t>
            </a:r>
            <a:r>
              <a:rPr lang="it-IT" sz="2000" b="1" dirty="0">
                <a:solidFill>
                  <a:srgbClr val="7030A0"/>
                </a:solidFill>
              </a:rPr>
              <a:t>cambiamenti</a:t>
            </a:r>
            <a:r>
              <a:rPr lang="it-IT" sz="2000" dirty="0"/>
              <a:t> hanno riguardato:</a:t>
            </a:r>
          </a:p>
          <a:p>
            <a:pPr>
              <a:spcBef>
                <a:spcPts val="600"/>
              </a:spcBef>
            </a:pPr>
            <a:endParaRPr lang="it-IT" sz="1000" dirty="0"/>
          </a:p>
          <a:p>
            <a:pPr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it-IT" sz="2000" dirty="0"/>
              <a:t>L’automazione e lo sviluppo dell’ICT</a:t>
            </a:r>
          </a:p>
          <a:p>
            <a:pPr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it-IT" sz="2000" dirty="0"/>
              <a:t>Lo sviluppo dei trasporti e delle comunicazioni </a:t>
            </a:r>
          </a:p>
          <a:p>
            <a:pPr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it-IT" sz="2000" dirty="0"/>
              <a:t>Il generale sistema industriale </a:t>
            </a:r>
          </a:p>
        </p:txBody>
      </p:sp>
      <p:sp>
        <p:nvSpPr>
          <p:cNvPr id="5" name="Titolo 3">
            <a:extLst>
              <a:ext uri="{FF2B5EF4-FFF2-40B4-BE49-F238E27FC236}">
                <a16:creationId xmlns:a16="http://schemas.microsoft.com/office/drawing/2014/main" id="{FC3AF336-F26A-FB4B-9207-0C6FEEE6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668" y="319403"/>
            <a:ext cx="7290054" cy="1499616"/>
          </a:xfrm>
        </p:spPr>
        <p:txBody>
          <a:bodyPr/>
          <a:lstStyle/>
          <a:p>
            <a:r>
              <a:rPr lang="it-IT" dirty="0"/>
              <a:t>L’ambiente tecnologico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EA214A9-E84E-A149-BB01-9B7FEFEF9D8E}"/>
              </a:ext>
            </a:extLst>
          </p:cNvPr>
          <p:cNvSpPr/>
          <p:nvPr/>
        </p:nvSpPr>
        <p:spPr>
          <a:xfrm>
            <a:off x="839541" y="5889682"/>
            <a:ext cx="1641796" cy="40011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it-IT" sz="2000" dirty="0">
                <a:solidFill>
                  <a:srgbClr val="FFFFFF"/>
                </a:solidFill>
              </a:rPr>
              <a:t>INDUSTRY 4.0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CA19391-E53F-CC4C-93A1-E3CDD0950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19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04301" y="337740"/>
            <a:ext cx="7290054" cy="1499616"/>
          </a:xfrm>
        </p:spPr>
        <p:txBody>
          <a:bodyPr/>
          <a:lstStyle/>
          <a:p>
            <a:r>
              <a:rPr lang="it-IT" dirty="0"/>
              <a:t>L’ambiente naturale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39285" y="1837356"/>
            <a:ext cx="8032404" cy="47548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t-IT" dirty="0"/>
              <a:t>L’ambiente </a:t>
            </a:r>
            <a:r>
              <a:rPr lang="it-IT" b="1" dirty="0"/>
              <a:t>NATURALE</a:t>
            </a:r>
            <a:r>
              <a:rPr lang="it-IT" dirty="0"/>
              <a:t> identifica le dotazioni naturali ed in generale dei fattori </a:t>
            </a:r>
            <a:r>
              <a:rPr lang="it-IT" i="1" dirty="0"/>
              <a:t>country </a:t>
            </a:r>
            <a:r>
              <a:rPr lang="it-IT" i="1" dirty="0" err="1"/>
              <a:t>specific</a:t>
            </a:r>
            <a:r>
              <a:rPr lang="it-IT" i="1" dirty="0"/>
              <a:t> </a:t>
            </a:r>
            <a:r>
              <a:rPr lang="it-IT" dirty="0"/>
              <a:t>dell’area-paese in cui l’impresa si colloca. </a:t>
            </a:r>
          </a:p>
          <a:p>
            <a:pPr marL="45720" indent="0">
              <a:buNone/>
            </a:pPr>
            <a:r>
              <a:rPr lang="it-IT" dirty="0"/>
              <a:t>Esso, quindi, è inteso come “</a:t>
            </a:r>
            <a:r>
              <a:rPr lang="it-IT" i="1" dirty="0"/>
              <a:t>bacino di dotazioni materiali ed immateriali</a:t>
            </a:r>
            <a:r>
              <a:rPr lang="it-IT" dirty="0"/>
              <a:t>”. Indispensabili all’attività di impresa.</a:t>
            </a:r>
          </a:p>
          <a:p>
            <a:pPr marL="45720" indent="0">
              <a:buNone/>
            </a:pPr>
            <a:r>
              <a:rPr lang="it-IT" dirty="0"/>
              <a:t>               </a:t>
            </a:r>
          </a:p>
          <a:p>
            <a:pPr marL="45720" indent="0">
              <a:buNone/>
            </a:pPr>
            <a:r>
              <a:rPr lang="it-IT" dirty="0"/>
              <a:t>                                     </a:t>
            </a:r>
            <a:r>
              <a:rPr lang="it-IT" b="1" dirty="0"/>
              <a:t>VARIABILE GEOGRAFICA</a:t>
            </a:r>
          </a:p>
          <a:p>
            <a:pPr marL="45720" indent="0">
              <a:buNone/>
            </a:pPr>
            <a:endParaRPr lang="it-IT" sz="1600" b="1" dirty="0"/>
          </a:p>
          <a:p>
            <a:pPr marL="45720" indent="0">
              <a:buNone/>
            </a:pPr>
            <a:r>
              <a:rPr lang="it-IT" b="1" dirty="0"/>
              <a:t>Scelta di localizzazione </a:t>
            </a:r>
            <a:r>
              <a:rPr lang="it-IT" b="1" dirty="0">
                <a:sym typeface="Wingdings" pitchFamily="2" charset="2"/>
              </a:rPr>
              <a:t> teoria di WEBER (costi di trasporto)</a:t>
            </a:r>
          </a:p>
          <a:p>
            <a:pPr marL="45720" indent="0">
              <a:buNone/>
            </a:pPr>
            <a:r>
              <a:rPr lang="it-IT" b="1" dirty="0"/>
              <a:t>          </a:t>
            </a:r>
            <a:r>
              <a:rPr lang="it-IT" b="1" i="1" dirty="0"/>
              <a:t>AGGLOMERAZIONI DISTRETTUALI  </a:t>
            </a:r>
          </a:p>
          <a:p>
            <a:pPr marL="45720" indent="0">
              <a:buNone/>
            </a:pPr>
            <a:endParaRPr lang="it-IT" b="1" i="1" dirty="0"/>
          </a:p>
          <a:p>
            <a:pPr marL="45720" indent="0" algn="ctr">
              <a:buNone/>
            </a:pPr>
            <a:r>
              <a:rPr lang="it-IT" b="1" dirty="0">
                <a:solidFill>
                  <a:srgbClr val="7030A0"/>
                </a:solidFill>
              </a:rPr>
              <a:t>ECONOMIE DI AGGLOMERAZIONE</a:t>
            </a:r>
          </a:p>
          <a:p>
            <a:pPr marL="45720" indent="0">
              <a:buNone/>
            </a:pPr>
            <a:endParaRPr lang="it-IT" b="1" i="1" dirty="0"/>
          </a:p>
          <a:p>
            <a:pPr marL="45720" indent="0">
              <a:buNone/>
            </a:pPr>
            <a:endParaRPr lang="it-IT" b="1" i="1" dirty="0"/>
          </a:p>
          <a:p>
            <a:pPr marL="45720" indent="0">
              <a:buNone/>
            </a:pPr>
            <a:endParaRPr lang="it-IT" b="1" i="1" dirty="0"/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1841085-91D0-B94D-BCC6-9E429E63D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  <p:sp>
        <p:nvSpPr>
          <p:cNvPr id="2" name="Freccia destra 1">
            <a:extLst>
              <a:ext uri="{FF2B5EF4-FFF2-40B4-BE49-F238E27FC236}">
                <a16:creationId xmlns:a16="http://schemas.microsoft.com/office/drawing/2014/main" id="{4BB261E5-68C1-E244-A74F-04C05B038496}"/>
              </a:ext>
            </a:extLst>
          </p:cNvPr>
          <p:cNvSpPr/>
          <p:nvPr/>
        </p:nvSpPr>
        <p:spPr>
          <a:xfrm rot="5400000">
            <a:off x="4406501" y="3214499"/>
            <a:ext cx="497971" cy="46251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curva 2">
            <a:extLst>
              <a:ext uri="{FF2B5EF4-FFF2-40B4-BE49-F238E27FC236}">
                <a16:creationId xmlns:a16="http://schemas.microsoft.com/office/drawing/2014/main" id="{B88D282D-DBF8-7641-B626-43EDA87C5ECD}"/>
              </a:ext>
            </a:extLst>
          </p:cNvPr>
          <p:cNvSpPr/>
          <p:nvPr/>
        </p:nvSpPr>
        <p:spPr>
          <a:xfrm flipV="1">
            <a:off x="920022" y="4892826"/>
            <a:ext cx="445343" cy="415986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destra 10">
            <a:extLst>
              <a:ext uri="{FF2B5EF4-FFF2-40B4-BE49-F238E27FC236}">
                <a16:creationId xmlns:a16="http://schemas.microsoft.com/office/drawing/2014/main" id="{83C9603D-2578-FE47-A474-D6E632CEA9E5}"/>
              </a:ext>
            </a:extLst>
          </p:cNvPr>
          <p:cNvSpPr/>
          <p:nvPr/>
        </p:nvSpPr>
        <p:spPr>
          <a:xfrm rot="5400000">
            <a:off x="4406501" y="5456085"/>
            <a:ext cx="497971" cy="46251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129900"/>
      </p:ext>
    </p:extLst>
  </p:cSld>
  <p:clrMapOvr>
    <a:masterClrMapping/>
  </p:clrMapOvr>
  <p:transition advTm="167898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B6343A5-BFD5-EA41-9480-AEC933DC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40667"/>
            <a:ext cx="7290054" cy="1499616"/>
          </a:xfrm>
        </p:spPr>
        <p:txBody>
          <a:bodyPr/>
          <a:lstStyle/>
          <a:p>
            <a:r>
              <a:rPr lang="it-IT" dirty="0"/>
              <a:t>L’ambiente naturale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F2BC5E1-8522-1A43-BBE6-FD5F70DEE88C}"/>
              </a:ext>
            </a:extLst>
          </p:cNvPr>
          <p:cNvSpPr txBox="1"/>
          <p:nvPr/>
        </p:nvSpPr>
        <p:spPr>
          <a:xfrm>
            <a:off x="3482163" y="1780561"/>
            <a:ext cx="217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SOSTENIBILITA'</a:t>
            </a:r>
          </a:p>
        </p:txBody>
      </p:sp>
      <p:sp>
        <p:nvSpPr>
          <p:cNvPr id="6" name="Freccia destra 5">
            <a:extLst>
              <a:ext uri="{FF2B5EF4-FFF2-40B4-BE49-F238E27FC236}">
                <a16:creationId xmlns:a16="http://schemas.microsoft.com/office/drawing/2014/main" id="{A62B7026-2E7F-8645-8C8C-FE2A8E77D6FD}"/>
              </a:ext>
            </a:extLst>
          </p:cNvPr>
          <p:cNvSpPr/>
          <p:nvPr/>
        </p:nvSpPr>
        <p:spPr>
          <a:xfrm rot="5400000">
            <a:off x="4271900" y="2120936"/>
            <a:ext cx="510928" cy="75350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AE8F8B-B3D2-0D46-BE1D-910E47CBFE30}"/>
              </a:ext>
            </a:extLst>
          </p:cNvPr>
          <p:cNvSpPr txBox="1"/>
          <p:nvPr/>
        </p:nvSpPr>
        <p:spPr>
          <a:xfrm>
            <a:off x="768096" y="2828835"/>
            <a:ext cx="75185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/>
              <a:t>APROCCIO TRIPLE BOTTOM LINE: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it-IT" dirty="0"/>
              <a:t>Sostenibilità economica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it-IT" dirty="0"/>
              <a:t>Sostenibilità sociale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it-IT" dirty="0"/>
              <a:t>Sostenibilità ambientale</a:t>
            </a:r>
          </a:p>
          <a:p>
            <a:pPr marL="285750" indent="-285750">
              <a:buFont typeface="Wingdings" pitchFamily="2" charset="2"/>
              <a:buChar char="v"/>
            </a:pPr>
            <a:endParaRPr lang="it-IT" dirty="0"/>
          </a:p>
          <a:p>
            <a:r>
              <a:rPr lang="it-IT" dirty="0"/>
              <a:t>Istanze ambientali mosse dagli stakeholder </a:t>
            </a:r>
            <a:r>
              <a:rPr lang="it-IT" dirty="0">
                <a:sym typeface="Wingdings" pitchFamily="2" charset="2"/>
              </a:rPr>
              <a:t> predisposizione di incentivi e vincoli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/>
              <a:t>                 </a:t>
            </a:r>
            <a:r>
              <a:rPr lang="it-IT" b="1" dirty="0"/>
              <a:t>PROTOCOLLO DI KYOTO</a:t>
            </a:r>
          </a:p>
        </p:txBody>
      </p:sp>
      <p:sp>
        <p:nvSpPr>
          <p:cNvPr id="8" name="Freccia curva 7">
            <a:extLst>
              <a:ext uri="{FF2B5EF4-FFF2-40B4-BE49-F238E27FC236}">
                <a16:creationId xmlns:a16="http://schemas.microsoft.com/office/drawing/2014/main" id="{6121F439-EA3A-FB45-99C7-008A3DA03412}"/>
              </a:ext>
            </a:extLst>
          </p:cNvPr>
          <p:cNvSpPr/>
          <p:nvPr/>
        </p:nvSpPr>
        <p:spPr>
          <a:xfrm flipV="1">
            <a:off x="920022" y="4892826"/>
            <a:ext cx="951308" cy="434086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9B28ACC-5C49-8447-8377-0458E083A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62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37953" y="466402"/>
            <a:ext cx="6836735" cy="1143000"/>
          </a:xfrm>
        </p:spPr>
        <p:txBody>
          <a:bodyPr/>
          <a:lstStyle/>
          <a:p>
            <a:r>
              <a:rPr lang="it-IT" dirty="0"/>
              <a:t>L’ambiente giuridico-normativo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37953" y="1971973"/>
            <a:ext cx="7783033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it-IT" dirty="0"/>
              <a:t>L’ambiente </a:t>
            </a:r>
            <a:r>
              <a:rPr lang="it-IT" b="1" dirty="0"/>
              <a:t>GIURIDICO-NORMATIVO</a:t>
            </a:r>
            <a:r>
              <a:rPr lang="it-IT" dirty="0"/>
              <a:t> è l’insieme di regole, attinenti al lavoro, all’ambiente, alla tutela del consumatore, alla concorrenza, al governo societario e sono la concretizzazione degli orientamenti politici e dei condizionamenti esercitati dalla società civile.</a:t>
            </a:r>
          </a:p>
          <a:p>
            <a:pPr marL="45720" indent="0" algn="just">
              <a:buNone/>
            </a:pPr>
            <a:endParaRPr lang="it-IT" dirty="0"/>
          </a:p>
          <a:p>
            <a:pPr marL="388620" indent="-342900" algn="just">
              <a:buFont typeface="Wingdings" pitchFamily="2" charset="2"/>
              <a:buChar char="à"/>
            </a:pPr>
            <a:r>
              <a:rPr lang="it-IT" b="1" i="1" dirty="0"/>
              <a:t>CIVIL LAW vs. COMMON LAW</a:t>
            </a:r>
          </a:p>
          <a:p>
            <a:pPr marL="388620" indent="-342900" algn="just">
              <a:buFont typeface="Wingdings" pitchFamily="2" charset="2"/>
              <a:buChar char="à"/>
            </a:pPr>
            <a:r>
              <a:rPr lang="it-IT" b="1" i="1" dirty="0"/>
              <a:t>ECONOMIE DI MERCATO LIBERALI; ECONOMIE COORDINATE; ECONOMIE DI MERCATO IN VIA DI SVILUPPO</a:t>
            </a:r>
          </a:p>
          <a:p>
            <a:pPr marL="388620" indent="-342900" algn="just">
              <a:buFont typeface="Wingdings" pitchFamily="2" charset="2"/>
              <a:buChar char="à"/>
            </a:pPr>
            <a:endParaRPr lang="it-IT" b="1" i="1" dirty="0"/>
          </a:p>
        </p:txBody>
      </p:sp>
      <p:sp>
        <p:nvSpPr>
          <p:cNvPr id="6" name="Rettangolo 5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4D08CBF-21AD-7746-9C30-AB8A7B3B1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19732"/>
      </p:ext>
    </p:extLst>
  </p:cSld>
  <p:clrMapOvr>
    <a:masterClrMapping/>
  </p:clrMapOvr>
  <p:transition advTm="8545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665017" y="1983179"/>
            <a:ext cx="7393133" cy="4444934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Le forze del macro-ambiente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L’ambiente politico-istituzionale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L’ambiente economico </a:t>
            </a:r>
          </a:p>
          <a:p>
            <a:pPr marL="0" indent="0">
              <a:buNone/>
            </a:pPr>
            <a:endParaRPr lang="it-IT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L’ambiente socio-demografico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L’ambiente tecnologico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L’ambiente naturale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L’ambiente legale-normativo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6AC0A29-5C20-7146-BDBB-A81CBE295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580" y="6023000"/>
            <a:ext cx="2008440" cy="57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3764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22173" y="394446"/>
            <a:ext cx="7290054" cy="1499616"/>
          </a:xfrm>
        </p:spPr>
        <p:txBody>
          <a:bodyPr/>
          <a:lstStyle/>
          <a:p>
            <a:r>
              <a:rPr lang="it-IT" dirty="0"/>
              <a:t>Analisi dell’ambiente esterno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22173" y="2131806"/>
            <a:ext cx="7833058" cy="397517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b="1" dirty="0"/>
              <a:t>L’ambiente esterno o macro-ambiente costituisce l’insieme delle forze, dei fenomeni e delle tendenze di carattere generale che condizionano le scelte e i comportamenti dell’impresa e di tutti gli attori del sistema competitivo.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macro-ambiente rappresenta il contesto istituzionale, economico, culturale, tecnologico, ecc. riferito all’area geografica dove opera o. intende operare l’impresa.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Le variabili che compongono il macro-ambiente non sono direttamente controllabili dall’impresa, tuttavia, attraverso le proprie azioni, </a:t>
            </a:r>
            <a:r>
              <a:rPr lang="it-IT" b="1" dirty="0">
                <a:solidFill>
                  <a:srgbClr val="7030A0"/>
                </a:solidFill>
              </a:rPr>
              <a:t>l’impresa può condizionarne l’intensità e modificare la direzione con cui possono verificarsi.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B605046-3802-4345-A95F-294447F48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33013"/>
      </p:ext>
    </p:extLst>
  </p:cSld>
  <p:clrMapOvr>
    <a:masterClrMapping/>
  </p:clrMapOvr>
  <p:transition advTm="3772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65593" y="615232"/>
            <a:ext cx="6512511" cy="1143000"/>
          </a:xfrm>
        </p:spPr>
        <p:txBody>
          <a:bodyPr/>
          <a:lstStyle/>
          <a:p>
            <a:r>
              <a:rPr lang="it-IT" dirty="0"/>
              <a:t>I livelli di analisi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596923"/>
              </p:ext>
            </p:extLst>
          </p:nvPr>
        </p:nvGraphicFramePr>
        <p:xfrm>
          <a:off x="1277402" y="2342118"/>
          <a:ext cx="6589195" cy="3628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magine" r:id="rId2" imgW="4500415" imgH="6841530" progId="Word.Picture.8">
                  <p:embed/>
                </p:oleObj>
              </mc:Choice>
              <mc:Fallback>
                <p:oleObj name="Immagine" r:id="rId2" imgW="4500415" imgH="6841530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81" t="102" r="-1280" b="60184"/>
                      <a:stretch>
                        <a:fillRect/>
                      </a:stretch>
                    </p:blipFill>
                    <p:spPr bwMode="auto">
                      <a:xfrm>
                        <a:off x="1277402" y="2342118"/>
                        <a:ext cx="6589195" cy="36282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379794" y="5965769"/>
            <a:ext cx="1488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err="1"/>
              <a:t>Genco</a:t>
            </a:r>
            <a:r>
              <a:rPr lang="it-IT" sz="1200" i="1" dirty="0"/>
              <a:t>, Calvelli, 2018</a:t>
            </a:r>
          </a:p>
        </p:txBody>
      </p:sp>
      <p:sp>
        <p:nvSpPr>
          <p:cNvPr id="8" name="Rettangolo 7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31DAF41-B252-B54D-96B2-6B99784B2D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C027C16-111A-2F49-83FB-D3A7FC984C20}"/>
              </a:ext>
            </a:extLst>
          </p:cNvPr>
          <p:cNvSpPr txBox="1"/>
          <p:nvPr/>
        </p:nvSpPr>
        <p:spPr>
          <a:xfrm>
            <a:off x="1391131" y="1770791"/>
            <a:ext cx="209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SISTEMA AMBIENTE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771A303-B1A5-DF4C-A323-5091F888BFAC}"/>
              </a:ext>
            </a:extLst>
          </p:cNvPr>
          <p:cNvSpPr txBox="1"/>
          <p:nvPr/>
        </p:nvSpPr>
        <p:spPr>
          <a:xfrm>
            <a:off x="4885892" y="1619732"/>
            <a:ext cx="2897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«COSTRUTTO MULTIDIMENSIONALE»</a:t>
            </a:r>
          </a:p>
        </p:txBody>
      </p:sp>
      <p:sp>
        <p:nvSpPr>
          <p:cNvPr id="10" name="Freccia destra 9">
            <a:extLst>
              <a:ext uri="{FF2B5EF4-FFF2-40B4-BE49-F238E27FC236}">
                <a16:creationId xmlns:a16="http://schemas.microsoft.com/office/drawing/2014/main" id="{D2B73E90-BB23-6643-8343-A1CAB65240FA}"/>
              </a:ext>
            </a:extLst>
          </p:cNvPr>
          <p:cNvSpPr/>
          <p:nvPr/>
        </p:nvSpPr>
        <p:spPr>
          <a:xfrm>
            <a:off x="3686850" y="1769187"/>
            <a:ext cx="1266073" cy="3693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384132"/>
      </p:ext>
    </p:extLst>
  </p:cSld>
  <p:clrMapOvr>
    <a:masterClrMapping/>
  </p:clrMapOvr>
  <p:transition advTm="7801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3"/>
          <p:cNvSpPr>
            <a:spLocks noGrp="1"/>
          </p:cNvSpPr>
          <p:nvPr>
            <p:ph type="title"/>
          </p:nvPr>
        </p:nvSpPr>
        <p:spPr>
          <a:xfrm>
            <a:off x="644230" y="406321"/>
            <a:ext cx="7290054" cy="1499616"/>
          </a:xfrm>
        </p:spPr>
        <p:txBody>
          <a:bodyPr/>
          <a:lstStyle/>
          <a:p>
            <a:r>
              <a:rPr lang="it-IT" dirty="0"/>
              <a:t>Analisi dell’ambiente esterno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926972" y="3669909"/>
            <a:ext cx="7290055" cy="26856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it-IT" sz="1800" dirty="0"/>
              <a:t>L’analisi strategica dell’ambiente esterno è l’attività volta a raccogliere, selezionare, elaborare informazioni che consentano al decisore di disporre di un quadro </a:t>
            </a:r>
            <a:r>
              <a:rPr lang="it-IT" sz="1800" b="1" dirty="0"/>
              <a:t>attuale</a:t>
            </a:r>
            <a:r>
              <a:rPr lang="it-IT" sz="1800" dirty="0"/>
              <a:t> e </a:t>
            </a:r>
            <a:r>
              <a:rPr lang="it-IT" sz="1800" b="1" dirty="0"/>
              <a:t>prospettico </a:t>
            </a:r>
            <a:r>
              <a:rPr lang="it-IT" sz="1800" dirty="0"/>
              <a:t>dell’ambiente in cui opera l’impresa.</a:t>
            </a:r>
          </a:p>
          <a:p>
            <a:pPr marL="45720" indent="0" algn="just">
              <a:buNone/>
            </a:pPr>
            <a:r>
              <a:rPr lang="it-IT" sz="2400" b="1" u="sng" dirty="0">
                <a:solidFill>
                  <a:schemeClr val="accent2">
                    <a:lumMod val="75000"/>
                  </a:schemeClr>
                </a:solidFill>
              </a:rPr>
              <a:t>Analisi PESTEL:</a:t>
            </a:r>
          </a:p>
          <a:p>
            <a:pPr marL="38862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b="1" i="1" dirty="0" err="1"/>
              <a:t>Politics</a:t>
            </a:r>
            <a:endParaRPr lang="it-IT" sz="1800" b="1" i="1" dirty="0"/>
          </a:p>
          <a:p>
            <a:pPr marL="38862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b="1" i="1" dirty="0" err="1"/>
              <a:t>Economics</a:t>
            </a:r>
            <a:endParaRPr lang="it-IT" sz="1800" b="1" i="1" dirty="0"/>
          </a:p>
          <a:p>
            <a:pPr marL="38862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b="1" i="1" dirty="0"/>
              <a:t>Social </a:t>
            </a:r>
          </a:p>
          <a:p>
            <a:pPr marL="38862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b="1" i="1" dirty="0"/>
              <a:t>Technology</a:t>
            </a:r>
          </a:p>
          <a:p>
            <a:pPr marL="38862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b="1" i="1" dirty="0"/>
              <a:t>Environment</a:t>
            </a:r>
          </a:p>
          <a:p>
            <a:pPr marL="38862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b="1" i="1" dirty="0"/>
              <a:t>Legal </a:t>
            </a:r>
          </a:p>
          <a:p>
            <a:pPr marL="45720" indent="0" algn="just">
              <a:buNone/>
            </a:pPr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 rot="5400000">
            <a:off x="5753799" y="2913810"/>
            <a:ext cx="620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Avenir Book"/>
                <a:cs typeface="Avenir Book"/>
              </a:rPr>
              <a:t>Progetto di Teledidattica - Dr.ssa Annarita Sorrentino</a:t>
            </a: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BD83ECDD-2794-CB45-B3EA-7383A2D3B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640125"/>
              </p:ext>
            </p:extLst>
          </p:nvPr>
        </p:nvGraphicFramePr>
        <p:xfrm>
          <a:off x="1241257" y="1156129"/>
          <a:ext cx="6096000" cy="318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01CC1570-1891-C944-8F53-57E915BCFD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  <p:sp>
        <p:nvSpPr>
          <p:cNvPr id="3" name="Freccia circolare a destra 2">
            <a:extLst>
              <a:ext uri="{FF2B5EF4-FFF2-40B4-BE49-F238E27FC236}">
                <a16:creationId xmlns:a16="http://schemas.microsoft.com/office/drawing/2014/main" id="{169CC0AD-275D-994E-933F-DDFE67E2931D}"/>
              </a:ext>
            </a:extLst>
          </p:cNvPr>
          <p:cNvSpPr/>
          <p:nvPr/>
        </p:nvSpPr>
        <p:spPr>
          <a:xfrm>
            <a:off x="361487" y="4052377"/>
            <a:ext cx="613632" cy="837583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04264"/>
      </p:ext>
    </p:extLst>
  </p:cSld>
  <p:clrMapOvr>
    <a:masterClrMapping/>
  </p:clrMapOvr>
  <p:transition advTm="7437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4A3270B-0412-9D4C-BDFA-60751FD2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35834"/>
            <a:ext cx="7290054" cy="1499616"/>
          </a:xfrm>
        </p:spPr>
        <p:txBody>
          <a:bodyPr/>
          <a:lstStyle/>
          <a:p>
            <a:r>
              <a:rPr lang="it-IT" dirty="0"/>
              <a:t>Analisi dell’ambiente esterno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EFF653B-1136-044A-843B-434DAEE79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FDAF8B4-548F-604C-8185-F763062A0D74}"/>
              </a:ext>
            </a:extLst>
          </p:cNvPr>
          <p:cNvSpPr txBox="1"/>
          <p:nvPr/>
        </p:nvSpPr>
        <p:spPr>
          <a:xfrm>
            <a:off x="835310" y="1650940"/>
            <a:ext cx="7473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imprese devono pervenire a una selezione delle variabili che più delle altre possono configurarsi come opportunità o minacce.</a:t>
            </a:r>
          </a:p>
          <a:p>
            <a:endParaRPr lang="it-IT" sz="2400" dirty="0"/>
          </a:p>
          <a:p>
            <a:pPr algn="ctr"/>
            <a:r>
              <a:rPr lang="it-IT" sz="2000" b="1" dirty="0">
                <a:solidFill>
                  <a:srgbClr val="7030A0"/>
                </a:solidFill>
              </a:rPr>
              <a:t>MATRICE DELLE PRIORITA’</a:t>
            </a:r>
          </a:p>
        </p:txBody>
      </p:sp>
      <p:pic>
        <p:nvPicPr>
          <p:cNvPr id="19" name="Immagine 18" descr="Immagine che contiene testo&#10;&#10;Descrizione generata automaticamente">
            <a:extLst>
              <a:ext uri="{FF2B5EF4-FFF2-40B4-BE49-F238E27FC236}">
                <a16:creationId xmlns:a16="http://schemas.microsoft.com/office/drawing/2014/main" id="{D8628E3B-2C31-1741-B97A-9F391F9FA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5704" y="3047932"/>
            <a:ext cx="5233202" cy="3474234"/>
          </a:xfrm>
          <a:prstGeom prst="rect">
            <a:avLst/>
          </a:prstGeom>
        </p:spPr>
      </p:pic>
      <p:sp>
        <p:nvSpPr>
          <p:cNvPr id="20" name="Freccia giù 19">
            <a:extLst>
              <a:ext uri="{FF2B5EF4-FFF2-40B4-BE49-F238E27FC236}">
                <a16:creationId xmlns:a16="http://schemas.microsoft.com/office/drawing/2014/main" id="{2C0D26EB-0E2C-544F-B956-7C64F211FCDE}"/>
              </a:ext>
            </a:extLst>
          </p:cNvPr>
          <p:cNvSpPr/>
          <p:nvPr/>
        </p:nvSpPr>
        <p:spPr>
          <a:xfrm>
            <a:off x="4352305" y="2295007"/>
            <a:ext cx="439387" cy="30875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306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48988" y="283418"/>
            <a:ext cx="7290054" cy="1499616"/>
          </a:xfrm>
        </p:spPr>
        <p:txBody>
          <a:bodyPr/>
          <a:lstStyle/>
          <a:p>
            <a:r>
              <a:rPr lang="it-IT" dirty="0"/>
              <a:t>L’ambiente politico-istituzionale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748988" y="1747901"/>
            <a:ext cx="7840954" cy="194575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it-IT" sz="1800" dirty="0"/>
              <a:t>L’analisi dell’ambiente </a:t>
            </a:r>
            <a:r>
              <a:rPr lang="it-IT" sz="1800" b="1" dirty="0"/>
              <a:t>POLITICO-ISTITUZIONALE </a:t>
            </a:r>
            <a:r>
              <a:rPr lang="it-IT" sz="1800" dirty="0"/>
              <a:t>si propone di individuare l’insieme delle politiche adottate dai governi in materia di attività economica, che possono influenzare l’assetto competitivo di alcuni settori.</a:t>
            </a:r>
          </a:p>
          <a:p>
            <a:pPr marL="45720" indent="0" algn="just">
              <a:buNone/>
            </a:pPr>
            <a:endParaRPr lang="it-IT" sz="600" b="1" dirty="0"/>
          </a:p>
          <a:p>
            <a:pPr marL="45720" indent="0" algn="ctr">
              <a:buNone/>
            </a:pPr>
            <a:r>
              <a:rPr lang="it-IT" sz="1800" b="1" dirty="0"/>
              <a:t>I fattori politici influenzano in modo significativo la vita delle imprese</a:t>
            </a:r>
            <a:r>
              <a:rPr lang="it-IT" sz="1800" dirty="0"/>
              <a:t>:</a:t>
            </a:r>
          </a:p>
          <a:p>
            <a:pPr marL="45720" indent="0" algn="just">
              <a:buNone/>
            </a:pPr>
            <a:endParaRPr lang="it-IT" sz="1100" dirty="0"/>
          </a:p>
        </p:txBody>
      </p:sp>
      <p:sp>
        <p:nvSpPr>
          <p:cNvPr id="8" name="Rettangolo 7"/>
          <p:cNvSpPr/>
          <p:nvPr/>
        </p:nvSpPr>
        <p:spPr>
          <a:xfrm>
            <a:off x="748988" y="3247517"/>
            <a:ext cx="3822292" cy="244066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rgbClr val="7030A0"/>
                </a:solidFill>
              </a:rPr>
              <a:t>Rilevante presenza dello Stato in molti settori produttivi:</a:t>
            </a: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dirty="0"/>
              <a:t>regolamentazioni governative, settoriali e legali, formali e informali, alle quali l’impresa deve attenersi</a:t>
            </a:r>
          </a:p>
          <a:p>
            <a:pPr marL="45720" lvl="0" defTabSz="914400">
              <a:spcBef>
                <a:spcPct val="20000"/>
              </a:spcBef>
              <a:buClr>
                <a:srgbClr val="8C73D0"/>
              </a:buClr>
            </a:pPr>
            <a:r>
              <a:rPr lang="it-IT" i="1" dirty="0"/>
              <a:t>Es: </a:t>
            </a:r>
            <a:r>
              <a:rPr lang="it-IT" i="1" dirty="0" err="1"/>
              <a:t>Regulation</a:t>
            </a:r>
            <a:r>
              <a:rPr lang="it-IT" i="1" dirty="0"/>
              <a:t>/Deregulation, politica fiscale, leggi ambientali, tutela della concorrenza, diritto societario, ecc.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F91EE02-DAB5-B24C-8EB5-038B36850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  <p:grpSp>
        <p:nvGrpSpPr>
          <p:cNvPr id="13" name="Gruppo 12">
            <a:extLst>
              <a:ext uri="{FF2B5EF4-FFF2-40B4-BE49-F238E27FC236}">
                <a16:creationId xmlns:a16="http://schemas.microsoft.com/office/drawing/2014/main" id="{A0343190-5097-AE4B-A5CE-2DA3017B3A46}"/>
              </a:ext>
            </a:extLst>
          </p:cNvPr>
          <p:cNvGrpSpPr/>
          <p:nvPr/>
        </p:nvGrpSpPr>
        <p:grpSpPr>
          <a:xfrm>
            <a:off x="4767653" y="3247517"/>
            <a:ext cx="3822292" cy="2480541"/>
            <a:chOff x="4767653" y="3626418"/>
            <a:chExt cx="3822292" cy="2400657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1CF14226-0570-E747-A469-6E14610B8D15}"/>
                </a:ext>
              </a:extLst>
            </p:cNvPr>
            <p:cNvSpPr/>
            <p:nvPr/>
          </p:nvSpPr>
          <p:spPr>
            <a:xfrm>
              <a:off x="4767653" y="3626418"/>
              <a:ext cx="3822292" cy="2400657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45720" indent="0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it-IT" b="1" dirty="0">
                  <a:solidFill>
                    <a:srgbClr val="7030A0"/>
                  </a:solidFill>
                </a:rPr>
                <a:t>Settori soggetti a pressioni politiche dalla società civile</a:t>
              </a:r>
            </a:p>
            <a:p>
              <a:pPr marL="45720" indent="0">
                <a:spcBef>
                  <a:spcPts val="600"/>
                </a:spcBef>
                <a:spcAft>
                  <a:spcPts val="0"/>
                </a:spcAft>
                <a:buNone/>
              </a:pPr>
              <a:endParaRPr lang="it-IT" sz="900" dirty="0"/>
            </a:p>
            <a:p>
              <a:pPr marL="45720" indent="0" algn="ctr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it-IT" b="1" dirty="0">
                  <a:solidFill>
                    <a:schemeClr val="accent3">
                      <a:lumMod val="75000"/>
                    </a:schemeClr>
                  </a:solidFill>
                </a:rPr>
                <a:t>Limitazioni e vincoli</a:t>
              </a:r>
            </a:p>
            <a:p>
              <a:pPr marL="45720" indent="0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it-IT" i="1" dirty="0"/>
                <a:t>Es: sicurezza alimentare e controllo della filiera sollecitati dagli attivisti, dalle organizzazioni dei diritti dei consumatori, ecc.</a:t>
              </a:r>
            </a:p>
          </p:txBody>
        </p:sp>
        <p:cxnSp>
          <p:nvCxnSpPr>
            <p:cNvPr id="6" name="Connettore 2 5">
              <a:extLst>
                <a:ext uri="{FF2B5EF4-FFF2-40B4-BE49-F238E27FC236}">
                  <a16:creationId xmlns:a16="http://schemas.microsoft.com/office/drawing/2014/main" id="{62901EE7-453C-3942-BED6-C4B6D2660CF9}"/>
                </a:ext>
              </a:extLst>
            </p:cNvPr>
            <p:cNvCxnSpPr>
              <a:cxnSpLocks/>
            </p:cNvCxnSpPr>
            <p:nvPr/>
          </p:nvCxnSpPr>
          <p:spPr>
            <a:xfrm>
              <a:off x="6388062" y="4263657"/>
              <a:ext cx="0" cy="265814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2A4A23E-D41C-974D-A40C-1CC883F7EA64}"/>
              </a:ext>
            </a:extLst>
          </p:cNvPr>
          <p:cNvSpPr txBox="1"/>
          <p:nvPr/>
        </p:nvSpPr>
        <p:spPr>
          <a:xfrm>
            <a:off x="748988" y="5928251"/>
            <a:ext cx="5252483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…In Italia negli ultimi anni: Deregulation; riforma del diritto societario; Devolution; ingresso nell’UE…</a:t>
            </a:r>
          </a:p>
        </p:txBody>
      </p:sp>
    </p:spTree>
    <p:extLst>
      <p:ext uri="{BB962C8B-B14F-4D97-AF65-F5344CB8AC3E}">
        <p14:creationId xmlns:p14="http://schemas.microsoft.com/office/powerpoint/2010/main" val="1113559093"/>
      </p:ext>
    </p:extLst>
  </p:cSld>
  <p:clrMapOvr>
    <a:masterClrMapping/>
  </p:clrMapOvr>
  <p:transition advTm="97748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25566" y="403611"/>
            <a:ext cx="7290054" cy="1499616"/>
          </a:xfrm>
        </p:spPr>
        <p:txBody>
          <a:bodyPr/>
          <a:lstStyle/>
          <a:p>
            <a:r>
              <a:rPr lang="it-IT" dirty="0"/>
              <a:t>L’ambiente economico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02045" y="1777580"/>
            <a:ext cx="7773859" cy="44763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it-IT" sz="1800" dirty="0"/>
              <a:t>L’analisi dell’ambiente </a:t>
            </a:r>
            <a:r>
              <a:rPr lang="it-IT" sz="1800" b="1" dirty="0"/>
              <a:t>ECONOMICO</a:t>
            </a:r>
            <a:r>
              <a:rPr lang="it-IT" sz="1800" dirty="0"/>
              <a:t> ha come obiettivo quello di individuare e osservare la posizione attuale e i futuri cambiamenti delle principali variabili che caratterizzano gli scenari macroeconomici nazionali ed internazionali quali, ad es.: </a:t>
            </a:r>
          </a:p>
          <a:p>
            <a:pPr marL="45720" indent="0">
              <a:buNone/>
            </a:pPr>
            <a:endParaRPr lang="it-IT" sz="600" dirty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it-IT" sz="1800" dirty="0"/>
              <a:t>Le diverse tipologie di produzione (industriale, agricola, terziaria)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it-IT" sz="1800" dirty="0"/>
              <a:t>Il reddito disponibile delle famiglie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it-IT" sz="1800" dirty="0"/>
              <a:t>Gli investimenti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it-IT" sz="1800" dirty="0"/>
              <a:t>I tassi di cambio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it-IT" sz="1800" dirty="0"/>
              <a:t>I tassi di inflazione nazionali e internazionali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it-IT" sz="1800" dirty="0"/>
              <a:t>Il costo del lavoro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it-IT" sz="1800" dirty="0"/>
              <a:t>Il costo del denaro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sz="1800" dirty="0"/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 dirty="0"/>
              <a:t>Studio dell’ambiente economico      </a:t>
            </a:r>
          </a:p>
          <a:p>
            <a:pPr marL="4572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 dirty="0"/>
              <a:t>             </a:t>
            </a:r>
            <a:r>
              <a:rPr lang="it-IT" sz="2400" dirty="0"/>
              <a:t>Individuazione dello </a:t>
            </a:r>
            <a:r>
              <a:rPr lang="it-IT" sz="2400" b="1" dirty="0"/>
              <a:t>«stato» </a:t>
            </a:r>
            <a:r>
              <a:rPr lang="it-IT" sz="2400" dirty="0"/>
              <a:t>del ciclo economico.</a:t>
            </a:r>
            <a:endParaRPr lang="it-IT" sz="180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256EC21-5F4D-494E-8D96-4C8000A38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  <p:sp>
        <p:nvSpPr>
          <p:cNvPr id="2" name="Freccia curva 1">
            <a:extLst>
              <a:ext uri="{FF2B5EF4-FFF2-40B4-BE49-F238E27FC236}">
                <a16:creationId xmlns:a16="http://schemas.microsoft.com/office/drawing/2014/main" id="{F247AD77-0517-304D-BF4C-3B2E42006250}"/>
              </a:ext>
            </a:extLst>
          </p:cNvPr>
          <p:cNvSpPr/>
          <p:nvPr/>
        </p:nvSpPr>
        <p:spPr>
          <a:xfrm flipV="1">
            <a:off x="768096" y="5167420"/>
            <a:ext cx="677932" cy="340245"/>
          </a:xfrm>
          <a:prstGeom prst="bentArrow">
            <a:avLst>
              <a:gd name="adj1" fmla="val 25000"/>
              <a:gd name="adj2" fmla="val 36705"/>
              <a:gd name="adj3" fmla="val 25000"/>
              <a:gd name="adj4" fmla="val 4375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58081"/>
      </p:ext>
    </p:extLst>
  </p:cSld>
  <p:clrMapOvr>
    <a:masterClrMapping/>
  </p:clrMapOvr>
  <p:transition advTm="8398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125DDE5-B848-974B-87FF-FDE27035F978}"/>
              </a:ext>
            </a:extLst>
          </p:cNvPr>
          <p:cNvSpPr txBox="1"/>
          <p:nvPr/>
        </p:nvSpPr>
        <p:spPr>
          <a:xfrm>
            <a:off x="510150" y="1826308"/>
            <a:ext cx="64222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ym typeface="Wingdings" pitchFamily="2" charset="2"/>
              </a:rPr>
              <a:t> </a:t>
            </a:r>
            <a:r>
              <a:rPr lang="it-IT" b="1" dirty="0"/>
              <a:t>ANDAMENTO DEL PIL: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Fase di crescita; di recessione; di depressione; di ripresa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sz="1200" dirty="0"/>
          </a:p>
          <a:p>
            <a:r>
              <a:rPr lang="it-IT" b="1" dirty="0">
                <a:sym typeface="Wingdings" pitchFamily="2" charset="2"/>
              </a:rPr>
              <a:t> </a:t>
            </a:r>
            <a:r>
              <a:rPr lang="it-IT" b="1" dirty="0"/>
              <a:t>I CICLI ECONOMICI SONO COSTITUITI DA SOTTO-CICLI:</a:t>
            </a:r>
          </a:p>
          <a:p>
            <a:pPr marL="342900" indent="-342900">
              <a:buFont typeface="+mj-lt"/>
              <a:buAutoNum type="arabicPeriod"/>
            </a:pPr>
            <a:r>
              <a:rPr lang="it-IT" b="1" dirty="0">
                <a:solidFill>
                  <a:srgbClr val="7030A0"/>
                </a:solidFill>
              </a:rPr>
              <a:t>Ciclo breve di </a:t>
            </a:r>
            <a:r>
              <a:rPr lang="it-IT" b="1" dirty="0" err="1">
                <a:solidFill>
                  <a:srgbClr val="7030A0"/>
                </a:solidFill>
              </a:rPr>
              <a:t>Kitchin</a:t>
            </a:r>
            <a:r>
              <a:rPr lang="it-IT" dirty="0">
                <a:sym typeface="Wingdings" pitchFamily="2" charset="2"/>
              </a:rPr>
              <a:t> 2-4 anni, guidato dalla necessità delle imprese di ricostituire le scorte quando l’economia si appresta ad uscire da una recessione</a:t>
            </a:r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b="1" dirty="0">
                <a:solidFill>
                  <a:srgbClr val="7030A0"/>
                </a:solidFill>
              </a:rPr>
              <a:t>Ciclo medio di </a:t>
            </a:r>
            <a:r>
              <a:rPr lang="it-IT" b="1" dirty="0" err="1">
                <a:solidFill>
                  <a:srgbClr val="7030A0"/>
                </a:solidFill>
              </a:rPr>
              <a:t>Juglar</a:t>
            </a:r>
            <a:r>
              <a:rPr lang="it-IT" b="1" dirty="0">
                <a:solidFill>
                  <a:srgbClr val="7030A0"/>
                </a:solidFill>
              </a:rPr>
              <a:t> </a:t>
            </a:r>
            <a:r>
              <a:rPr lang="it-IT" dirty="0">
                <a:sym typeface="Wingdings" pitchFamily="2" charset="2"/>
              </a:rPr>
              <a:t> 7-10 anni, guidato dall’impennata degli investimenti in beni strumentali e attrezzature</a:t>
            </a:r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b="1" dirty="0">
                <a:solidFill>
                  <a:srgbClr val="7030A0"/>
                </a:solidFill>
              </a:rPr>
              <a:t>Ciclo di </a:t>
            </a:r>
            <a:r>
              <a:rPr lang="it-IT" b="1" dirty="0" err="1">
                <a:solidFill>
                  <a:srgbClr val="7030A0"/>
                </a:solidFill>
              </a:rPr>
              <a:t>Kuznets</a:t>
            </a:r>
            <a:r>
              <a:rPr lang="it-IT" b="1" dirty="0">
                <a:solidFill>
                  <a:srgbClr val="7030A0"/>
                </a:solidFill>
              </a:rPr>
              <a:t> </a:t>
            </a:r>
            <a:r>
              <a:rPr lang="it-IT" dirty="0">
                <a:sym typeface="Wingdings" pitchFamily="2" charset="2"/>
              </a:rPr>
              <a:t> 25 anni, segue la durata degli investimenti in infrastrutture</a:t>
            </a:r>
            <a:endParaRPr lang="it-IT" dirty="0"/>
          </a:p>
          <a:p>
            <a:endParaRPr lang="it-IT" dirty="0"/>
          </a:p>
        </p:txBody>
      </p:sp>
      <p:sp>
        <p:nvSpPr>
          <p:cNvPr id="6" name="Parentesi graffa chiusa 5">
            <a:extLst>
              <a:ext uri="{FF2B5EF4-FFF2-40B4-BE49-F238E27FC236}">
                <a16:creationId xmlns:a16="http://schemas.microsoft.com/office/drawing/2014/main" id="{277F4842-9DB1-D140-82DF-C86A3280DC96}"/>
              </a:ext>
            </a:extLst>
          </p:cNvPr>
          <p:cNvSpPr/>
          <p:nvPr/>
        </p:nvSpPr>
        <p:spPr>
          <a:xfrm>
            <a:off x="6857998" y="2994563"/>
            <a:ext cx="116958" cy="20308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35DF0A-FB7E-6249-910E-6C9B4DF44C4C}"/>
              </a:ext>
            </a:extLst>
          </p:cNvPr>
          <p:cNvSpPr txBox="1"/>
          <p:nvPr/>
        </p:nvSpPr>
        <p:spPr>
          <a:xfrm>
            <a:off x="6974956" y="3622628"/>
            <a:ext cx="1860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3">
                    <a:lumMod val="75000"/>
                  </a:schemeClr>
                </a:solidFill>
              </a:rPr>
              <a:t>Cicli lunghi di Kondratiev </a:t>
            </a:r>
          </a:p>
          <a:p>
            <a:pPr algn="ctr"/>
            <a:r>
              <a:rPr lang="it-IT" dirty="0"/>
              <a:t>(50-60 anni)</a:t>
            </a:r>
          </a:p>
        </p:txBody>
      </p:sp>
      <p:sp>
        <p:nvSpPr>
          <p:cNvPr id="8" name="Freccia giù 7">
            <a:extLst>
              <a:ext uri="{FF2B5EF4-FFF2-40B4-BE49-F238E27FC236}">
                <a16:creationId xmlns:a16="http://schemas.microsoft.com/office/drawing/2014/main" id="{C6C3439F-BA38-BB40-9C36-875E19B98489}"/>
              </a:ext>
            </a:extLst>
          </p:cNvPr>
          <p:cNvSpPr/>
          <p:nvPr/>
        </p:nvSpPr>
        <p:spPr>
          <a:xfrm>
            <a:off x="3410285" y="4947564"/>
            <a:ext cx="770861" cy="42651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A39EEFE-3F84-A04B-A64E-32C866F0461E}"/>
              </a:ext>
            </a:extLst>
          </p:cNvPr>
          <p:cNvSpPr txBox="1"/>
          <p:nvPr/>
        </p:nvSpPr>
        <p:spPr>
          <a:xfrm>
            <a:off x="510150" y="5374074"/>
            <a:ext cx="687926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Il soggetto economico che deve assumere decisioni strategiche deve valutare la posizione dell’impresa/settore rispetto al ciclo dell’economia.</a:t>
            </a:r>
          </a:p>
        </p:txBody>
      </p:sp>
      <p:sp>
        <p:nvSpPr>
          <p:cNvPr id="10" name="Titolo 3">
            <a:extLst>
              <a:ext uri="{FF2B5EF4-FFF2-40B4-BE49-F238E27FC236}">
                <a16:creationId xmlns:a16="http://schemas.microsoft.com/office/drawing/2014/main" id="{B7B121C0-D1D8-6043-BA07-40894778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198" y="333003"/>
            <a:ext cx="7290054" cy="1499616"/>
          </a:xfrm>
        </p:spPr>
        <p:txBody>
          <a:bodyPr/>
          <a:lstStyle/>
          <a:p>
            <a:r>
              <a:rPr lang="it-IT" dirty="0"/>
              <a:t>L’ambiente economico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E15477EA-A10B-5142-8972-E0EDFE7C1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2" y="6106976"/>
            <a:ext cx="1713947" cy="48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44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1099</Words>
  <Application>Microsoft Office PowerPoint</Application>
  <PresentationFormat>Presentazione su schermo (4:3)</PresentationFormat>
  <Paragraphs>153</Paragraphs>
  <Slides>16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Arial</vt:lpstr>
      <vt:lpstr>Avenir Book</vt:lpstr>
      <vt:lpstr>Calibri</vt:lpstr>
      <vt:lpstr>Tw Cen MT</vt:lpstr>
      <vt:lpstr>Tw Cen MT Condensed</vt:lpstr>
      <vt:lpstr>Wingdings</vt:lpstr>
      <vt:lpstr>Wingdings 3</vt:lpstr>
      <vt:lpstr>Integrale</vt:lpstr>
      <vt:lpstr>Immagine</vt:lpstr>
      <vt:lpstr>Modulo di   Economia e Gestione delle imprese  Lezione 11 Analisi del macro-ambiente</vt:lpstr>
      <vt:lpstr>Agenda</vt:lpstr>
      <vt:lpstr>Analisi dell’ambiente esterno</vt:lpstr>
      <vt:lpstr>I livelli di analisi</vt:lpstr>
      <vt:lpstr>Analisi dell’ambiente esterno</vt:lpstr>
      <vt:lpstr>Analisi dell’ambiente esterno</vt:lpstr>
      <vt:lpstr>L’ambiente politico-istituzionale</vt:lpstr>
      <vt:lpstr>L’ambiente economico</vt:lpstr>
      <vt:lpstr>L’ambiente economico</vt:lpstr>
      <vt:lpstr>L’ambiente socio-demografico</vt:lpstr>
      <vt:lpstr>L’ambiente socio-demografico</vt:lpstr>
      <vt:lpstr>L’ambiente tecnologico</vt:lpstr>
      <vt:lpstr>L’ambiente tecnologico</vt:lpstr>
      <vt:lpstr>L’ambiente naturale</vt:lpstr>
      <vt:lpstr>L’ambiente naturale</vt:lpstr>
      <vt:lpstr>L’ambiente giuridico-normativo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di   Economia e Gestione delle imprese  Lezione 11 Analisi del macro-ambiente</dc:title>
  <dc:creator>annamaria sabetta</dc:creator>
  <cp:lastModifiedBy>Francesco Schiavone</cp:lastModifiedBy>
  <cp:revision>20</cp:revision>
  <dcterms:created xsi:type="dcterms:W3CDTF">2019-09-23T12:01:17Z</dcterms:created>
  <dcterms:modified xsi:type="dcterms:W3CDTF">2021-09-23T15:11:25Z</dcterms:modified>
</cp:coreProperties>
</file>