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3"/>
  </p:notesMasterIdLst>
  <p:sldIdLst>
    <p:sldId id="256" r:id="rId2"/>
    <p:sldId id="269" r:id="rId3"/>
    <p:sldId id="257" r:id="rId4"/>
    <p:sldId id="270" r:id="rId5"/>
    <p:sldId id="271" r:id="rId6"/>
    <p:sldId id="274" r:id="rId7"/>
    <p:sldId id="266" r:id="rId8"/>
    <p:sldId id="272" r:id="rId9"/>
    <p:sldId id="275" r:id="rId10"/>
    <p:sldId id="267" r:id="rId11"/>
    <p:sldId id="276" r:id="rId12"/>
    <p:sldId id="277" r:id="rId13"/>
    <p:sldId id="268" r:id="rId14"/>
    <p:sldId id="278" r:id="rId15"/>
    <p:sldId id="279" r:id="rId16"/>
    <p:sldId id="280" r:id="rId17"/>
    <p:sldId id="281" r:id="rId18"/>
    <p:sldId id="282" r:id="rId19"/>
    <p:sldId id="260" r:id="rId20"/>
    <p:sldId id="283" r:id="rId21"/>
    <p:sldId id="284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7769"/>
    <a:srgbClr val="E55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88"/>
  </p:normalViewPr>
  <p:slideViewPr>
    <p:cSldViewPr snapToGrid="0" snapToObjects="1">
      <p:cViewPr varScale="1">
        <p:scale>
          <a:sx n="107" d="100"/>
          <a:sy n="107" d="100"/>
        </p:scale>
        <p:origin x="5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4272F6-34D8-8544-A74C-2EA9DA6B6F04}" type="doc">
      <dgm:prSet loTypeId="urn:microsoft.com/office/officeart/2005/8/layout/orgChart1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it-IT"/>
        </a:p>
      </dgm:t>
    </dgm:pt>
    <dgm:pt modelId="{03B8884D-3C90-5346-8032-BFBCA69813A1}">
      <dgm:prSet phldrT="[Testo]"/>
      <dgm:spPr/>
      <dgm:t>
        <a:bodyPr/>
        <a:lstStyle/>
        <a:p>
          <a:r>
            <a:rPr lang="it-IT"/>
            <a:t>Imprenditore/ Proprietario</a:t>
          </a:r>
          <a:endParaRPr lang="it-IT" dirty="0"/>
        </a:p>
      </dgm:t>
    </dgm:pt>
    <dgm:pt modelId="{7F6DD15A-333B-8D43-BF57-04F1138BE2A7}" type="parTrans" cxnId="{D9AEE15C-88EC-2B42-9CC0-9DF59D356F5F}">
      <dgm:prSet/>
      <dgm:spPr/>
      <dgm:t>
        <a:bodyPr/>
        <a:lstStyle/>
        <a:p>
          <a:endParaRPr lang="it-IT"/>
        </a:p>
      </dgm:t>
    </dgm:pt>
    <dgm:pt modelId="{9F20762E-087B-534C-93F0-DD94419D9B21}" type="sibTrans" cxnId="{D9AEE15C-88EC-2B42-9CC0-9DF59D356F5F}">
      <dgm:prSet/>
      <dgm:spPr/>
      <dgm:t>
        <a:bodyPr/>
        <a:lstStyle/>
        <a:p>
          <a:endParaRPr lang="it-IT"/>
        </a:p>
      </dgm:t>
    </dgm:pt>
    <dgm:pt modelId="{3944BE68-8631-C74E-8B08-EDC6AD74549E}" type="asst">
      <dgm:prSet phldrT="[Testo]"/>
      <dgm:spPr/>
      <dgm:t>
        <a:bodyPr/>
        <a:lstStyle/>
        <a:p>
          <a:r>
            <a:rPr lang="it-IT"/>
            <a:t>Segreteria </a:t>
          </a:r>
          <a:endParaRPr lang="it-IT" dirty="0"/>
        </a:p>
      </dgm:t>
    </dgm:pt>
    <dgm:pt modelId="{C10B0263-D8D2-084F-A6AA-AF280DD6F7B0}" type="parTrans" cxnId="{619252A1-FD74-3741-A756-E62A0D99A322}">
      <dgm:prSet/>
      <dgm:spPr/>
      <dgm:t>
        <a:bodyPr/>
        <a:lstStyle/>
        <a:p>
          <a:endParaRPr lang="it-IT"/>
        </a:p>
      </dgm:t>
    </dgm:pt>
    <dgm:pt modelId="{80F40928-7355-2D40-B429-EE0278B67C55}" type="sibTrans" cxnId="{619252A1-FD74-3741-A756-E62A0D99A322}">
      <dgm:prSet/>
      <dgm:spPr/>
      <dgm:t>
        <a:bodyPr/>
        <a:lstStyle/>
        <a:p>
          <a:endParaRPr lang="it-IT"/>
        </a:p>
      </dgm:t>
    </dgm:pt>
    <dgm:pt modelId="{30CF8D6C-D69B-3844-954B-178E6E4C4937}">
      <dgm:prSet phldrT="[Testo]"/>
      <dgm:spPr/>
      <dgm:t>
        <a:bodyPr/>
        <a:lstStyle/>
        <a:p>
          <a:r>
            <a:rPr lang="it-IT"/>
            <a:t>Lavorazione </a:t>
          </a:r>
          <a:endParaRPr lang="it-IT" dirty="0"/>
        </a:p>
      </dgm:t>
    </dgm:pt>
    <dgm:pt modelId="{69A851B1-81DE-D047-8FEA-EA651DB57D14}" type="parTrans" cxnId="{98D4926C-EA71-8B4F-B3C0-EAE37C516464}">
      <dgm:prSet/>
      <dgm:spPr/>
      <dgm:t>
        <a:bodyPr/>
        <a:lstStyle/>
        <a:p>
          <a:endParaRPr lang="it-IT"/>
        </a:p>
      </dgm:t>
    </dgm:pt>
    <dgm:pt modelId="{1A16EF1A-EF83-A649-9442-8D74F4A42108}" type="sibTrans" cxnId="{98D4926C-EA71-8B4F-B3C0-EAE37C516464}">
      <dgm:prSet/>
      <dgm:spPr/>
      <dgm:t>
        <a:bodyPr/>
        <a:lstStyle/>
        <a:p>
          <a:endParaRPr lang="it-IT"/>
        </a:p>
      </dgm:t>
    </dgm:pt>
    <dgm:pt modelId="{F3D85079-3A55-F947-81F9-1CB136340F74}">
      <dgm:prSet phldrT="[Testo]"/>
      <dgm:spPr/>
      <dgm:t>
        <a:bodyPr/>
        <a:lstStyle/>
        <a:p>
          <a:r>
            <a:rPr lang="it-IT"/>
            <a:t>Lavorazione </a:t>
          </a:r>
          <a:endParaRPr lang="it-IT" dirty="0"/>
        </a:p>
      </dgm:t>
    </dgm:pt>
    <dgm:pt modelId="{931D2F87-A437-8340-8BD1-9BB031DAA898}" type="parTrans" cxnId="{5BBE0047-1F0D-AE43-8547-7A139770253B}">
      <dgm:prSet/>
      <dgm:spPr/>
      <dgm:t>
        <a:bodyPr/>
        <a:lstStyle/>
        <a:p>
          <a:endParaRPr lang="it-IT"/>
        </a:p>
      </dgm:t>
    </dgm:pt>
    <dgm:pt modelId="{A0FF8D49-2EAF-3A40-B801-DC3E3D964993}" type="sibTrans" cxnId="{5BBE0047-1F0D-AE43-8547-7A139770253B}">
      <dgm:prSet/>
      <dgm:spPr/>
      <dgm:t>
        <a:bodyPr/>
        <a:lstStyle/>
        <a:p>
          <a:endParaRPr lang="it-IT"/>
        </a:p>
      </dgm:t>
    </dgm:pt>
    <dgm:pt modelId="{0F6C65A7-7581-C541-B2A0-570074435BE3}">
      <dgm:prSet phldrT="[Testo]"/>
      <dgm:spPr/>
      <dgm:t>
        <a:bodyPr/>
        <a:lstStyle/>
        <a:p>
          <a:r>
            <a:rPr lang="it-IT"/>
            <a:t>Lavorazione </a:t>
          </a:r>
          <a:endParaRPr lang="it-IT" dirty="0"/>
        </a:p>
      </dgm:t>
    </dgm:pt>
    <dgm:pt modelId="{C55FBF71-488D-624B-A630-26B8ADAC3096}" type="parTrans" cxnId="{BFADF605-9030-F04D-A832-11124F67E34F}">
      <dgm:prSet/>
      <dgm:spPr/>
      <dgm:t>
        <a:bodyPr/>
        <a:lstStyle/>
        <a:p>
          <a:endParaRPr lang="it-IT"/>
        </a:p>
      </dgm:t>
    </dgm:pt>
    <dgm:pt modelId="{AA1D08CB-545F-AB43-B86A-9BF99B2488DC}" type="sibTrans" cxnId="{BFADF605-9030-F04D-A832-11124F67E34F}">
      <dgm:prSet/>
      <dgm:spPr/>
      <dgm:t>
        <a:bodyPr/>
        <a:lstStyle/>
        <a:p>
          <a:endParaRPr lang="it-IT"/>
        </a:p>
      </dgm:t>
    </dgm:pt>
    <dgm:pt modelId="{84CAE5D6-24A0-BA42-931B-36157DDD2110}" type="pres">
      <dgm:prSet presAssocID="{ED4272F6-34D8-8544-A74C-2EA9DA6B6F0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F4C680D-5468-1641-8D05-8124ACF73608}" type="pres">
      <dgm:prSet presAssocID="{03B8884D-3C90-5346-8032-BFBCA69813A1}" presName="hierRoot1" presStyleCnt="0">
        <dgm:presLayoutVars>
          <dgm:hierBranch val="init"/>
        </dgm:presLayoutVars>
      </dgm:prSet>
      <dgm:spPr/>
    </dgm:pt>
    <dgm:pt modelId="{2232A0AB-FB72-144C-B0EA-A072B5D1C3F5}" type="pres">
      <dgm:prSet presAssocID="{03B8884D-3C90-5346-8032-BFBCA69813A1}" presName="rootComposite1" presStyleCnt="0"/>
      <dgm:spPr/>
    </dgm:pt>
    <dgm:pt modelId="{009EB30C-E400-A948-BD41-3E21D6278844}" type="pres">
      <dgm:prSet presAssocID="{03B8884D-3C90-5346-8032-BFBCA69813A1}" presName="rootText1" presStyleLbl="node0" presStyleIdx="0" presStyleCnt="1">
        <dgm:presLayoutVars>
          <dgm:chPref val="3"/>
        </dgm:presLayoutVars>
      </dgm:prSet>
      <dgm:spPr/>
    </dgm:pt>
    <dgm:pt modelId="{C559BCD9-301E-4B40-9B43-61D02CDF94DE}" type="pres">
      <dgm:prSet presAssocID="{03B8884D-3C90-5346-8032-BFBCA69813A1}" presName="rootConnector1" presStyleLbl="node1" presStyleIdx="0" presStyleCnt="0"/>
      <dgm:spPr/>
    </dgm:pt>
    <dgm:pt modelId="{AE6D713B-A644-554D-BED3-B49BEE74F481}" type="pres">
      <dgm:prSet presAssocID="{03B8884D-3C90-5346-8032-BFBCA69813A1}" presName="hierChild2" presStyleCnt="0"/>
      <dgm:spPr/>
    </dgm:pt>
    <dgm:pt modelId="{2A556AFB-8B29-444A-AB94-867A0A30E9E3}" type="pres">
      <dgm:prSet presAssocID="{69A851B1-81DE-D047-8FEA-EA651DB57D14}" presName="Name37" presStyleLbl="parChTrans1D2" presStyleIdx="0" presStyleCnt="4"/>
      <dgm:spPr/>
    </dgm:pt>
    <dgm:pt modelId="{ECDC50D5-7CEE-4342-9B28-EBB57401E606}" type="pres">
      <dgm:prSet presAssocID="{30CF8D6C-D69B-3844-954B-178E6E4C4937}" presName="hierRoot2" presStyleCnt="0">
        <dgm:presLayoutVars>
          <dgm:hierBranch val="init"/>
        </dgm:presLayoutVars>
      </dgm:prSet>
      <dgm:spPr/>
    </dgm:pt>
    <dgm:pt modelId="{03FF82F0-5D21-5446-AA65-F9F087031B6F}" type="pres">
      <dgm:prSet presAssocID="{30CF8D6C-D69B-3844-954B-178E6E4C4937}" presName="rootComposite" presStyleCnt="0"/>
      <dgm:spPr/>
    </dgm:pt>
    <dgm:pt modelId="{A3675E20-617D-E648-99B7-BD0AB54D385B}" type="pres">
      <dgm:prSet presAssocID="{30CF8D6C-D69B-3844-954B-178E6E4C4937}" presName="rootText" presStyleLbl="node2" presStyleIdx="0" presStyleCnt="3">
        <dgm:presLayoutVars>
          <dgm:chPref val="3"/>
        </dgm:presLayoutVars>
      </dgm:prSet>
      <dgm:spPr/>
    </dgm:pt>
    <dgm:pt modelId="{B9740A71-F112-0C4D-A727-ED647AA5BBB8}" type="pres">
      <dgm:prSet presAssocID="{30CF8D6C-D69B-3844-954B-178E6E4C4937}" presName="rootConnector" presStyleLbl="node2" presStyleIdx="0" presStyleCnt="3"/>
      <dgm:spPr/>
    </dgm:pt>
    <dgm:pt modelId="{611CF04B-0131-7843-B0D8-F8C9980F4144}" type="pres">
      <dgm:prSet presAssocID="{30CF8D6C-D69B-3844-954B-178E6E4C4937}" presName="hierChild4" presStyleCnt="0"/>
      <dgm:spPr/>
    </dgm:pt>
    <dgm:pt modelId="{0424DDE5-15B5-2F4D-B857-9754DDE474BD}" type="pres">
      <dgm:prSet presAssocID="{30CF8D6C-D69B-3844-954B-178E6E4C4937}" presName="hierChild5" presStyleCnt="0"/>
      <dgm:spPr/>
    </dgm:pt>
    <dgm:pt modelId="{4B743628-5BD4-DB47-A7B2-2952F233E317}" type="pres">
      <dgm:prSet presAssocID="{931D2F87-A437-8340-8BD1-9BB031DAA898}" presName="Name37" presStyleLbl="parChTrans1D2" presStyleIdx="1" presStyleCnt="4"/>
      <dgm:spPr/>
    </dgm:pt>
    <dgm:pt modelId="{FA1D829D-0004-AC4F-8993-A14B6F11A3D6}" type="pres">
      <dgm:prSet presAssocID="{F3D85079-3A55-F947-81F9-1CB136340F74}" presName="hierRoot2" presStyleCnt="0">
        <dgm:presLayoutVars>
          <dgm:hierBranch val="init"/>
        </dgm:presLayoutVars>
      </dgm:prSet>
      <dgm:spPr/>
    </dgm:pt>
    <dgm:pt modelId="{621E7CB0-D803-1748-A74A-92898509F482}" type="pres">
      <dgm:prSet presAssocID="{F3D85079-3A55-F947-81F9-1CB136340F74}" presName="rootComposite" presStyleCnt="0"/>
      <dgm:spPr/>
    </dgm:pt>
    <dgm:pt modelId="{4D12BA39-32E4-9647-B09A-7B0E52C01251}" type="pres">
      <dgm:prSet presAssocID="{F3D85079-3A55-F947-81F9-1CB136340F74}" presName="rootText" presStyleLbl="node2" presStyleIdx="1" presStyleCnt="3">
        <dgm:presLayoutVars>
          <dgm:chPref val="3"/>
        </dgm:presLayoutVars>
      </dgm:prSet>
      <dgm:spPr/>
    </dgm:pt>
    <dgm:pt modelId="{E56CDE6C-E2EE-A247-B256-4600F3F0518F}" type="pres">
      <dgm:prSet presAssocID="{F3D85079-3A55-F947-81F9-1CB136340F74}" presName="rootConnector" presStyleLbl="node2" presStyleIdx="1" presStyleCnt="3"/>
      <dgm:spPr/>
    </dgm:pt>
    <dgm:pt modelId="{5513BDE5-9B36-844E-997C-62D29F660D55}" type="pres">
      <dgm:prSet presAssocID="{F3D85079-3A55-F947-81F9-1CB136340F74}" presName="hierChild4" presStyleCnt="0"/>
      <dgm:spPr/>
    </dgm:pt>
    <dgm:pt modelId="{4F9F0EAF-8274-8140-89DC-C2A8F777411A}" type="pres">
      <dgm:prSet presAssocID="{F3D85079-3A55-F947-81F9-1CB136340F74}" presName="hierChild5" presStyleCnt="0"/>
      <dgm:spPr/>
    </dgm:pt>
    <dgm:pt modelId="{D098EEFB-B734-8B4A-9276-6C8BCDACE82B}" type="pres">
      <dgm:prSet presAssocID="{C55FBF71-488D-624B-A630-26B8ADAC3096}" presName="Name37" presStyleLbl="parChTrans1D2" presStyleIdx="2" presStyleCnt="4"/>
      <dgm:spPr/>
    </dgm:pt>
    <dgm:pt modelId="{D2808D27-7936-B445-BBB8-934A71E798B5}" type="pres">
      <dgm:prSet presAssocID="{0F6C65A7-7581-C541-B2A0-570074435BE3}" presName="hierRoot2" presStyleCnt="0">
        <dgm:presLayoutVars>
          <dgm:hierBranch val="init"/>
        </dgm:presLayoutVars>
      </dgm:prSet>
      <dgm:spPr/>
    </dgm:pt>
    <dgm:pt modelId="{1497A96A-D98D-2A44-9137-082BC1EA016E}" type="pres">
      <dgm:prSet presAssocID="{0F6C65A7-7581-C541-B2A0-570074435BE3}" presName="rootComposite" presStyleCnt="0"/>
      <dgm:spPr/>
    </dgm:pt>
    <dgm:pt modelId="{EAE2C426-93BA-5042-8805-DFC0B55A916A}" type="pres">
      <dgm:prSet presAssocID="{0F6C65A7-7581-C541-B2A0-570074435BE3}" presName="rootText" presStyleLbl="node2" presStyleIdx="2" presStyleCnt="3">
        <dgm:presLayoutVars>
          <dgm:chPref val="3"/>
        </dgm:presLayoutVars>
      </dgm:prSet>
      <dgm:spPr/>
    </dgm:pt>
    <dgm:pt modelId="{21AA5DBC-E400-E144-BE62-3052403C724A}" type="pres">
      <dgm:prSet presAssocID="{0F6C65A7-7581-C541-B2A0-570074435BE3}" presName="rootConnector" presStyleLbl="node2" presStyleIdx="2" presStyleCnt="3"/>
      <dgm:spPr/>
    </dgm:pt>
    <dgm:pt modelId="{AC831776-2E2A-DA4D-88AB-81A8DD2DAACC}" type="pres">
      <dgm:prSet presAssocID="{0F6C65A7-7581-C541-B2A0-570074435BE3}" presName="hierChild4" presStyleCnt="0"/>
      <dgm:spPr/>
    </dgm:pt>
    <dgm:pt modelId="{2750359F-C65C-B042-8A23-EA64F1FC22EE}" type="pres">
      <dgm:prSet presAssocID="{0F6C65A7-7581-C541-B2A0-570074435BE3}" presName="hierChild5" presStyleCnt="0"/>
      <dgm:spPr/>
    </dgm:pt>
    <dgm:pt modelId="{69F275DF-BB44-D54A-8723-A1AEE8DF0812}" type="pres">
      <dgm:prSet presAssocID="{03B8884D-3C90-5346-8032-BFBCA69813A1}" presName="hierChild3" presStyleCnt="0"/>
      <dgm:spPr/>
    </dgm:pt>
    <dgm:pt modelId="{D5020CB9-2848-684F-8933-51A1BDA1C9FF}" type="pres">
      <dgm:prSet presAssocID="{C10B0263-D8D2-084F-A6AA-AF280DD6F7B0}" presName="Name111" presStyleLbl="parChTrans1D2" presStyleIdx="3" presStyleCnt="4"/>
      <dgm:spPr/>
    </dgm:pt>
    <dgm:pt modelId="{4B46E703-1DFA-4D4F-AE87-5D1B5A26C318}" type="pres">
      <dgm:prSet presAssocID="{3944BE68-8631-C74E-8B08-EDC6AD74549E}" presName="hierRoot3" presStyleCnt="0">
        <dgm:presLayoutVars>
          <dgm:hierBranch val="init"/>
        </dgm:presLayoutVars>
      </dgm:prSet>
      <dgm:spPr/>
    </dgm:pt>
    <dgm:pt modelId="{85A3C018-5FE3-2F41-B918-225B6FEB3DA1}" type="pres">
      <dgm:prSet presAssocID="{3944BE68-8631-C74E-8B08-EDC6AD74549E}" presName="rootComposite3" presStyleCnt="0"/>
      <dgm:spPr/>
    </dgm:pt>
    <dgm:pt modelId="{AEAA5A24-8F97-0C42-AC00-6BB5C13814D3}" type="pres">
      <dgm:prSet presAssocID="{3944BE68-8631-C74E-8B08-EDC6AD74549E}" presName="rootText3" presStyleLbl="asst1" presStyleIdx="0" presStyleCnt="1" custLinFactX="35930" custLinFactNeighborX="100000" custLinFactNeighborY="0">
        <dgm:presLayoutVars>
          <dgm:chPref val="3"/>
        </dgm:presLayoutVars>
      </dgm:prSet>
      <dgm:spPr/>
    </dgm:pt>
    <dgm:pt modelId="{BABB970D-3954-084C-8747-8ED7044BBF8C}" type="pres">
      <dgm:prSet presAssocID="{3944BE68-8631-C74E-8B08-EDC6AD74549E}" presName="rootConnector3" presStyleLbl="asst1" presStyleIdx="0" presStyleCnt="1"/>
      <dgm:spPr/>
    </dgm:pt>
    <dgm:pt modelId="{8F1B345F-BA1D-244D-B21F-99A7A147F120}" type="pres">
      <dgm:prSet presAssocID="{3944BE68-8631-C74E-8B08-EDC6AD74549E}" presName="hierChild6" presStyleCnt="0"/>
      <dgm:spPr/>
    </dgm:pt>
    <dgm:pt modelId="{C71D7899-841A-1244-BFA4-A8D1747A0795}" type="pres">
      <dgm:prSet presAssocID="{3944BE68-8631-C74E-8B08-EDC6AD74549E}" presName="hierChild7" presStyleCnt="0"/>
      <dgm:spPr/>
    </dgm:pt>
  </dgm:ptLst>
  <dgm:cxnLst>
    <dgm:cxn modelId="{BFADF605-9030-F04D-A832-11124F67E34F}" srcId="{03B8884D-3C90-5346-8032-BFBCA69813A1}" destId="{0F6C65A7-7581-C541-B2A0-570074435BE3}" srcOrd="3" destOrd="0" parTransId="{C55FBF71-488D-624B-A630-26B8ADAC3096}" sibTransId="{AA1D08CB-545F-AB43-B86A-9BF99B2488DC}"/>
    <dgm:cxn modelId="{E537A41F-48E6-164F-A418-9C163164235D}" type="presOf" srcId="{03B8884D-3C90-5346-8032-BFBCA69813A1}" destId="{C559BCD9-301E-4B40-9B43-61D02CDF94DE}" srcOrd="1" destOrd="0" presId="urn:microsoft.com/office/officeart/2005/8/layout/orgChart1"/>
    <dgm:cxn modelId="{692F4A25-CF99-064E-82B1-5FB8F8427F0B}" type="presOf" srcId="{0F6C65A7-7581-C541-B2A0-570074435BE3}" destId="{EAE2C426-93BA-5042-8805-DFC0B55A916A}" srcOrd="0" destOrd="0" presId="urn:microsoft.com/office/officeart/2005/8/layout/orgChart1"/>
    <dgm:cxn modelId="{6A09E726-9AB3-4E45-9428-9659814A0747}" type="presOf" srcId="{ED4272F6-34D8-8544-A74C-2EA9DA6B6F04}" destId="{84CAE5D6-24A0-BA42-931B-36157DDD2110}" srcOrd="0" destOrd="0" presId="urn:microsoft.com/office/officeart/2005/8/layout/orgChart1"/>
    <dgm:cxn modelId="{5BBE0047-1F0D-AE43-8547-7A139770253B}" srcId="{03B8884D-3C90-5346-8032-BFBCA69813A1}" destId="{F3D85079-3A55-F947-81F9-1CB136340F74}" srcOrd="2" destOrd="0" parTransId="{931D2F87-A437-8340-8BD1-9BB031DAA898}" sibTransId="{A0FF8D49-2EAF-3A40-B801-DC3E3D964993}"/>
    <dgm:cxn modelId="{934CD651-9A58-814D-A022-62A0BEC52E01}" type="presOf" srcId="{30CF8D6C-D69B-3844-954B-178E6E4C4937}" destId="{A3675E20-617D-E648-99B7-BD0AB54D385B}" srcOrd="0" destOrd="0" presId="urn:microsoft.com/office/officeart/2005/8/layout/orgChart1"/>
    <dgm:cxn modelId="{D9AEE15C-88EC-2B42-9CC0-9DF59D356F5F}" srcId="{ED4272F6-34D8-8544-A74C-2EA9DA6B6F04}" destId="{03B8884D-3C90-5346-8032-BFBCA69813A1}" srcOrd="0" destOrd="0" parTransId="{7F6DD15A-333B-8D43-BF57-04F1138BE2A7}" sibTransId="{9F20762E-087B-534C-93F0-DD94419D9B21}"/>
    <dgm:cxn modelId="{F6703A63-426A-3D43-854F-5CB9235DFDBB}" type="presOf" srcId="{931D2F87-A437-8340-8BD1-9BB031DAA898}" destId="{4B743628-5BD4-DB47-A7B2-2952F233E317}" srcOrd="0" destOrd="0" presId="urn:microsoft.com/office/officeart/2005/8/layout/orgChart1"/>
    <dgm:cxn modelId="{D3C3F469-A276-4746-9679-05830BD73770}" type="presOf" srcId="{C10B0263-D8D2-084F-A6AA-AF280DD6F7B0}" destId="{D5020CB9-2848-684F-8933-51A1BDA1C9FF}" srcOrd="0" destOrd="0" presId="urn:microsoft.com/office/officeart/2005/8/layout/orgChart1"/>
    <dgm:cxn modelId="{98D4926C-EA71-8B4F-B3C0-EAE37C516464}" srcId="{03B8884D-3C90-5346-8032-BFBCA69813A1}" destId="{30CF8D6C-D69B-3844-954B-178E6E4C4937}" srcOrd="1" destOrd="0" parTransId="{69A851B1-81DE-D047-8FEA-EA651DB57D14}" sibTransId="{1A16EF1A-EF83-A649-9442-8D74F4A42108}"/>
    <dgm:cxn modelId="{4E3E3870-AC9D-A944-ABCA-A7D94202579D}" type="presOf" srcId="{C55FBF71-488D-624B-A630-26B8ADAC3096}" destId="{D098EEFB-B734-8B4A-9276-6C8BCDACE82B}" srcOrd="0" destOrd="0" presId="urn:microsoft.com/office/officeart/2005/8/layout/orgChart1"/>
    <dgm:cxn modelId="{08F84B81-D105-1641-9B01-86D528319F18}" type="presOf" srcId="{69A851B1-81DE-D047-8FEA-EA651DB57D14}" destId="{2A556AFB-8B29-444A-AB94-867A0A30E9E3}" srcOrd="0" destOrd="0" presId="urn:microsoft.com/office/officeart/2005/8/layout/orgChart1"/>
    <dgm:cxn modelId="{88BBD781-210D-4F45-97FC-813E39337298}" type="presOf" srcId="{F3D85079-3A55-F947-81F9-1CB136340F74}" destId="{E56CDE6C-E2EE-A247-B256-4600F3F0518F}" srcOrd="1" destOrd="0" presId="urn:microsoft.com/office/officeart/2005/8/layout/orgChart1"/>
    <dgm:cxn modelId="{8E9C8C82-B64F-B04F-809D-FAE3F14D46B0}" type="presOf" srcId="{F3D85079-3A55-F947-81F9-1CB136340F74}" destId="{4D12BA39-32E4-9647-B09A-7B0E52C01251}" srcOrd="0" destOrd="0" presId="urn:microsoft.com/office/officeart/2005/8/layout/orgChart1"/>
    <dgm:cxn modelId="{C93F6087-212F-2B45-B183-1CE04DEC42CA}" type="presOf" srcId="{3944BE68-8631-C74E-8B08-EDC6AD74549E}" destId="{AEAA5A24-8F97-0C42-AC00-6BB5C13814D3}" srcOrd="0" destOrd="0" presId="urn:microsoft.com/office/officeart/2005/8/layout/orgChart1"/>
    <dgm:cxn modelId="{619252A1-FD74-3741-A756-E62A0D99A322}" srcId="{03B8884D-3C90-5346-8032-BFBCA69813A1}" destId="{3944BE68-8631-C74E-8B08-EDC6AD74549E}" srcOrd="0" destOrd="0" parTransId="{C10B0263-D8D2-084F-A6AA-AF280DD6F7B0}" sibTransId="{80F40928-7355-2D40-B429-EE0278B67C55}"/>
    <dgm:cxn modelId="{733BD9D2-F832-2B4A-BC47-F7566F39B970}" type="presOf" srcId="{03B8884D-3C90-5346-8032-BFBCA69813A1}" destId="{009EB30C-E400-A948-BD41-3E21D6278844}" srcOrd="0" destOrd="0" presId="urn:microsoft.com/office/officeart/2005/8/layout/orgChart1"/>
    <dgm:cxn modelId="{956C06F1-9628-1845-8677-8554424568AB}" type="presOf" srcId="{30CF8D6C-D69B-3844-954B-178E6E4C4937}" destId="{B9740A71-F112-0C4D-A727-ED647AA5BBB8}" srcOrd="1" destOrd="0" presId="urn:microsoft.com/office/officeart/2005/8/layout/orgChart1"/>
    <dgm:cxn modelId="{3E3DF0F2-A868-AA45-8992-10B8BAAEF25B}" type="presOf" srcId="{3944BE68-8631-C74E-8B08-EDC6AD74549E}" destId="{BABB970D-3954-084C-8747-8ED7044BBF8C}" srcOrd="1" destOrd="0" presId="urn:microsoft.com/office/officeart/2005/8/layout/orgChart1"/>
    <dgm:cxn modelId="{E3EBE1FE-AE45-4E46-8C04-CCBF221A87FA}" type="presOf" srcId="{0F6C65A7-7581-C541-B2A0-570074435BE3}" destId="{21AA5DBC-E400-E144-BE62-3052403C724A}" srcOrd="1" destOrd="0" presId="urn:microsoft.com/office/officeart/2005/8/layout/orgChart1"/>
    <dgm:cxn modelId="{D1AE62BE-96A2-FA42-BBD5-7FC6382C4042}" type="presParOf" srcId="{84CAE5D6-24A0-BA42-931B-36157DDD2110}" destId="{2F4C680D-5468-1641-8D05-8124ACF73608}" srcOrd="0" destOrd="0" presId="urn:microsoft.com/office/officeart/2005/8/layout/orgChart1"/>
    <dgm:cxn modelId="{E8781511-4A37-604A-87A6-1DC152FF9F37}" type="presParOf" srcId="{2F4C680D-5468-1641-8D05-8124ACF73608}" destId="{2232A0AB-FB72-144C-B0EA-A072B5D1C3F5}" srcOrd="0" destOrd="0" presId="urn:microsoft.com/office/officeart/2005/8/layout/orgChart1"/>
    <dgm:cxn modelId="{63EB2681-3BA6-BA4B-8043-2B662D93466D}" type="presParOf" srcId="{2232A0AB-FB72-144C-B0EA-A072B5D1C3F5}" destId="{009EB30C-E400-A948-BD41-3E21D6278844}" srcOrd="0" destOrd="0" presId="urn:microsoft.com/office/officeart/2005/8/layout/orgChart1"/>
    <dgm:cxn modelId="{10586CA5-F313-3840-ACAD-0C970D44D027}" type="presParOf" srcId="{2232A0AB-FB72-144C-B0EA-A072B5D1C3F5}" destId="{C559BCD9-301E-4B40-9B43-61D02CDF94DE}" srcOrd="1" destOrd="0" presId="urn:microsoft.com/office/officeart/2005/8/layout/orgChart1"/>
    <dgm:cxn modelId="{4304A8BD-9621-DD43-9F4A-6256E43C8634}" type="presParOf" srcId="{2F4C680D-5468-1641-8D05-8124ACF73608}" destId="{AE6D713B-A644-554D-BED3-B49BEE74F481}" srcOrd="1" destOrd="0" presId="urn:microsoft.com/office/officeart/2005/8/layout/orgChart1"/>
    <dgm:cxn modelId="{A2527955-CDA2-7F4E-ADD2-EBD037739101}" type="presParOf" srcId="{AE6D713B-A644-554D-BED3-B49BEE74F481}" destId="{2A556AFB-8B29-444A-AB94-867A0A30E9E3}" srcOrd="0" destOrd="0" presId="urn:microsoft.com/office/officeart/2005/8/layout/orgChart1"/>
    <dgm:cxn modelId="{FBE9F9F1-A051-0E45-BAA7-9952504D6D0C}" type="presParOf" srcId="{AE6D713B-A644-554D-BED3-B49BEE74F481}" destId="{ECDC50D5-7CEE-4342-9B28-EBB57401E606}" srcOrd="1" destOrd="0" presId="urn:microsoft.com/office/officeart/2005/8/layout/orgChart1"/>
    <dgm:cxn modelId="{7C3443AD-C174-E641-B32C-8AF6C0C7964F}" type="presParOf" srcId="{ECDC50D5-7CEE-4342-9B28-EBB57401E606}" destId="{03FF82F0-5D21-5446-AA65-F9F087031B6F}" srcOrd="0" destOrd="0" presId="urn:microsoft.com/office/officeart/2005/8/layout/orgChart1"/>
    <dgm:cxn modelId="{8B91B549-BF69-A244-86F4-D736F622349A}" type="presParOf" srcId="{03FF82F0-5D21-5446-AA65-F9F087031B6F}" destId="{A3675E20-617D-E648-99B7-BD0AB54D385B}" srcOrd="0" destOrd="0" presId="urn:microsoft.com/office/officeart/2005/8/layout/orgChart1"/>
    <dgm:cxn modelId="{90B890B9-582F-8341-B9BF-2C24791374E4}" type="presParOf" srcId="{03FF82F0-5D21-5446-AA65-F9F087031B6F}" destId="{B9740A71-F112-0C4D-A727-ED647AA5BBB8}" srcOrd="1" destOrd="0" presId="urn:microsoft.com/office/officeart/2005/8/layout/orgChart1"/>
    <dgm:cxn modelId="{3FFF3931-3660-6546-8064-A4852BC022A0}" type="presParOf" srcId="{ECDC50D5-7CEE-4342-9B28-EBB57401E606}" destId="{611CF04B-0131-7843-B0D8-F8C9980F4144}" srcOrd="1" destOrd="0" presId="urn:microsoft.com/office/officeart/2005/8/layout/orgChart1"/>
    <dgm:cxn modelId="{8A0700F8-19A1-8842-AB5C-C5DAF5954906}" type="presParOf" srcId="{ECDC50D5-7CEE-4342-9B28-EBB57401E606}" destId="{0424DDE5-15B5-2F4D-B857-9754DDE474BD}" srcOrd="2" destOrd="0" presId="urn:microsoft.com/office/officeart/2005/8/layout/orgChart1"/>
    <dgm:cxn modelId="{958F2886-E4B2-5740-8B74-B3CFAFAD4D2D}" type="presParOf" srcId="{AE6D713B-A644-554D-BED3-B49BEE74F481}" destId="{4B743628-5BD4-DB47-A7B2-2952F233E317}" srcOrd="2" destOrd="0" presId="urn:microsoft.com/office/officeart/2005/8/layout/orgChart1"/>
    <dgm:cxn modelId="{1CB834F5-9052-FD44-AA33-A91DB2499D48}" type="presParOf" srcId="{AE6D713B-A644-554D-BED3-B49BEE74F481}" destId="{FA1D829D-0004-AC4F-8993-A14B6F11A3D6}" srcOrd="3" destOrd="0" presId="urn:microsoft.com/office/officeart/2005/8/layout/orgChart1"/>
    <dgm:cxn modelId="{FDECF46C-8AEB-2949-A85D-18FE947B2D40}" type="presParOf" srcId="{FA1D829D-0004-AC4F-8993-A14B6F11A3D6}" destId="{621E7CB0-D803-1748-A74A-92898509F482}" srcOrd="0" destOrd="0" presId="urn:microsoft.com/office/officeart/2005/8/layout/orgChart1"/>
    <dgm:cxn modelId="{8B336DBA-7F8B-5442-B042-CDD41DEC1DA2}" type="presParOf" srcId="{621E7CB0-D803-1748-A74A-92898509F482}" destId="{4D12BA39-32E4-9647-B09A-7B0E52C01251}" srcOrd="0" destOrd="0" presId="urn:microsoft.com/office/officeart/2005/8/layout/orgChart1"/>
    <dgm:cxn modelId="{37BD41AC-27EB-C142-99B5-88439138B572}" type="presParOf" srcId="{621E7CB0-D803-1748-A74A-92898509F482}" destId="{E56CDE6C-E2EE-A247-B256-4600F3F0518F}" srcOrd="1" destOrd="0" presId="urn:microsoft.com/office/officeart/2005/8/layout/orgChart1"/>
    <dgm:cxn modelId="{C403CE68-CB12-C340-A28B-110AA3C43B06}" type="presParOf" srcId="{FA1D829D-0004-AC4F-8993-A14B6F11A3D6}" destId="{5513BDE5-9B36-844E-997C-62D29F660D55}" srcOrd="1" destOrd="0" presId="urn:microsoft.com/office/officeart/2005/8/layout/orgChart1"/>
    <dgm:cxn modelId="{323A88C9-B531-3143-9472-057C150EB208}" type="presParOf" srcId="{FA1D829D-0004-AC4F-8993-A14B6F11A3D6}" destId="{4F9F0EAF-8274-8140-89DC-C2A8F777411A}" srcOrd="2" destOrd="0" presId="urn:microsoft.com/office/officeart/2005/8/layout/orgChart1"/>
    <dgm:cxn modelId="{FF5BE564-9FD3-B640-B618-029CD465CF4B}" type="presParOf" srcId="{AE6D713B-A644-554D-BED3-B49BEE74F481}" destId="{D098EEFB-B734-8B4A-9276-6C8BCDACE82B}" srcOrd="4" destOrd="0" presId="urn:microsoft.com/office/officeart/2005/8/layout/orgChart1"/>
    <dgm:cxn modelId="{15A94FED-7C81-584E-BFBB-092039AD4A8E}" type="presParOf" srcId="{AE6D713B-A644-554D-BED3-B49BEE74F481}" destId="{D2808D27-7936-B445-BBB8-934A71E798B5}" srcOrd="5" destOrd="0" presId="urn:microsoft.com/office/officeart/2005/8/layout/orgChart1"/>
    <dgm:cxn modelId="{DCF072CF-8C67-A142-AE26-A9393F9A353D}" type="presParOf" srcId="{D2808D27-7936-B445-BBB8-934A71E798B5}" destId="{1497A96A-D98D-2A44-9137-082BC1EA016E}" srcOrd="0" destOrd="0" presId="urn:microsoft.com/office/officeart/2005/8/layout/orgChart1"/>
    <dgm:cxn modelId="{0CD04B63-9890-5748-A01C-16F43DBDFEED}" type="presParOf" srcId="{1497A96A-D98D-2A44-9137-082BC1EA016E}" destId="{EAE2C426-93BA-5042-8805-DFC0B55A916A}" srcOrd="0" destOrd="0" presId="urn:microsoft.com/office/officeart/2005/8/layout/orgChart1"/>
    <dgm:cxn modelId="{C96D7FA1-CDBD-2346-AB47-94EC2579B327}" type="presParOf" srcId="{1497A96A-D98D-2A44-9137-082BC1EA016E}" destId="{21AA5DBC-E400-E144-BE62-3052403C724A}" srcOrd="1" destOrd="0" presId="urn:microsoft.com/office/officeart/2005/8/layout/orgChart1"/>
    <dgm:cxn modelId="{F8630801-9E61-E549-845C-F0F9FAAE3C1F}" type="presParOf" srcId="{D2808D27-7936-B445-BBB8-934A71E798B5}" destId="{AC831776-2E2A-DA4D-88AB-81A8DD2DAACC}" srcOrd="1" destOrd="0" presId="urn:microsoft.com/office/officeart/2005/8/layout/orgChart1"/>
    <dgm:cxn modelId="{E4252BF0-227F-CA42-9339-9ECE02318580}" type="presParOf" srcId="{D2808D27-7936-B445-BBB8-934A71E798B5}" destId="{2750359F-C65C-B042-8A23-EA64F1FC22EE}" srcOrd="2" destOrd="0" presId="urn:microsoft.com/office/officeart/2005/8/layout/orgChart1"/>
    <dgm:cxn modelId="{1D7ADEF6-711D-0D49-B47F-C0E95F876C67}" type="presParOf" srcId="{2F4C680D-5468-1641-8D05-8124ACF73608}" destId="{69F275DF-BB44-D54A-8723-A1AEE8DF0812}" srcOrd="2" destOrd="0" presId="urn:microsoft.com/office/officeart/2005/8/layout/orgChart1"/>
    <dgm:cxn modelId="{64DE1FDB-D3AD-EA4E-ACEF-BACED5C11DE9}" type="presParOf" srcId="{69F275DF-BB44-D54A-8723-A1AEE8DF0812}" destId="{D5020CB9-2848-684F-8933-51A1BDA1C9FF}" srcOrd="0" destOrd="0" presId="urn:microsoft.com/office/officeart/2005/8/layout/orgChart1"/>
    <dgm:cxn modelId="{3DF0F358-45BB-0C49-8DE1-4E9D9BC28865}" type="presParOf" srcId="{69F275DF-BB44-D54A-8723-A1AEE8DF0812}" destId="{4B46E703-1DFA-4D4F-AE87-5D1B5A26C318}" srcOrd="1" destOrd="0" presId="urn:microsoft.com/office/officeart/2005/8/layout/orgChart1"/>
    <dgm:cxn modelId="{CBE676B5-18B8-3447-B36C-A8E3353D6B9E}" type="presParOf" srcId="{4B46E703-1DFA-4D4F-AE87-5D1B5A26C318}" destId="{85A3C018-5FE3-2F41-B918-225B6FEB3DA1}" srcOrd="0" destOrd="0" presId="urn:microsoft.com/office/officeart/2005/8/layout/orgChart1"/>
    <dgm:cxn modelId="{39EB275D-5A87-DF47-AC5C-3D39BFC2A90C}" type="presParOf" srcId="{85A3C018-5FE3-2F41-B918-225B6FEB3DA1}" destId="{AEAA5A24-8F97-0C42-AC00-6BB5C13814D3}" srcOrd="0" destOrd="0" presId="urn:microsoft.com/office/officeart/2005/8/layout/orgChart1"/>
    <dgm:cxn modelId="{2BF0368C-9CFB-164E-8B2C-C0740EFE2185}" type="presParOf" srcId="{85A3C018-5FE3-2F41-B918-225B6FEB3DA1}" destId="{BABB970D-3954-084C-8747-8ED7044BBF8C}" srcOrd="1" destOrd="0" presId="urn:microsoft.com/office/officeart/2005/8/layout/orgChart1"/>
    <dgm:cxn modelId="{F2EA7B72-343B-BF45-B00C-0DDCCF18804C}" type="presParOf" srcId="{4B46E703-1DFA-4D4F-AE87-5D1B5A26C318}" destId="{8F1B345F-BA1D-244D-B21F-99A7A147F120}" srcOrd="1" destOrd="0" presId="urn:microsoft.com/office/officeart/2005/8/layout/orgChart1"/>
    <dgm:cxn modelId="{85218E4F-C60C-B044-8050-4E83C17D9949}" type="presParOf" srcId="{4B46E703-1DFA-4D4F-AE87-5D1B5A26C318}" destId="{C71D7899-841A-1244-BFA4-A8D1747A079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7029B7-FCEF-6741-9827-FD0130BF20BB}" type="doc">
      <dgm:prSet loTypeId="urn:microsoft.com/office/officeart/2008/layout/RadialCluster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E231DDC0-4D54-B843-885F-410917877F6E}">
      <dgm:prSet phldrT="[Testo]"/>
      <dgm:spPr>
        <a:noFill/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RELAZIONI</a:t>
          </a:r>
        </a:p>
      </dgm:t>
    </dgm:pt>
    <dgm:pt modelId="{DB00641B-F7D8-654E-8CE1-D6350629A5C4}" type="parTrans" cxnId="{A88D2518-D55F-2249-8225-F6187DAD48FA}">
      <dgm:prSet/>
      <dgm:spPr/>
      <dgm:t>
        <a:bodyPr/>
        <a:lstStyle/>
        <a:p>
          <a:endParaRPr lang="it-IT"/>
        </a:p>
      </dgm:t>
    </dgm:pt>
    <dgm:pt modelId="{B8935D14-A78B-0D45-880E-44B1CF42B3E7}" type="sibTrans" cxnId="{A88D2518-D55F-2249-8225-F6187DAD48FA}">
      <dgm:prSet/>
      <dgm:spPr/>
      <dgm:t>
        <a:bodyPr/>
        <a:lstStyle/>
        <a:p>
          <a:endParaRPr lang="it-IT"/>
        </a:p>
      </dgm:t>
    </dgm:pt>
    <dgm:pt modelId="{2EB38CDD-13F0-4A4C-AD59-A7A8E7D35636}">
      <dgm:prSet phldrT="[Testo]" custT="1"/>
      <dgm:spPr/>
      <dgm:t>
        <a:bodyPr/>
        <a:lstStyle/>
        <a:p>
          <a:r>
            <a:rPr lang="it-IT" sz="1600" dirty="0"/>
            <a:t>INTRA-ORGANIZZATIVE:</a:t>
          </a:r>
        </a:p>
        <a:p>
          <a:r>
            <a:rPr lang="it-IT" sz="1800" dirty="0"/>
            <a:t>Casa madre e consociate</a:t>
          </a:r>
        </a:p>
      </dgm:t>
    </dgm:pt>
    <dgm:pt modelId="{64AF8343-4C85-9D4C-BC9E-50F79161F948}" type="parTrans" cxnId="{6DCC7E22-9549-9A49-BF7A-07461DFCAF52}">
      <dgm:prSet/>
      <dgm:spPr/>
      <dgm:t>
        <a:bodyPr/>
        <a:lstStyle/>
        <a:p>
          <a:endParaRPr lang="it-IT"/>
        </a:p>
      </dgm:t>
    </dgm:pt>
    <dgm:pt modelId="{0E4C7D08-CD82-E545-8740-AA9C9D991F69}" type="sibTrans" cxnId="{6DCC7E22-9549-9A49-BF7A-07461DFCAF52}">
      <dgm:prSet/>
      <dgm:spPr/>
      <dgm:t>
        <a:bodyPr/>
        <a:lstStyle/>
        <a:p>
          <a:endParaRPr lang="it-IT"/>
        </a:p>
      </dgm:t>
    </dgm:pt>
    <dgm:pt modelId="{9831474F-6345-F246-89F9-B0D766030C7A}">
      <dgm:prSet phldrT="[Testo]" custT="1"/>
      <dgm:spPr/>
      <dgm:t>
        <a:bodyPr/>
        <a:lstStyle/>
        <a:p>
          <a:r>
            <a:rPr lang="it-IT" sz="1600" dirty="0"/>
            <a:t>INTER-ORGANIZZATIVE:</a:t>
          </a:r>
        </a:p>
        <a:p>
          <a:r>
            <a:rPr lang="it-IT" sz="1800" dirty="0"/>
            <a:t>Tra imprese indipendenti</a:t>
          </a:r>
        </a:p>
      </dgm:t>
    </dgm:pt>
    <dgm:pt modelId="{3AC7BBFA-85CB-2F4F-80F5-0ECAE4F1B797}" type="parTrans" cxnId="{4374DB9F-5D5D-4147-BB33-55462B6AA88C}">
      <dgm:prSet/>
      <dgm:spPr/>
      <dgm:t>
        <a:bodyPr/>
        <a:lstStyle/>
        <a:p>
          <a:endParaRPr lang="it-IT"/>
        </a:p>
      </dgm:t>
    </dgm:pt>
    <dgm:pt modelId="{267A437B-1E5B-2A40-85B2-9B68B09E88E5}" type="sibTrans" cxnId="{4374DB9F-5D5D-4147-BB33-55462B6AA88C}">
      <dgm:prSet/>
      <dgm:spPr/>
      <dgm:t>
        <a:bodyPr/>
        <a:lstStyle/>
        <a:p>
          <a:endParaRPr lang="it-IT"/>
        </a:p>
      </dgm:t>
    </dgm:pt>
    <dgm:pt modelId="{3142FEA4-042F-8848-A161-8A8851A716BC}" type="pres">
      <dgm:prSet presAssocID="{527029B7-FCEF-6741-9827-FD0130BF20B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4040F568-7974-1C40-9B1D-4F8D36CB4A6B}" type="pres">
      <dgm:prSet presAssocID="{E231DDC0-4D54-B843-885F-410917877F6E}" presName="singleCycle" presStyleCnt="0"/>
      <dgm:spPr/>
    </dgm:pt>
    <dgm:pt modelId="{D441598B-2D5E-C247-885E-8098935387D0}" type="pres">
      <dgm:prSet presAssocID="{E231DDC0-4D54-B843-885F-410917877F6E}" presName="singleCenter" presStyleLbl="node1" presStyleIdx="0" presStyleCnt="3" custScaleX="152567" custScaleY="89460" custLinFactNeighborX="-49749" custLinFactNeighborY="-6557">
        <dgm:presLayoutVars>
          <dgm:chMax val="7"/>
          <dgm:chPref val="7"/>
        </dgm:presLayoutVars>
      </dgm:prSet>
      <dgm:spPr/>
    </dgm:pt>
    <dgm:pt modelId="{453F7D4B-809C-4F45-97C1-36A9951779AE}" type="pres">
      <dgm:prSet presAssocID="{64AF8343-4C85-9D4C-BC9E-50F79161F948}" presName="Name56" presStyleLbl="parChTrans1D2" presStyleIdx="0" presStyleCnt="2"/>
      <dgm:spPr/>
    </dgm:pt>
    <dgm:pt modelId="{824FD8D4-9347-9745-B1AD-FFA1BEE94A38}" type="pres">
      <dgm:prSet presAssocID="{2EB38CDD-13F0-4A4C-AD59-A7A8E7D35636}" presName="text0" presStyleLbl="node1" presStyleIdx="1" presStyleCnt="3" custScaleX="393976" custScaleY="201765" custRadScaleRad="138187" custRadScaleInc="64122">
        <dgm:presLayoutVars>
          <dgm:bulletEnabled val="1"/>
        </dgm:presLayoutVars>
      </dgm:prSet>
      <dgm:spPr/>
    </dgm:pt>
    <dgm:pt modelId="{ADF767DB-B49B-6643-962D-97B2EB09789F}" type="pres">
      <dgm:prSet presAssocID="{3AC7BBFA-85CB-2F4F-80F5-0ECAE4F1B797}" presName="Name56" presStyleLbl="parChTrans1D2" presStyleIdx="1" presStyleCnt="2"/>
      <dgm:spPr/>
    </dgm:pt>
    <dgm:pt modelId="{F2DC241C-21BB-C44E-8634-374F02010B30}" type="pres">
      <dgm:prSet presAssocID="{9831474F-6345-F246-89F9-B0D766030C7A}" presName="text0" presStyleLbl="node1" presStyleIdx="2" presStyleCnt="3" custScaleX="404154" custScaleY="206322" custRadScaleRad="130243" custRadScaleInc="-78470">
        <dgm:presLayoutVars>
          <dgm:bulletEnabled val="1"/>
        </dgm:presLayoutVars>
      </dgm:prSet>
      <dgm:spPr/>
    </dgm:pt>
  </dgm:ptLst>
  <dgm:cxnLst>
    <dgm:cxn modelId="{A88D2518-D55F-2249-8225-F6187DAD48FA}" srcId="{527029B7-FCEF-6741-9827-FD0130BF20BB}" destId="{E231DDC0-4D54-B843-885F-410917877F6E}" srcOrd="0" destOrd="0" parTransId="{DB00641B-F7D8-654E-8CE1-D6350629A5C4}" sibTransId="{B8935D14-A78B-0D45-880E-44B1CF42B3E7}"/>
    <dgm:cxn modelId="{AC8DFA21-D7CC-E142-A29E-C9A792554A6A}" type="presOf" srcId="{E231DDC0-4D54-B843-885F-410917877F6E}" destId="{D441598B-2D5E-C247-885E-8098935387D0}" srcOrd="0" destOrd="0" presId="urn:microsoft.com/office/officeart/2008/layout/RadialCluster"/>
    <dgm:cxn modelId="{6DCC7E22-9549-9A49-BF7A-07461DFCAF52}" srcId="{E231DDC0-4D54-B843-885F-410917877F6E}" destId="{2EB38CDD-13F0-4A4C-AD59-A7A8E7D35636}" srcOrd="0" destOrd="0" parTransId="{64AF8343-4C85-9D4C-BC9E-50F79161F948}" sibTransId="{0E4C7D08-CD82-E545-8740-AA9C9D991F69}"/>
    <dgm:cxn modelId="{7CD18A62-788A-5544-84C8-E6BF9555FFA5}" type="presOf" srcId="{2EB38CDD-13F0-4A4C-AD59-A7A8E7D35636}" destId="{824FD8D4-9347-9745-B1AD-FFA1BEE94A38}" srcOrd="0" destOrd="0" presId="urn:microsoft.com/office/officeart/2008/layout/RadialCluster"/>
    <dgm:cxn modelId="{C704BA84-55EA-7B41-8057-531A3A45DC68}" type="presOf" srcId="{3AC7BBFA-85CB-2F4F-80F5-0ECAE4F1B797}" destId="{ADF767DB-B49B-6643-962D-97B2EB09789F}" srcOrd="0" destOrd="0" presId="urn:microsoft.com/office/officeart/2008/layout/RadialCluster"/>
    <dgm:cxn modelId="{4374DB9F-5D5D-4147-BB33-55462B6AA88C}" srcId="{E231DDC0-4D54-B843-885F-410917877F6E}" destId="{9831474F-6345-F246-89F9-B0D766030C7A}" srcOrd="1" destOrd="0" parTransId="{3AC7BBFA-85CB-2F4F-80F5-0ECAE4F1B797}" sibTransId="{267A437B-1E5B-2A40-85B2-9B68B09E88E5}"/>
    <dgm:cxn modelId="{9EBF15AB-018E-6846-B218-7E1CB86AAD42}" type="presOf" srcId="{64AF8343-4C85-9D4C-BC9E-50F79161F948}" destId="{453F7D4B-809C-4F45-97C1-36A9951779AE}" srcOrd="0" destOrd="0" presId="urn:microsoft.com/office/officeart/2008/layout/RadialCluster"/>
    <dgm:cxn modelId="{DA4251BC-3137-314A-9F18-3F49D5E23724}" type="presOf" srcId="{9831474F-6345-F246-89F9-B0D766030C7A}" destId="{F2DC241C-21BB-C44E-8634-374F02010B30}" srcOrd="0" destOrd="0" presId="urn:microsoft.com/office/officeart/2008/layout/RadialCluster"/>
    <dgm:cxn modelId="{084862F4-5FBE-0E4A-88F8-5A8165B56C0B}" type="presOf" srcId="{527029B7-FCEF-6741-9827-FD0130BF20BB}" destId="{3142FEA4-042F-8848-A161-8A8851A716BC}" srcOrd="0" destOrd="0" presId="urn:microsoft.com/office/officeart/2008/layout/RadialCluster"/>
    <dgm:cxn modelId="{5D2FC9D3-DB72-454E-8B36-A59951C07789}" type="presParOf" srcId="{3142FEA4-042F-8848-A161-8A8851A716BC}" destId="{4040F568-7974-1C40-9B1D-4F8D36CB4A6B}" srcOrd="0" destOrd="0" presId="urn:microsoft.com/office/officeart/2008/layout/RadialCluster"/>
    <dgm:cxn modelId="{DCC64969-6F10-5746-A3E7-0DBF75A272B2}" type="presParOf" srcId="{4040F568-7974-1C40-9B1D-4F8D36CB4A6B}" destId="{D441598B-2D5E-C247-885E-8098935387D0}" srcOrd="0" destOrd="0" presId="urn:microsoft.com/office/officeart/2008/layout/RadialCluster"/>
    <dgm:cxn modelId="{6A00115B-EEAB-6E40-A494-74F8DFE67C48}" type="presParOf" srcId="{4040F568-7974-1C40-9B1D-4F8D36CB4A6B}" destId="{453F7D4B-809C-4F45-97C1-36A9951779AE}" srcOrd="1" destOrd="0" presId="urn:microsoft.com/office/officeart/2008/layout/RadialCluster"/>
    <dgm:cxn modelId="{0B76B2DC-AE12-9447-A080-CF44904F04D8}" type="presParOf" srcId="{4040F568-7974-1C40-9B1D-4F8D36CB4A6B}" destId="{824FD8D4-9347-9745-B1AD-FFA1BEE94A38}" srcOrd="2" destOrd="0" presId="urn:microsoft.com/office/officeart/2008/layout/RadialCluster"/>
    <dgm:cxn modelId="{4F756081-300C-1D43-82A8-149D0BA1EA79}" type="presParOf" srcId="{4040F568-7974-1C40-9B1D-4F8D36CB4A6B}" destId="{ADF767DB-B49B-6643-962D-97B2EB09789F}" srcOrd="3" destOrd="0" presId="urn:microsoft.com/office/officeart/2008/layout/RadialCluster"/>
    <dgm:cxn modelId="{827F3381-638E-E54C-8D5F-B50145ADB1FE}" type="presParOf" srcId="{4040F568-7974-1C40-9B1D-4F8D36CB4A6B}" destId="{F2DC241C-21BB-C44E-8634-374F02010B30}" srcOrd="4" destOrd="0" presId="urn:microsoft.com/office/officeart/2008/layout/RadialCluster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2B14E8-0623-904C-8D57-9143A319CEEA}" type="doc">
      <dgm:prSet loTypeId="urn:microsoft.com/office/officeart/2005/8/layout/arrow2" loCatId="" qsTypeId="urn:microsoft.com/office/officeart/2005/8/quickstyle/simple1" qsCatId="simple" csTypeId="urn:microsoft.com/office/officeart/2005/8/colors/colorful1" csCatId="colorful" phldr="1"/>
      <dgm:spPr/>
    </dgm:pt>
    <dgm:pt modelId="{4887F2B2-06E8-304C-AC89-39347F227647}">
      <dgm:prSet phldrT="[Testo]" custT="1"/>
      <dgm:spPr/>
      <dgm:t>
        <a:bodyPr/>
        <a:lstStyle/>
        <a:p>
          <a:pPr algn="l"/>
          <a:r>
            <a:rPr lang="it-IT" sz="1800" dirty="0"/>
            <a:t>VISIONE SISTEMICA DI </a:t>
          </a:r>
          <a:r>
            <a:rPr lang="it-IT" sz="1800" b="1" dirty="0">
              <a:solidFill>
                <a:srgbClr val="7030A0"/>
              </a:solidFill>
            </a:rPr>
            <a:t>RELAZIONI INTRA-ORGANIZZATIVE</a:t>
          </a:r>
        </a:p>
      </dgm:t>
    </dgm:pt>
    <dgm:pt modelId="{C0B88B3E-2911-0745-8B21-703D295FC35D}" type="parTrans" cxnId="{8C13FC72-8FC4-BD4A-9932-14F5ADAEC117}">
      <dgm:prSet/>
      <dgm:spPr/>
      <dgm:t>
        <a:bodyPr/>
        <a:lstStyle/>
        <a:p>
          <a:endParaRPr lang="it-IT"/>
        </a:p>
      </dgm:t>
    </dgm:pt>
    <dgm:pt modelId="{0DFA37F6-DFC3-BC46-B06D-3887E2B4A01A}" type="sibTrans" cxnId="{8C13FC72-8FC4-BD4A-9932-14F5ADAEC117}">
      <dgm:prSet/>
      <dgm:spPr/>
      <dgm:t>
        <a:bodyPr/>
        <a:lstStyle/>
        <a:p>
          <a:endParaRPr lang="it-IT"/>
        </a:p>
      </dgm:t>
    </dgm:pt>
    <dgm:pt modelId="{DAA87EF4-ADD6-0B4D-970D-1E7EC4854872}">
      <dgm:prSet phldrT="[Testo]" custT="1"/>
      <dgm:spPr/>
      <dgm:t>
        <a:bodyPr/>
        <a:lstStyle/>
        <a:p>
          <a:r>
            <a:rPr lang="it-IT" sz="1800" dirty="0"/>
            <a:t>CONFIGURAZIONE SISTEMICA DI </a:t>
          </a:r>
          <a:r>
            <a:rPr lang="it-IT" sz="1800" b="1" dirty="0">
              <a:solidFill>
                <a:srgbClr val="7030A0"/>
              </a:solidFill>
            </a:rPr>
            <a:t>NETWORK INTER-ORGANIZZATIVO</a:t>
          </a:r>
        </a:p>
      </dgm:t>
    </dgm:pt>
    <dgm:pt modelId="{5F659AC3-64A6-454E-BB9D-DDB07CA2A95A}" type="parTrans" cxnId="{5BB317B5-D5D2-C343-A496-9B6E7107396F}">
      <dgm:prSet/>
      <dgm:spPr/>
      <dgm:t>
        <a:bodyPr/>
        <a:lstStyle/>
        <a:p>
          <a:endParaRPr lang="it-IT"/>
        </a:p>
      </dgm:t>
    </dgm:pt>
    <dgm:pt modelId="{356A69D6-9922-0F44-B357-EBF4211E9C6C}" type="sibTrans" cxnId="{5BB317B5-D5D2-C343-A496-9B6E7107396F}">
      <dgm:prSet/>
      <dgm:spPr/>
      <dgm:t>
        <a:bodyPr/>
        <a:lstStyle/>
        <a:p>
          <a:endParaRPr lang="it-IT"/>
        </a:p>
      </dgm:t>
    </dgm:pt>
    <dgm:pt modelId="{F53BF798-45D3-C44B-97E2-00F2FE9EAF26}" type="pres">
      <dgm:prSet presAssocID="{332B14E8-0623-904C-8D57-9143A319CEEA}" presName="arrowDiagram" presStyleCnt="0">
        <dgm:presLayoutVars>
          <dgm:chMax val="5"/>
          <dgm:dir/>
          <dgm:resizeHandles val="exact"/>
        </dgm:presLayoutVars>
      </dgm:prSet>
      <dgm:spPr/>
    </dgm:pt>
    <dgm:pt modelId="{0C8AF121-FF46-6F40-AD5F-AC00F5AF17DF}" type="pres">
      <dgm:prSet presAssocID="{332B14E8-0623-904C-8D57-9143A319CEEA}" presName="arrow" presStyleLbl="bgShp" presStyleIdx="0" presStyleCnt="1" custAng="0" custLinFactNeighborX="-6190" custLinFactNeighborY="-8597"/>
      <dgm:spPr/>
    </dgm:pt>
    <dgm:pt modelId="{CE586850-0987-124B-B9E9-7578A05F8A2C}" type="pres">
      <dgm:prSet presAssocID="{332B14E8-0623-904C-8D57-9143A319CEEA}" presName="arrowDiagram2" presStyleCnt="0"/>
      <dgm:spPr/>
    </dgm:pt>
    <dgm:pt modelId="{004194AA-7872-954D-8EFC-672773C2A1A1}" type="pres">
      <dgm:prSet presAssocID="{4887F2B2-06E8-304C-AC89-39347F227647}" presName="bullet2a" presStyleLbl="node1" presStyleIdx="0" presStyleCnt="2" custScaleX="166442" custScaleY="152015" custLinFactX="-16460" custLinFactNeighborX="-100000" custLinFactNeighborY="-38820"/>
      <dgm:spPr/>
    </dgm:pt>
    <dgm:pt modelId="{B5C521AE-5C05-E048-BD64-E0DD422AE66C}" type="pres">
      <dgm:prSet presAssocID="{4887F2B2-06E8-304C-AC89-39347F227647}" presName="textBox2a" presStyleLbl="revTx" presStyleIdx="0" presStyleCnt="2" custScaleX="120433" custScaleY="81916" custLinFactNeighborX="-60232" custLinFactNeighborY="22536">
        <dgm:presLayoutVars>
          <dgm:bulletEnabled val="1"/>
        </dgm:presLayoutVars>
      </dgm:prSet>
      <dgm:spPr/>
    </dgm:pt>
    <dgm:pt modelId="{732E0247-405D-4344-ADED-79CEA50A5769}" type="pres">
      <dgm:prSet presAssocID="{DAA87EF4-ADD6-0B4D-970D-1E7EC4854872}" presName="bullet2b" presStyleLbl="node1" presStyleIdx="1" presStyleCnt="2" custScaleX="188987" custScaleY="165234" custLinFactNeighborX="-12107" custLinFactNeighborY="-43404"/>
      <dgm:spPr/>
    </dgm:pt>
    <dgm:pt modelId="{C94A73D4-97A5-C146-A766-EAE4C854A1B7}" type="pres">
      <dgm:prSet presAssocID="{DAA87EF4-ADD6-0B4D-970D-1E7EC4854872}" presName="textBox2b" presStyleLbl="revTx" presStyleIdx="1" presStyleCnt="2" custScaleX="151306" custScaleY="47509" custLinFactNeighborY="-19247">
        <dgm:presLayoutVars>
          <dgm:bulletEnabled val="1"/>
        </dgm:presLayoutVars>
      </dgm:prSet>
      <dgm:spPr/>
    </dgm:pt>
  </dgm:ptLst>
  <dgm:cxnLst>
    <dgm:cxn modelId="{2C0A5157-FA58-DF4C-957F-40CB0596E0A2}" type="presOf" srcId="{332B14E8-0623-904C-8D57-9143A319CEEA}" destId="{F53BF798-45D3-C44B-97E2-00F2FE9EAF26}" srcOrd="0" destOrd="0" presId="urn:microsoft.com/office/officeart/2005/8/layout/arrow2"/>
    <dgm:cxn modelId="{8C13FC72-8FC4-BD4A-9932-14F5ADAEC117}" srcId="{332B14E8-0623-904C-8D57-9143A319CEEA}" destId="{4887F2B2-06E8-304C-AC89-39347F227647}" srcOrd="0" destOrd="0" parTransId="{C0B88B3E-2911-0745-8B21-703D295FC35D}" sibTransId="{0DFA37F6-DFC3-BC46-B06D-3887E2B4A01A}"/>
    <dgm:cxn modelId="{1550E197-12A4-6D44-8C95-33E29B07A3AB}" type="presOf" srcId="{4887F2B2-06E8-304C-AC89-39347F227647}" destId="{B5C521AE-5C05-E048-BD64-E0DD422AE66C}" srcOrd="0" destOrd="0" presId="urn:microsoft.com/office/officeart/2005/8/layout/arrow2"/>
    <dgm:cxn modelId="{5BB317B5-D5D2-C343-A496-9B6E7107396F}" srcId="{332B14E8-0623-904C-8D57-9143A319CEEA}" destId="{DAA87EF4-ADD6-0B4D-970D-1E7EC4854872}" srcOrd="1" destOrd="0" parTransId="{5F659AC3-64A6-454E-BB9D-DDB07CA2A95A}" sibTransId="{356A69D6-9922-0F44-B357-EBF4211E9C6C}"/>
    <dgm:cxn modelId="{242509C8-50B7-204A-908F-A7FFBB8086A9}" type="presOf" srcId="{DAA87EF4-ADD6-0B4D-970D-1E7EC4854872}" destId="{C94A73D4-97A5-C146-A766-EAE4C854A1B7}" srcOrd="0" destOrd="0" presId="urn:microsoft.com/office/officeart/2005/8/layout/arrow2"/>
    <dgm:cxn modelId="{534504EB-E3CF-6C4F-BE0B-107361A3DCCA}" type="presParOf" srcId="{F53BF798-45D3-C44B-97E2-00F2FE9EAF26}" destId="{0C8AF121-FF46-6F40-AD5F-AC00F5AF17DF}" srcOrd="0" destOrd="0" presId="urn:microsoft.com/office/officeart/2005/8/layout/arrow2"/>
    <dgm:cxn modelId="{96DF7AFF-E444-0546-BDBC-C85705928C66}" type="presParOf" srcId="{F53BF798-45D3-C44B-97E2-00F2FE9EAF26}" destId="{CE586850-0987-124B-B9E9-7578A05F8A2C}" srcOrd="1" destOrd="0" presId="urn:microsoft.com/office/officeart/2005/8/layout/arrow2"/>
    <dgm:cxn modelId="{939A8A38-86A8-2A45-A45B-0BC40BE7DF52}" type="presParOf" srcId="{CE586850-0987-124B-B9E9-7578A05F8A2C}" destId="{004194AA-7872-954D-8EFC-672773C2A1A1}" srcOrd="0" destOrd="0" presId="urn:microsoft.com/office/officeart/2005/8/layout/arrow2"/>
    <dgm:cxn modelId="{91B376BA-5CA4-7047-8849-A8603C5D4D0B}" type="presParOf" srcId="{CE586850-0987-124B-B9E9-7578A05F8A2C}" destId="{B5C521AE-5C05-E048-BD64-E0DD422AE66C}" srcOrd="1" destOrd="0" presId="urn:microsoft.com/office/officeart/2005/8/layout/arrow2"/>
    <dgm:cxn modelId="{D28F3DEE-16DB-6E42-A191-57D0061F8658}" type="presParOf" srcId="{CE586850-0987-124B-B9E9-7578A05F8A2C}" destId="{732E0247-405D-4344-ADED-79CEA50A5769}" srcOrd="2" destOrd="0" presId="urn:microsoft.com/office/officeart/2005/8/layout/arrow2"/>
    <dgm:cxn modelId="{01947BD3-1662-434F-9989-F4B3B07D32D6}" type="presParOf" srcId="{CE586850-0987-124B-B9E9-7578A05F8A2C}" destId="{C94A73D4-97A5-C146-A766-EAE4C854A1B7}" srcOrd="3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20CB9-2848-684F-8933-51A1BDA1C9FF}">
      <dsp:nvSpPr>
        <dsp:cNvPr id="0" name=""/>
        <dsp:cNvSpPr/>
      </dsp:nvSpPr>
      <dsp:spPr>
        <a:xfrm>
          <a:off x="2229963" y="581758"/>
          <a:ext cx="295238" cy="5340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4053"/>
              </a:lnTo>
              <a:lnTo>
                <a:pt x="295238" y="534053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98EEFB-B734-8B4A-9276-6C8BCDACE82B}">
      <dsp:nvSpPr>
        <dsp:cNvPr id="0" name=""/>
        <dsp:cNvSpPr/>
      </dsp:nvSpPr>
      <dsp:spPr>
        <a:xfrm>
          <a:off x="2229963" y="581758"/>
          <a:ext cx="1404792" cy="1068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6203"/>
              </a:lnTo>
              <a:lnTo>
                <a:pt x="1404792" y="946203"/>
              </a:lnTo>
              <a:lnTo>
                <a:pt x="1404792" y="1068106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743628-5BD4-DB47-A7B2-2952F233E317}">
      <dsp:nvSpPr>
        <dsp:cNvPr id="0" name=""/>
        <dsp:cNvSpPr/>
      </dsp:nvSpPr>
      <dsp:spPr>
        <a:xfrm>
          <a:off x="2184243" y="581758"/>
          <a:ext cx="91440" cy="10681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68106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56AFB-8B29-444A-AB94-867A0A30E9E3}">
      <dsp:nvSpPr>
        <dsp:cNvPr id="0" name=""/>
        <dsp:cNvSpPr/>
      </dsp:nvSpPr>
      <dsp:spPr>
        <a:xfrm>
          <a:off x="825170" y="581758"/>
          <a:ext cx="1404792" cy="1068106"/>
        </a:xfrm>
        <a:custGeom>
          <a:avLst/>
          <a:gdLst/>
          <a:ahLst/>
          <a:cxnLst/>
          <a:rect l="0" t="0" r="0" b="0"/>
          <a:pathLst>
            <a:path>
              <a:moveTo>
                <a:pt x="1404792" y="0"/>
              </a:moveTo>
              <a:lnTo>
                <a:pt x="1404792" y="946203"/>
              </a:lnTo>
              <a:lnTo>
                <a:pt x="0" y="946203"/>
              </a:lnTo>
              <a:lnTo>
                <a:pt x="0" y="1068106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9EB30C-E400-A948-BD41-3E21D6278844}">
      <dsp:nvSpPr>
        <dsp:cNvPr id="0" name=""/>
        <dsp:cNvSpPr/>
      </dsp:nvSpPr>
      <dsp:spPr>
        <a:xfrm>
          <a:off x="1649470" y="1265"/>
          <a:ext cx="1160985" cy="580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Imprenditore/ Proprietario</a:t>
          </a:r>
          <a:endParaRPr lang="it-IT" sz="1600" kern="1200" dirty="0"/>
        </a:p>
      </dsp:txBody>
      <dsp:txXfrm>
        <a:off x="1649470" y="1265"/>
        <a:ext cx="1160985" cy="580492"/>
      </dsp:txXfrm>
    </dsp:sp>
    <dsp:sp modelId="{A3675E20-617D-E648-99B7-BD0AB54D385B}">
      <dsp:nvSpPr>
        <dsp:cNvPr id="0" name=""/>
        <dsp:cNvSpPr/>
      </dsp:nvSpPr>
      <dsp:spPr>
        <a:xfrm>
          <a:off x="244678" y="1649864"/>
          <a:ext cx="1160985" cy="580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Lavorazione </a:t>
          </a:r>
          <a:endParaRPr lang="it-IT" sz="1600" kern="1200" dirty="0"/>
        </a:p>
      </dsp:txBody>
      <dsp:txXfrm>
        <a:off x="244678" y="1649864"/>
        <a:ext cx="1160985" cy="580492"/>
      </dsp:txXfrm>
    </dsp:sp>
    <dsp:sp modelId="{4D12BA39-32E4-9647-B09A-7B0E52C01251}">
      <dsp:nvSpPr>
        <dsp:cNvPr id="0" name=""/>
        <dsp:cNvSpPr/>
      </dsp:nvSpPr>
      <dsp:spPr>
        <a:xfrm>
          <a:off x="1649470" y="1649864"/>
          <a:ext cx="1160985" cy="580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Lavorazione </a:t>
          </a:r>
          <a:endParaRPr lang="it-IT" sz="1600" kern="1200" dirty="0"/>
        </a:p>
      </dsp:txBody>
      <dsp:txXfrm>
        <a:off x="1649470" y="1649864"/>
        <a:ext cx="1160985" cy="580492"/>
      </dsp:txXfrm>
    </dsp:sp>
    <dsp:sp modelId="{EAE2C426-93BA-5042-8805-DFC0B55A916A}">
      <dsp:nvSpPr>
        <dsp:cNvPr id="0" name=""/>
        <dsp:cNvSpPr/>
      </dsp:nvSpPr>
      <dsp:spPr>
        <a:xfrm>
          <a:off x="3054263" y="1649864"/>
          <a:ext cx="1160985" cy="580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Lavorazione </a:t>
          </a:r>
          <a:endParaRPr lang="it-IT" sz="1600" kern="1200" dirty="0"/>
        </a:p>
      </dsp:txBody>
      <dsp:txXfrm>
        <a:off x="3054263" y="1649864"/>
        <a:ext cx="1160985" cy="580492"/>
      </dsp:txXfrm>
    </dsp:sp>
    <dsp:sp modelId="{AEAA5A24-8F97-0C42-AC00-6BB5C13814D3}">
      <dsp:nvSpPr>
        <dsp:cNvPr id="0" name=""/>
        <dsp:cNvSpPr/>
      </dsp:nvSpPr>
      <dsp:spPr>
        <a:xfrm>
          <a:off x="2525202" y="825565"/>
          <a:ext cx="1160985" cy="5804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Segreteria </a:t>
          </a:r>
          <a:endParaRPr lang="it-IT" sz="1600" kern="1200" dirty="0"/>
        </a:p>
      </dsp:txBody>
      <dsp:txXfrm>
        <a:off x="2525202" y="825565"/>
        <a:ext cx="1160985" cy="580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41598B-2D5E-C247-885E-8098935387D0}">
      <dsp:nvSpPr>
        <dsp:cNvPr id="0" name=""/>
        <dsp:cNvSpPr/>
      </dsp:nvSpPr>
      <dsp:spPr>
        <a:xfrm>
          <a:off x="1014474" y="807114"/>
          <a:ext cx="1187298" cy="696190"/>
        </a:xfrm>
        <a:prstGeom prst="roundRect">
          <a:avLst/>
        </a:pr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>
              <a:solidFill>
                <a:schemeClr val="tx1"/>
              </a:solidFill>
            </a:rPr>
            <a:t>RELAZIONI</a:t>
          </a:r>
        </a:p>
      </dsp:txBody>
      <dsp:txXfrm>
        <a:off x="1048459" y="841099"/>
        <a:ext cx="1119328" cy="628220"/>
      </dsp:txXfrm>
    </dsp:sp>
    <dsp:sp modelId="{453F7D4B-809C-4F45-97C1-36A9951779AE}">
      <dsp:nvSpPr>
        <dsp:cNvPr id="0" name=""/>
        <dsp:cNvSpPr/>
      </dsp:nvSpPr>
      <dsp:spPr>
        <a:xfrm rot="20659426">
          <a:off x="2189787" y="901541"/>
          <a:ext cx="64445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44455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FD8D4-9347-9745-B1AD-FFA1BEE94A38}">
      <dsp:nvSpPr>
        <dsp:cNvPr id="0" name=""/>
        <dsp:cNvSpPr/>
      </dsp:nvSpPr>
      <dsp:spPr>
        <a:xfrm>
          <a:off x="2822257" y="224"/>
          <a:ext cx="2054205" cy="10520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INTRA-ORGANIZZATIVE: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Casa madre e consociate</a:t>
          </a:r>
        </a:p>
      </dsp:txBody>
      <dsp:txXfrm>
        <a:off x="2873612" y="51579"/>
        <a:ext cx="1951495" cy="949300"/>
      </dsp:txXfrm>
    </dsp:sp>
    <dsp:sp modelId="{ADF767DB-B49B-6643-962D-97B2EB09789F}">
      <dsp:nvSpPr>
        <dsp:cNvPr id="0" name=""/>
        <dsp:cNvSpPr/>
      </dsp:nvSpPr>
      <dsp:spPr>
        <a:xfrm rot="852868">
          <a:off x="2191403" y="1388749"/>
          <a:ext cx="6773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77359" y="0"/>
              </a:lnTo>
            </a:path>
          </a:pathLst>
        </a:custGeom>
        <a:noFill/>
        <a:ln w="15875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C241C-21BB-C44E-8634-374F02010B30}">
      <dsp:nvSpPr>
        <dsp:cNvPr id="0" name=""/>
        <dsp:cNvSpPr/>
      </dsp:nvSpPr>
      <dsp:spPr>
        <a:xfrm>
          <a:off x="2858393" y="1200921"/>
          <a:ext cx="2107273" cy="107577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INTER-ORGANIZZATIVE: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Tra imprese indipendenti</a:t>
          </a:r>
        </a:p>
      </dsp:txBody>
      <dsp:txXfrm>
        <a:off x="2910908" y="1253436"/>
        <a:ext cx="2002243" cy="970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8AF121-FF46-6F40-AD5F-AC00F5AF17DF}">
      <dsp:nvSpPr>
        <dsp:cNvPr id="0" name=""/>
        <dsp:cNvSpPr/>
      </dsp:nvSpPr>
      <dsp:spPr>
        <a:xfrm>
          <a:off x="433564" y="0"/>
          <a:ext cx="5815091" cy="363443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194AA-7872-954D-8EFC-672773C2A1A1}">
      <dsp:nvSpPr>
        <dsp:cNvPr id="0" name=""/>
        <dsp:cNvSpPr/>
      </dsp:nvSpPr>
      <dsp:spPr>
        <a:xfrm>
          <a:off x="1840884" y="1848823"/>
          <a:ext cx="338756" cy="3093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C521AE-5C05-E048-BD64-E0DD422AE66C}">
      <dsp:nvSpPr>
        <dsp:cNvPr id="0" name=""/>
        <dsp:cNvSpPr/>
      </dsp:nvSpPr>
      <dsp:spPr>
        <a:xfrm>
          <a:off x="915882" y="2363175"/>
          <a:ext cx="2276068" cy="12712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845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VISIONE SISTEMICA DI </a:t>
          </a:r>
          <a:r>
            <a:rPr lang="it-IT" sz="1800" b="1" kern="1200" dirty="0">
              <a:solidFill>
                <a:srgbClr val="7030A0"/>
              </a:solidFill>
            </a:rPr>
            <a:t>RELAZIONI INTRA-ORGANIZZATIVE</a:t>
          </a:r>
        </a:p>
      </dsp:txBody>
      <dsp:txXfrm>
        <a:off x="915882" y="2363175"/>
        <a:ext cx="2276068" cy="1271256"/>
      </dsp:txXfrm>
    </dsp:sp>
    <dsp:sp modelId="{732E0247-405D-4344-ADED-79CEA50A5769}">
      <dsp:nvSpPr>
        <dsp:cNvPr id="0" name=""/>
        <dsp:cNvSpPr/>
      </dsp:nvSpPr>
      <dsp:spPr>
        <a:xfrm>
          <a:off x="3823412" y="788743"/>
          <a:ext cx="659385" cy="5765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4A73D4-97A5-C146-A766-EAE4C854A1B7}">
      <dsp:nvSpPr>
        <dsp:cNvPr id="0" name=""/>
        <dsp:cNvSpPr/>
      </dsp:nvSpPr>
      <dsp:spPr>
        <a:xfrm>
          <a:off x="3710530" y="1396821"/>
          <a:ext cx="2859539" cy="11430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78" tIns="0" rIns="0" bIns="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CONFIGURAZIONE SISTEMICA DI </a:t>
          </a:r>
          <a:r>
            <a:rPr lang="it-IT" sz="1800" b="1" kern="1200" dirty="0">
              <a:solidFill>
                <a:srgbClr val="7030A0"/>
              </a:solidFill>
            </a:rPr>
            <a:t>NETWORK INTER-ORGANIZZATIVO</a:t>
          </a:r>
        </a:p>
      </dsp:txBody>
      <dsp:txXfrm>
        <a:off x="3710530" y="1396821"/>
        <a:ext cx="2859539" cy="11430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FC9D6-E83C-7145-8A8B-8266E7C4794E}" type="datetimeFigureOut">
              <a:rPr lang="it-IT" smtClean="0"/>
              <a:t>23/09/19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5053-02EE-C44F-83D9-5CB0D862E40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91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494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93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07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05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09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5001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5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28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120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111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44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5FFEBFFD-E261-C142-A7D2-ABE2607B5886}" type="datetimeFigureOut">
              <a:rPr lang="it-IT" smtClean="0"/>
              <a:pPr/>
              <a:t>23/09/19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2987B2C-34AC-8442-B859-22EB2A8DD280}" type="slidenum">
              <a:rPr lang="it-IT" smtClean="0"/>
              <a:pPr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075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g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jpg"/><Relationship Id="rId4" Type="http://schemas.openxmlformats.org/officeDocument/2006/relationships/image" Target="../media/image6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22515" y="3012584"/>
            <a:ext cx="5829300" cy="1463040"/>
          </a:xfrm>
        </p:spPr>
        <p:txBody>
          <a:bodyPr anchor="b">
            <a:normAutofit fontScale="90000"/>
          </a:bodyPr>
          <a:lstStyle/>
          <a:p>
            <a:pPr algn="l"/>
            <a:r>
              <a:rPr lang="it-IT" dirty="0">
                <a:solidFill>
                  <a:srgbClr val="FFFFFF"/>
                </a:solidFill>
              </a:rPr>
              <a:t>Modulo di </a:t>
            </a:r>
            <a:br>
              <a:rPr lang="it-IT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Economia e Gestione delle imprese</a:t>
            </a:r>
            <a:br>
              <a:rPr lang="it-IT" b="1" dirty="0">
                <a:solidFill>
                  <a:srgbClr val="FFFFFF"/>
                </a:solidFill>
              </a:rPr>
            </a:br>
            <a:br>
              <a:rPr lang="it-IT" dirty="0">
                <a:solidFill>
                  <a:srgbClr val="FFFFFF"/>
                </a:solidFill>
              </a:rPr>
            </a:br>
            <a:r>
              <a:rPr lang="it-IT" b="1" dirty="0">
                <a:solidFill>
                  <a:srgbClr val="FFFFFF"/>
                </a:solidFill>
              </a:rPr>
              <a:t>Lezione 10</a:t>
            </a:r>
            <a:br>
              <a:rPr lang="it-IT" dirty="0">
                <a:solidFill>
                  <a:srgbClr val="FFFFFF"/>
                </a:solidFill>
              </a:rPr>
            </a:br>
            <a:r>
              <a:rPr lang="it-IT" i="1" dirty="0">
                <a:solidFill>
                  <a:srgbClr val="FFFFFF"/>
                </a:solidFill>
              </a:rPr>
              <a:t>L’organizzazione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7D9FFA0-28CA-904C-B74C-4D8025CE5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064" y="5427023"/>
            <a:ext cx="2491179" cy="71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28369"/>
      </p:ext>
    </p:extLst>
  </p:cSld>
  <p:clrMapOvr>
    <a:masterClrMapping/>
  </p:clrMapOvr>
  <p:transition advTm="2344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31901" y="754083"/>
            <a:ext cx="7620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dirty="0"/>
              <a:t>La Struttura organizzativa </a:t>
            </a:r>
            <a:r>
              <a:rPr lang="it-IT" dirty="0" err="1"/>
              <a:t>multidivisionale</a:t>
            </a:r>
            <a:endParaRPr lang="it-IT" dirty="0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85213"/>
              </p:ext>
            </p:extLst>
          </p:nvPr>
        </p:nvGraphicFramePr>
        <p:xfrm>
          <a:off x="847458" y="1897083"/>
          <a:ext cx="7388885" cy="326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Immagine" r:id="rId3" imgW="4495800" imgH="6845300" progId="Word.Picture.8">
                  <p:embed/>
                </p:oleObj>
              </mc:Choice>
              <mc:Fallback>
                <p:oleObj name="Immagine" r:id="rId3" imgW="4495800" imgH="68453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</a:blip>
                      <a:srcRect l="-481" t="-1361" r="-1280" b="62300"/>
                      <a:stretch>
                        <a:fillRect/>
                      </a:stretch>
                    </p:blipFill>
                    <p:spPr bwMode="auto">
                      <a:xfrm>
                        <a:off x="847458" y="1897083"/>
                        <a:ext cx="7388885" cy="3267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78C71C0B-73D8-214F-8821-2CE609E119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CAD3C1FB-00D3-2043-B45D-FA8593180213}"/>
              </a:ext>
            </a:extLst>
          </p:cNvPr>
          <p:cNvSpPr txBox="1"/>
          <p:nvPr/>
        </p:nvSpPr>
        <p:spPr>
          <a:xfrm>
            <a:off x="356260" y="5256713"/>
            <a:ext cx="850941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it-IT" sz="2000" b="1" dirty="0"/>
              <a:t>Responsabilità assegnate per prodotto, per area geografica o per mercato</a:t>
            </a:r>
          </a:p>
          <a:p>
            <a:r>
              <a:rPr lang="it-IT" sz="2000" b="1" dirty="0"/>
              <a:t> </a:t>
            </a:r>
          </a:p>
          <a:p>
            <a:pPr marL="342900" indent="-342900">
              <a:buFont typeface="Wingdings" pitchFamily="2" charset="2"/>
              <a:buChar char="v"/>
            </a:pPr>
            <a:endParaRPr lang="it-IT" sz="600" dirty="0"/>
          </a:p>
          <a:p>
            <a:pPr algn="ctr"/>
            <a:r>
              <a:rPr lang="it-IT" dirty="0"/>
              <a:t>l’impresa si adatta meglio alle evoluzioni del mercato.</a:t>
            </a:r>
          </a:p>
          <a:p>
            <a:pPr algn="ctr"/>
            <a:endParaRPr lang="it-IT" sz="1400" dirty="0"/>
          </a:p>
        </p:txBody>
      </p:sp>
      <p:sp>
        <p:nvSpPr>
          <p:cNvPr id="8" name="Freccia giù 7">
            <a:extLst>
              <a:ext uri="{FF2B5EF4-FFF2-40B4-BE49-F238E27FC236}">
                <a16:creationId xmlns:a16="http://schemas.microsoft.com/office/drawing/2014/main" id="{889AE5BD-D690-C34F-9E82-DE3903045EF2}"/>
              </a:ext>
            </a:extLst>
          </p:cNvPr>
          <p:cNvSpPr/>
          <p:nvPr/>
        </p:nvSpPr>
        <p:spPr>
          <a:xfrm>
            <a:off x="4067669" y="5601702"/>
            <a:ext cx="1086592" cy="407212"/>
          </a:xfrm>
          <a:prstGeom prst="downArrow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59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31901" y="754083"/>
            <a:ext cx="76200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dirty="0"/>
              <a:t>La Struttura organizzativa </a:t>
            </a:r>
            <a:r>
              <a:rPr lang="it-IT" dirty="0" err="1"/>
              <a:t>multidivisionale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8C71C0B-73D8-214F-8821-2CE609E11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34A1A69-B520-6541-9F68-D797B535E167}"/>
              </a:ext>
            </a:extLst>
          </p:cNvPr>
          <p:cNvSpPr txBox="1"/>
          <p:nvPr/>
        </p:nvSpPr>
        <p:spPr>
          <a:xfrm>
            <a:off x="551792" y="2132131"/>
            <a:ext cx="80404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dirty="0"/>
              <a:t>Ripartizione dei compiti per gruppi o famiglie diverse di prodotti, ciascuna affidata ad un direttore di divisione. 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/>
              <a:t>Le divisioni rappresentano dei centri di profitto</a:t>
            </a:r>
          </a:p>
          <a:p>
            <a:pPr algn="just"/>
            <a:endParaRPr lang="it-IT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dirty="0"/>
              <a:t>Prevede cinque livelli: 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DIREZIONE GENERALE</a:t>
            </a:r>
            <a:r>
              <a:rPr lang="it-IT" b="1" dirty="0"/>
              <a:t>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/>
              <a:t>centri decisionali strategici (cosa produrre, per quali mercati, quali risorse assegnare ecc.); 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STAFF CENTRALI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/>
              <a:t>specialisti con funzioni di supporto e/o di consulenza alla direzione centrale;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DIVISIONI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/>
              <a:t>con responsabilità diretta di gestione; 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AREE FUNZIONALI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/>
              <a:t>con competenze specializzate di funzione (produzione, marketing, ecc.);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b="1" dirty="0">
                <a:solidFill>
                  <a:srgbClr val="7030A0"/>
                </a:solidFill>
              </a:rPr>
              <a:t>UNITÀ OPERATIVE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compiti esecutivi</a:t>
            </a:r>
          </a:p>
        </p:txBody>
      </p:sp>
    </p:spTree>
    <p:extLst>
      <p:ext uri="{BB962C8B-B14F-4D97-AF65-F5344CB8AC3E}">
        <p14:creationId xmlns:p14="http://schemas.microsoft.com/office/powerpoint/2010/main" val="3587317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395DD7-A756-4D4F-B9F0-C9130A62316A}"/>
              </a:ext>
            </a:extLst>
          </p:cNvPr>
          <p:cNvSpPr txBox="1"/>
          <p:nvPr/>
        </p:nvSpPr>
        <p:spPr>
          <a:xfrm>
            <a:off x="728432" y="2173184"/>
            <a:ext cx="768713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Capacità di gestire e coordinare imprese diversificate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Maggiore motivazione e responsabilizzazione dei dirigenti di divisione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Adeguatezza ai rapidi cambiamenti dell’ambiente esterno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Soddisfazione del cliente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Alto grado di coordinamento tra le funzioni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Maggiore adattamento delle unità a differenze di prodotto, geografiche, di clientela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sz="2400" b="1" dirty="0"/>
              <a:t>SVANTAGGI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Minore efficienza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Difficoltà di reperimento di manager competenti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Possibile conflittualità tra i responsabili di divisione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Riduzione economie di scala nelle unità funzionali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Scarso coordinamento tra le linee di prodotto.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15A783B-C4BE-BC40-B5FE-C81333287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/>
              <a:t>La Struttura organizzativa </a:t>
            </a:r>
            <a:r>
              <a:rPr lang="it-IT" dirty="0" err="1"/>
              <a:t>multidivisionale</a:t>
            </a:r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7DF250B-BDF7-AF47-ACAE-6564063EC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21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3123" y="548640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/>
              <a:t>Struttura organizzativa a matrice  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it-IT" sz="2400" dirty="0">
                <a:latin typeface="Arial" charset="0"/>
              </a:rPr>
              <a:t>.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898056"/>
              </p:ext>
            </p:extLst>
          </p:nvPr>
        </p:nvGraphicFramePr>
        <p:xfrm>
          <a:off x="989058" y="1835434"/>
          <a:ext cx="7165883" cy="3085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Picture" r:id="rId3" imgW="4495028" imgH="6839665" progId="Word.Picture.8">
                  <p:embed/>
                </p:oleObj>
              </mc:Choice>
              <mc:Fallback>
                <p:oleObj name="Picture" r:id="rId3" imgW="4495028" imgH="683966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81" t="-899" r="-1280" b="68095"/>
                      <a:stretch>
                        <a:fillRect/>
                      </a:stretch>
                    </p:blipFill>
                    <p:spPr bwMode="auto">
                      <a:xfrm>
                        <a:off x="989058" y="1835434"/>
                        <a:ext cx="7165883" cy="30852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Immagine 5">
            <a:extLst>
              <a:ext uri="{FF2B5EF4-FFF2-40B4-BE49-F238E27FC236}">
                <a16:creationId xmlns:a16="http://schemas.microsoft.com/office/drawing/2014/main" id="{E3831D41-F425-6F46-B887-73BAA46869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FC475F-7C8D-5B45-885E-848A8EFC4D07}"/>
              </a:ext>
            </a:extLst>
          </p:cNvPr>
          <p:cNvSpPr txBox="1"/>
          <p:nvPr/>
        </p:nvSpPr>
        <p:spPr>
          <a:xfrm>
            <a:off x="603123" y="4953836"/>
            <a:ext cx="81133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sz="2000" dirty="0"/>
              <a:t>Molte funzioni, prodotti, mercati o aree geografiche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it-IT" sz="12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sz="2000" dirty="0"/>
              <a:t>Struttura decentrata, con centri di profitto per prodotto e area geografica (o mercato), o centri di costo funzionali e centri di profitto per prodotto.</a:t>
            </a:r>
          </a:p>
        </p:txBody>
      </p:sp>
    </p:spTree>
    <p:extLst>
      <p:ext uri="{BB962C8B-B14F-4D97-AF65-F5344CB8AC3E}">
        <p14:creationId xmlns:p14="http://schemas.microsoft.com/office/powerpoint/2010/main" val="405974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3123" y="548640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/>
              <a:t>Struttura organizzativa a matrice 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3831D41-F425-6F46-B887-73BAA4686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1FC475F-7C8D-5B45-885E-848A8EFC4D07}"/>
              </a:ext>
            </a:extLst>
          </p:cNvPr>
          <p:cNvSpPr txBox="1"/>
          <p:nvPr/>
        </p:nvSpPr>
        <p:spPr>
          <a:xfrm>
            <a:off x="515317" y="2096551"/>
            <a:ext cx="81133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it-IT" sz="2000" dirty="0"/>
              <a:t>Integrazione delle due dimensioni organizzative principali (funzioni e prodotto/servizio)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sz="2000" dirty="0"/>
              <a:t>Attività di carattere progettuale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it-IT" sz="2000" dirty="0"/>
              <a:t>Ogni responsabile, ai livelli inferiori, è alle dipendenze del direttore di linea e di quello di prodotto. </a:t>
            </a:r>
          </a:p>
          <a:p>
            <a:pPr algn="just"/>
            <a:endParaRPr lang="it-IT" sz="2000" dirty="0"/>
          </a:p>
          <a:p>
            <a:pPr algn="just"/>
            <a:endParaRPr lang="it-IT" sz="2000" dirty="0"/>
          </a:p>
          <a:p>
            <a:pPr algn="just"/>
            <a:r>
              <a:rPr lang="it-IT" sz="2000" dirty="0"/>
              <a:t>Nelle strutture a matrice esistono, infatti, due gruppi di manager: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it-IT" sz="2000" dirty="0">
                <a:solidFill>
                  <a:srgbClr val="E55726"/>
                </a:solidFill>
              </a:rPr>
              <a:t>RESPONSABILI FUNZIONALI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it-IT" sz="2000" dirty="0">
                <a:solidFill>
                  <a:srgbClr val="E55726"/>
                </a:solidFill>
              </a:rPr>
              <a:t>RESPONSABILI DI PROGETTO </a:t>
            </a:r>
            <a:r>
              <a:rPr lang="it-IT" sz="2000" dirty="0"/>
              <a:t>(</a:t>
            </a:r>
            <a:r>
              <a:rPr lang="it-IT" sz="2000" dirty="0" err="1"/>
              <a:t>project</a:t>
            </a:r>
            <a:r>
              <a:rPr lang="it-IT" sz="2000" dirty="0"/>
              <a:t> manager)</a:t>
            </a:r>
          </a:p>
        </p:txBody>
      </p:sp>
      <p:sp>
        <p:nvSpPr>
          <p:cNvPr id="7" name="Freccia giù 6">
            <a:extLst>
              <a:ext uri="{FF2B5EF4-FFF2-40B4-BE49-F238E27FC236}">
                <a16:creationId xmlns:a16="http://schemas.microsoft.com/office/drawing/2014/main" id="{7BA1E9E2-40AB-DA4B-942D-1B46B95E923F}"/>
              </a:ext>
            </a:extLst>
          </p:cNvPr>
          <p:cNvSpPr/>
          <p:nvPr/>
        </p:nvSpPr>
        <p:spPr>
          <a:xfrm>
            <a:off x="3869827" y="3835488"/>
            <a:ext cx="1086592" cy="407212"/>
          </a:xfrm>
          <a:prstGeom prst="downArrow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destra 2">
            <a:extLst>
              <a:ext uri="{FF2B5EF4-FFF2-40B4-BE49-F238E27FC236}">
                <a16:creationId xmlns:a16="http://schemas.microsoft.com/office/drawing/2014/main" id="{3CAEDA3E-F8B7-3646-839C-07786E45F559}"/>
              </a:ext>
            </a:extLst>
          </p:cNvPr>
          <p:cNvSpPr/>
          <p:nvPr/>
        </p:nvSpPr>
        <p:spPr>
          <a:xfrm>
            <a:off x="603123" y="5742813"/>
            <a:ext cx="843148" cy="368135"/>
          </a:xfrm>
          <a:prstGeom prst="rightArrow">
            <a:avLst/>
          </a:prstGeom>
          <a:solidFill>
            <a:srgbClr val="E57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3B5C1BA-B901-3641-BE01-E4752C7DA91F}"/>
              </a:ext>
            </a:extLst>
          </p:cNvPr>
          <p:cNvSpPr txBox="1"/>
          <p:nvPr/>
        </p:nvSpPr>
        <p:spPr>
          <a:xfrm>
            <a:off x="1648151" y="5603714"/>
            <a:ext cx="503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Modello valido per prodotti con breve ciclo di vita o per imprese che operano su commessa!!</a:t>
            </a:r>
          </a:p>
        </p:txBody>
      </p:sp>
    </p:spTree>
    <p:extLst>
      <p:ext uri="{BB962C8B-B14F-4D97-AF65-F5344CB8AC3E}">
        <p14:creationId xmlns:p14="http://schemas.microsoft.com/office/powerpoint/2010/main" val="2105452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E0326D51-3DF0-A046-9AC7-5AB1C392FCC2}"/>
              </a:ext>
            </a:extLst>
          </p:cNvPr>
          <p:cNvSpPr txBox="1"/>
          <p:nvPr/>
        </p:nvSpPr>
        <p:spPr>
          <a:xfrm>
            <a:off x="768096" y="2464845"/>
            <a:ext cx="729005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Centralità delle conoscenze distintive dell’organizzazione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Maggiori possibilità di “conversione” tra obiettivi/interessi differenti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Condivisione flessibile delle risorse umane tra i prodotti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Adatta a decisioni complesse e cambiamenti in un ambiente instabile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Opportunità per lo sviluppo di competenze sia funzionali sia di prodotto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sz="2400" b="1" dirty="0"/>
              <a:t>SVANTAGGI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Rischio di duplicazioni di funzioni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Conflitti gestionali inevitabili a causa di sovrapposizioni tra capi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dirty="0"/>
              <a:t>Richiesta di notevoli sforzi per garantire un bilanciamento del potere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F5EB203-CC8A-AD4C-8C61-1CE313C8C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F98455A7-5D26-5F41-8218-3C47D0C238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093" y="319360"/>
            <a:ext cx="7290054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/>
              <a:t>Struttura organizzativa a matrice  </a:t>
            </a:r>
          </a:p>
        </p:txBody>
      </p:sp>
    </p:spTree>
    <p:extLst>
      <p:ext uri="{BB962C8B-B14F-4D97-AF65-F5344CB8AC3E}">
        <p14:creationId xmlns:p14="http://schemas.microsoft.com/office/powerpoint/2010/main" val="193737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355300-F5CA-BF43-B8A3-5CE35E2EB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94" y="323958"/>
            <a:ext cx="7290054" cy="1499616"/>
          </a:xfrm>
        </p:spPr>
        <p:txBody>
          <a:bodyPr/>
          <a:lstStyle/>
          <a:p>
            <a:r>
              <a:rPr lang="it-IT" dirty="0"/>
              <a:t>Le reti intra e inter-organizzative</a:t>
            </a:r>
          </a:p>
        </p:txBody>
      </p:sp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74F55B4E-5DD0-244C-99D2-A0FCE65AF7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2165358"/>
              </p:ext>
            </p:extLst>
          </p:nvPr>
        </p:nvGraphicFramePr>
        <p:xfrm>
          <a:off x="1679099" y="1664418"/>
          <a:ext cx="5278043" cy="2594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C30362B-83BE-0E4C-9580-FD9CC7025B6D}"/>
              </a:ext>
            </a:extLst>
          </p:cNvPr>
          <p:cNvSpPr txBox="1"/>
          <p:nvPr/>
        </p:nvSpPr>
        <p:spPr>
          <a:xfrm>
            <a:off x="673094" y="4177919"/>
            <a:ext cx="7722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Una struttura reticolare consente all’impresa di perseguire obiettivi primari , con effetti critici per lo </a:t>
            </a:r>
            <a:r>
              <a:rPr lang="it-IT" b="1" dirty="0"/>
              <a:t>sviluppo</a:t>
            </a:r>
            <a:r>
              <a:rPr lang="it-IT" dirty="0"/>
              <a:t> e la </a:t>
            </a:r>
            <a:r>
              <a:rPr lang="it-IT" b="1" dirty="0"/>
              <a:t>sopravvivenza</a:t>
            </a:r>
            <a:r>
              <a:rPr lang="it-IT" dirty="0"/>
              <a:t>, assicurandosi il rafforzamento o la creazione di </a:t>
            </a:r>
            <a:r>
              <a:rPr lang="it-IT" b="1" dirty="0"/>
              <a:t>vantaggi concorrenzia</a:t>
            </a:r>
            <a:r>
              <a:rPr lang="it-IT" dirty="0"/>
              <a:t>l</a:t>
            </a:r>
            <a:r>
              <a:rPr lang="it-IT" b="1" dirty="0"/>
              <a:t>i.</a:t>
            </a:r>
          </a:p>
          <a:p>
            <a:pPr algn="just"/>
            <a:endParaRPr lang="it-IT" b="1" dirty="0"/>
          </a:p>
          <a:p>
            <a:pPr algn="just"/>
            <a:r>
              <a:rPr lang="it-IT" b="1" dirty="0"/>
              <a:t>            </a:t>
            </a:r>
            <a:r>
              <a:rPr lang="it-IT" dirty="0"/>
              <a:t>Ruolo strategico delle </a:t>
            </a:r>
            <a:r>
              <a:rPr lang="it-IT" b="1" dirty="0"/>
              <a:t>unità periferiche </a:t>
            </a:r>
            <a:r>
              <a:rPr lang="it-IT" dirty="0"/>
              <a:t>che possono fungere da </a:t>
            </a:r>
            <a:r>
              <a:rPr lang="it-IT" b="1" dirty="0"/>
              <a:t>connettor</a:t>
            </a:r>
            <a:r>
              <a:rPr lang="it-IT" dirty="0"/>
              <a:t>i tra contesti locali e sistema centrale: trasferimento di conoscenze </a:t>
            </a:r>
            <a:r>
              <a:rPr lang="it-IT" b="1" i="1" dirty="0" err="1"/>
              <a:t>context</a:t>
            </a:r>
            <a:r>
              <a:rPr lang="it-IT" b="1" i="1" dirty="0"/>
              <a:t> </a:t>
            </a:r>
            <a:r>
              <a:rPr lang="it-IT" b="1" i="1" dirty="0" err="1"/>
              <a:t>specific</a:t>
            </a:r>
            <a:r>
              <a:rPr lang="it-IT" b="1" i="1" dirty="0"/>
              <a:t>.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FBE2A8F-024E-FB4F-B654-35023130E0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8" name="Freccia destra 7">
            <a:extLst>
              <a:ext uri="{FF2B5EF4-FFF2-40B4-BE49-F238E27FC236}">
                <a16:creationId xmlns:a16="http://schemas.microsoft.com/office/drawing/2014/main" id="{C3E9819A-CA8E-6F44-9D31-E6114120326E}"/>
              </a:ext>
            </a:extLst>
          </p:cNvPr>
          <p:cNvSpPr/>
          <p:nvPr/>
        </p:nvSpPr>
        <p:spPr>
          <a:xfrm>
            <a:off x="748145" y="5279675"/>
            <a:ext cx="751945" cy="368135"/>
          </a:xfrm>
          <a:prstGeom prst="rightArrow">
            <a:avLst/>
          </a:prstGeom>
          <a:solidFill>
            <a:srgbClr val="E577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815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90376D52-C7DA-CE4E-96E6-3F3558FC9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94" y="323958"/>
            <a:ext cx="7290054" cy="1499616"/>
          </a:xfrm>
        </p:spPr>
        <p:txBody>
          <a:bodyPr/>
          <a:lstStyle/>
          <a:p>
            <a:r>
              <a:rPr lang="it-IT" dirty="0"/>
              <a:t>Le reti intra e inter-organizzative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0B66316-E1A9-F644-95BB-93C5F0629137}"/>
              </a:ext>
            </a:extLst>
          </p:cNvPr>
          <p:cNvSpPr txBox="1"/>
          <p:nvPr/>
        </p:nvSpPr>
        <p:spPr>
          <a:xfrm>
            <a:off x="673094" y="1855132"/>
            <a:ext cx="76952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Nelle realtà delle grandi multinazionali è normale riscontrare un elevato potere locale  che si amplia con il verificarsi di:</a:t>
            </a:r>
          </a:p>
          <a:p>
            <a:pPr algn="just"/>
            <a:endParaRPr lang="it-IT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dirty="0"/>
              <a:t>Le maggiori dimensioni del Paese nel quale è insediata la filiale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dirty="0"/>
              <a:t>Il controllo di punti di collegamento critici con attori-chiave del proprio ambiente locale e del governo del Paese ospitante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it-IT" dirty="0"/>
              <a:t>La vicinanza ad un dato ambiente locale con i connessi legami con clienti, fornitori ed investitori, e ad una diversa cultura radicata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it-IT" dirty="0"/>
          </a:p>
          <a:p>
            <a:pPr algn="just"/>
            <a:r>
              <a:rPr lang="it-IT" b="1" dirty="0"/>
              <a:t>COMPLESSITÀ DELL’IMPRESA MULTINAZIONALE </a:t>
            </a:r>
            <a:r>
              <a:rPr lang="it-IT" dirty="0">
                <a:sym typeface="Wingdings" pitchFamily="2" charset="2"/>
              </a:rPr>
              <a:t> struttura multiculturale, con una pluralità di mercati, </a:t>
            </a:r>
            <a:r>
              <a:rPr lang="it-IT" dirty="0" err="1">
                <a:sym typeface="Wingdings" pitchFamily="2" charset="2"/>
              </a:rPr>
              <a:t>pluri</a:t>
            </a:r>
            <a:r>
              <a:rPr lang="it-IT" dirty="0">
                <a:sym typeface="Wingdings" pitchFamily="2" charset="2"/>
              </a:rPr>
              <a:t>-manageriale, organizzata in una cosiddetta «federazione di eguali altamente disciplinata, a gestione centrale ma, al tempo stesso, flessibile.</a:t>
            </a:r>
          </a:p>
          <a:p>
            <a:pPr algn="just"/>
            <a:endParaRPr lang="it-IT" dirty="0">
              <a:sym typeface="Wingdings" pitchFamily="2" charset="2"/>
            </a:endParaRPr>
          </a:p>
          <a:p>
            <a:pPr algn="just"/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22547C1-7321-D44F-95CD-203AF9D7C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80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o 6">
            <a:extLst>
              <a:ext uri="{FF2B5EF4-FFF2-40B4-BE49-F238E27FC236}">
                <a16:creationId xmlns:a16="http://schemas.microsoft.com/office/drawing/2014/main" id="{B8E83F51-99C3-FC47-9872-9D874644892F}"/>
              </a:ext>
            </a:extLst>
          </p:cNvPr>
          <p:cNvGrpSpPr/>
          <p:nvPr/>
        </p:nvGrpSpPr>
        <p:grpSpPr>
          <a:xfrm>
            <a:off x="411835" y="2057156"/>
            <a:ext cx="7402129" cy="4248641"/>
            <a:chOff x="1199408" y="1997781"/>
            <a:chExt cx="6775614" cy="3595497"/>
          </a:xfrm>
        </p:grpSpPr>
        <p:graphicFrame>
          <p:nvGraphicFramePr>
            <p:cNvPr id="4" name="Diagramma 3">
              <a:extLst>
                <a:ext uri="{FF2B5EF4-FFF2-40B4-BE49-F238E27FC236}">
                  <a16:creationId xmlns:a16="http://schemas.microsoft.com/office/drawing/2014/main" id="{0902460D-63A2-7840-8E26-E0F18837058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131189232"/>
                </p:ext>
              </p:extLst>
            </p:nvPr>
          </p:nvGraphicFramePr>
          <p:xfrm>
            <a:off x="1199408" y="2517568"/>
            <a:ext cx="6775614" cy="307571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CasellaDiTesto 4">
              <a:extLst>
                <a:ext uri="{FF2B5EF4-FFF2-40B4-BE49-F238E27FC236}">
                  <a16:creationId xmlns:a16="http://schemas.microsoft.com/office/drawing/2014/main" id="{D3CABD2C-B063-6C4A-957A-A083EEF36D1A}"/>
                </a:ext>
              </a:extLst>
            </p:cNvPr>
            <p:cNvSpPr txBox="1"/>
            <p:nvPr/>
          </p:nvSpPr>
          <p:spPr>
            <a:xfrm>
              <a:off x="1787978" y="1997781"/>
              <a:ext cx="61870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b="1" dirty="0"/>
                <a:t>EVOLUZIONE DEL CONCETTO DI MULTINAZIONALE</a:t>
              </a:r>
            </a:p>
          </p:txBody>
        </p:sp>
      </p:grpSp>
      <p:sp>
        <p:nvSpPr>
          <p:cNvPr id="6" name="Titolo 1">
            <a:extLst>
              <a:ext uri="{FF2B5EF4-FFF2-40B4-BE49-F238E27FC236}">
                <a16:creationId xmlns:a16="http://schemas.microsoft.com/office/drawing/2014/main" id="{5CBEEBF7-3537-024A-8D94-7A1CACFD1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968" y="347709"/>
            <a:ext cx="7290054" cy="1499616"/>
          </a:xfrm>
        </p:spPr>
        <p:txBody>
          <a:bodyPr/>
          <a:lstStyle/>
          <a:p>
            <a:r>
              <a:rPr lang="it-IT" dirty="0"/>
              <a:t>Le reti intra e inter-organizzative</a:t>
            </a:r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30A6A0A-28C8-2B41-B8DE-ED36C4CD7957}"/>
              </a:ext>
            </a:extLst>
          </p:cNvPr>
          <p:cNvCxnSpPr>
            <a:cxnSpLocks/>
          </p:cNvCxnSpPr>
          <p:nvPr/>
        </p:nvCxnSpPr>
        <p:spPr>
          <a:xfrm>
            <a:off x="6388924" y="4738254"/>
            <a:ext cx="581891" cy="617516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E4675F9-0C4F-7448-B157-3F87AD11E267}"/>
              </a:ext>
            </a:extLst>
          </p:cNvPr>
          <p:cNvSpPr txBox="1"/>
          <p:nvPr/>
        </p:nvSpPr>
        <p:spPr>
          <a:xfrm>
            <a:off x="6970815" y="5047012"/>
            <a:ext cx="1805048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/>
              <a:t>CO-CREAZIONE DI VALORE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123E8BD3-E555-4B4A-B0DF-FDC0C7064B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097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dirty="0"/>
              <a:t>Le problematiche del coordinamento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42937" y="2093382"/>
            <a:ext cx="7858125" cy="382053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/>
              <a:t>	Attraverso il coordinamento vengono allineati gli sforzi dei soggetti coinvolti nell’</a:t>
            </a:r>
            <a:r>
              <a:rPr lang="it-IT" altLang="ja-JP" dirty="0"/>
              <a:t>attività aziendale.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it-IT" altLang="ja-JP" sz="1400" dirty="0"/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/>
              <a:t> </a:t>
            </a:r>
            <a:r>
              <a:rPr lang="it-IT" sz="2400" b="1" dirty="0"/>
              <a:t>I livelli e i meccanismi di coordinamento vanno commisurati all’intensità, reciprocità, numerosità e variabilità, nello spazio e nel tempo, delle relazioni sistemiche esistenti nell’organizzazione.</a:t>
            </a:r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endParaRPr lang="it-IT" sz="1400" b="1" dirty="0"/>
          </a:p>
          <a:p>
            <a:pPr algn="just"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/>
              <a:t> Il coordinamento è necessario soprattutto nelle imprese </a:t>
            </a:r>
            <a:r>
              <a:rPr lang="it-IT" dirty="0" err="1"/>
              <a:t>multidivisionali</a:t>
            </a:r>
            <a:r>
              <a:rPr lang="it-IT" dirty="0"/>
              <a:t> che hanno lasciato ampi spazi di autonomia e autosufficienza alle singole divisioni.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F702AAC-984D-B845-9E84-0CFD2B48A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081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45FC3-0DDF-CC4B-ACD2-08D15905C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93" y="323958"/>
            <a:ext cx="7290054" cy="1499616"/>
          </a:xfrm>
        </p:spPr>
        <p:txBody>
          <a:bodyPr/>
          <a:lstStyle/>
          <a:p>
            <a:r>
              <a:rPr lang="it-IT" dirty="0"/>
              <a:t>agenda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05361CB-D446-9748-84C4-493111389DFA}"/>
              </a:ext>
            </a:extLst>
          </p:cNvPr>
          <p:cNvSpPr txBox="1"/>
          <p:nvPr/>
        </p:nvSpPr>
        <p:spPr>
          <a:xfrm>
            <a:off x="673093" y="1747096"/>
            <a:ext cx="550207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Scelte di struttura organizzativa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La struttura elementare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La struttura funzionale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La struttura </a:t>
            </a:r>
            <a:r>
              <a:rPr lang="it-IT" sz="2000" dirty="0" err="1"/>
              <a:t>multidivisionale</a:t>
            </a: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La struttura a matrice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Le reti intra e inter-organizzative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Le problematiche del coordinamento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it-IT" sz="20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it-IT" sz="2000" dirty="0"/>
              <a:t>La scelta dei meccanismi di coordinamento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54A529C4-F920-DB43-8550-CB70D7116F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728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EFE989-5B3C-D34F-BF35-92A66EEB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La scelta dei meccanismi di coordinamento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25FB19F-3B88-C048-8550-6233D7807012}"/>
              </a:ext>
            </a:extLst>
          </p:cNvPr>
          <p:cNvSpPr txBox="1"/>
          <p:nvPr/>
        </p:nvSpPr>
        <p:spPr>
          <a:xfrm>
            <a:off x="626304" y="2314923"/>
            <a:ext cx="729005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olidFill>
                  <a:srgbClr val="7030A0"/>
                </a:solidFill>
              </a:rPr>
              <a:t>COORDINAMENTO PER ROUTINE</a:t>
            </a:r>
            <a:r>
              <a:rPr lang="it-IT" dirty="0"/>
              <a:t>: formulate in modo da indirizzare le attività dei membri verso itinerari coerenti con quelli intrapresi dalle altre unità organizzative.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ym typeface="Wingdings" pitchFamily="2" charset="2"/>
              </a:rPr>
              <a:t>Vantaggi</a:t>
            </a:r>
            <a:r>
              <a:rPr lang="it-IT" dirty="0">
                <a:sym typeface="Wingdings" pitchFamily="2" charset="2"/>
              </a:rPr>
              <a:t>: aumento dell’efficienza operativa e riduzione dei poteri del centro e delle unità periferiche; processi più semplici di comunicazione e decisione; minori costi di coordinamento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ym typeface="Wingdings" pitchFamily="2" charset="2"/>
              </a:rPr>
              <a:t>Svantaggi: </a:t>
            </a:r>
            <a:r>
              <a:rPr lang="it-IT" dirty="0">
                <a:sym typeface="Wingdings" pitchFamily="2" charset="2"/>
              </a:rPr>
              <a:t>le routine sono efficaci solo se le situazioni da coordinare sono relativamente stabili, ricorrenti e in numero sufficientemente limitato; limiti di applicabilità se le unità organizzative sono collegate da una interdipendenza sequenziale.</a:t>
            </a:r>
            <a:endParaRPr lang="it-IT" b="1" dirty="0">
              <a:sym typeface="Wingdings" pitchFamily="2" charset="2"/>
            </a:endParaRPr>
          </a:p>
          <a:p>
            <a:endParaRPr lang="it-IT" sz="700" dirty="0"/>
          </a:p>
          <a:p>
            <a:pPr marL="285750" indent="-285750">
              <a:buFont typeface="Wingdings" pitchFamily="2" charset="2"/>
              <a:buChar char="v"/>
            </a:pPr>
            <a:endParaRPr lang="it-IT" sz="70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A1F2DCEF-7C02-EB43-9452-46DE45FCA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10" name="Freccia giù 9">
            <a:extLst>
              <a:ext uri="{FF2B5EF4-FFF2-40B4-BE49-F238E27FC236}">
                <a16:creationId xmlns:a16="http://schemas.microsoft.com/office/drawing/2014/main" id="{824DDC3C-7B2E-3D4C-9086-5B63A0CD9FD6}"/>
              </a:ext>
            </a:extLst>
          </p:cNvPr>
          <p:cNvSpPr/>
          <p:nvPr/>
        </p:nvSpPr>
        <p:spPr>
          <a:xfrm>
            <a:off x="3728035" y="5543963"/>
            <a:ext cx="1086592" cy="407212"/>
          </a:xfrm>
          <a:prstGeom prst="downArrow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803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4FC8CF5D-1735-604C-BD05-E1F78925FF78}"/>
              </a:ext>
            </a:extLst>
          </p:cNvPr>
          <p:cNvSpPr/>
          <p:nvPr/>
        </p:nvSpPr>
        <p:spPr>
          <a:xfrm>
            <a:off x="599704" y="3157479"/>
            <a:ext cx="7458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it-IT" dirty="0"/>
              <a:t> </a:t>
            </a:r>
            <a:r>
              <a:rPr lang="it-IT" b="1" dirty="0">
                <a:solidFill>
                  <a:srgbClr val="7030A0"/>
                </a:solidFill>
              </a:rPr>
              <a:t>COORDINAMENTO PER PROGRAMMA: </a:t>
            </a:r>
            <a:r>
              <a:rPr lang="it-IT" dirty="0"/>
              <a:t>piani e schemi operativi più flessibili che, nel fissare direttive di massima, lascino la possibilità ai coordinatori di trovare le soluzioni più appropriate per le situazioni contingenti</a:t>
            </a:r>
            <a:endParaRPr lang="it-IT" b="1" dirty="0">
              <a:solidFill>
                <a:srgbClr val="7030A0"/>
              </a:solidFill>
            </a:endParaRPr>
          </a:p>
        </p:txBody>
      </p:sp>
      <p:grpSp>
        <p:nvGrpSpPr>
          <p:cNvPr id="6" name="Gruppo 5">
            <a:extLst>
              <a:ext uri="{FF2B5EF4-FFF2-40B4-BE49-F238E27FC236}">
                <a16:creationId xmlns:a16="http://schemas.microsoft.com/office/drawing/2014/main" id="{EDC6BB6D-FE3F-8B41-8138-27050F49DE76}"/>
              </a:ext>
            </a:extLst>
          </p:cNvPr>
          <p:cNvGrpSpPr/>
          <p:nvPr/>
        </p:nvGrpSpPr>
        <p:grpSpPr>
          <a:xfrm>
            <a:off x="1655762" y="4447697"/>
            <a:ext cx="5832475" cy="717836"/>
            <a:chOff x="1155205" y="5587728"/>
            <a:chExt cx="5832475" cy="717836"/>
          </a:xfrm>
        </p:grpSpPr>
        <p:sp>
          <p:nvSpPr>
            <p:cNvPr id="7" name="Freccia curva 6">
              <a:extLst>
                <a:ext uri="{FF2B5EF4-FFF2-40B4-BE49-F238E27FC236}">
                  <a16:creationId xmlns:a16="http://schemas.microsoft.com/office/drawing/2014/main" id="{F981D486-2500-0646-BAD8-51E83E6A02DE}"/>
                </a:ext>
              </a:extLst>
            </p:cNvPr>
            <p:cNvSpPr/>
            <p:nvPr/>
          </p:nvSpPr>
          <p:spPr>
            <a:xfrm flipV="1">
              <a:off x="1155205" y="5587728"/>
              <a:ext cx="771896" cy="514721"/>
            </a:xfrm>
            <a:prstGeom prst="bentArrow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/>
                </a:solidFill>
              </a:endParaRPr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DDF54492-8734-B74A-90D5-B2F59B7F0302}"/>
                </a:ext>
              </a:extLst>
            </p:cNvPr>
            <p:cNvSpPr txBox="1"/>
            <p:nvPr/>
          </p:nvSpPr>
          <p:spPr>
            <a:xfrm>
              <a:off x="2000044" y="5659233"/>
              <a:ext cx="4987636" cy="646331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just"/>
              <a:r>
                <a:rPr lang="it-IT" b="1" i="1" dirty="0"/>
                <a:t>Più le strutture organizzative evolvono, più sofisticati devono essere i meccanismi di coordinamento</a:t>
              </a:r>
            </a:p>
          </p:txBody>
        </p:sp>
      </p:grpSp>
      <p:sp>
        <p:nvSpPr>
          <p:cNvPr id="9" name="Freccia giù 8">
            <a:extLst>
              <a:ext uri="{FF2B5EF4-FFF2-40B4-BE49-F238E27FC236}">
                <a16:creationId xmlns:a16="http://schemas.microsoft.com/office/drawing/2014/main" id="{AD1DEA5D-3893-2940-BD5D-0803310E0D69}"/>
              </a:ext>
            </a:extLst>
          </p:cNvPr>
          <p:cNvSpPr/>
          <p:nvPr/>
        </p:nvSpPr>
        <p:spPr>
          <a:xfrm>
            <a:off x="3785631" y="2538883"/>
            <a:ext cx="1086592" cy="407212"/>
          </a:xfrm>
          <a:prstGeom prst="downArrow">
            <a:avLst/>
          </a:prstGeom>
          <a:noFill/>
          <a:ln w="508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0C34C81C-B4F0-904D-947D-6720E70EFBCB}"/>
              </a:ext>
            </a:extLst>
          </p:cNvPr>
          <p:cNvSpPr txBox="1">
            <a:spLocks/>
          </p:cNvSpPr>
          <p:nvPr/>
        </p:nvSpPr>
        <p:spPr>
          <a:xfrm>
            <a:off x="683900" y="583237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La scelta dei meccanismi di coordinamento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45759F6D-29D1-554F-B8DD-C8F7BFC15584}"/>
              </a:ext>
            </a:extLst>
          </p:cNvPr>
          <p:cNvCxnSpPr/>
          <p:nvPr/>
        </p:nvCxnSpPr>
        <p:spPr>
          <a:xfrm flipH="1">
            <a:off x="2814452" y="5165533"/>
            <a:ext cx="971179" cy="32086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E95A7AF1-FFF5-5549-91F2-91EF3964C07D}"/>
              </a:ext>
            </a:extLst>
          </p:cNvPr>
          <p:cNvSpPr txBox="1"/>
          <p:nvPr/>
        </p:nvSpPr>
        <p:spPr>
          <a:xfrm>
            <a:off x="1151696" y="5424083"/>
            <a:ext cx="2148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Processo di feedback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10DC721-A010-DB47-B99B-F3A59F320474}"/>
              </a:ext>
            </a:extLst>
          </p:cNvPr>
          <p:cNvSpPr txBox="1"/>
          <p:nvPr/>
        </p:nvSpPr>
        <p:spPr>
          <a:xfrm>
            <a:off x="4735657" y="5610564"/>
            <a:ext cx="1981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«nodo supervisore»</a:t>
            </a:r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4DD5E152-F793-4C4A-BB91-20A997712CB8}"/>
              </a:ext>
            </a:extLst>
          </p:cNvPr>
          <p:cNvCxnSpPr>
            <a:cxnSpLocks/>
          </p:cNvCxnSpPr>
          <p:nvPr/>
        </p:nvCxnSpPr>
        <p:spPr>
          <a:xfrm>
            <a:off x="4552347" y="5155185"/>
            <a:ext cx="732558" cy="474374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Immagine 16">
            <a:extLst>
              <a:ext uri="{FF2B5EF4-FFF2-40B4-BE49-F238E27FC236}">
                <a16:creationId xmlns:a16="http://schemas.microsoft.com/office/drawing/2014/main" id="{A360D18C-E630-7D4C-879B-46F366ECC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60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20595" y="335834"/>
            <a:ext cx="7290054" cy="1499616"/>
          </a:xfrm>
        </p:spPr>
        <p:txBody>
          <a:bodyPr/>
          <a:lstStyle/>
          <a:p>
            <a:pPr eaLnBrk="1" hangingPunct="1"/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Scelte di struttura organizzativa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DEED74C-CED8-BF4D-80E6-0B470BF8A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A49300-32E8-7047-B377-849E2DC702A1}"/>
              </a:ext>
            </a:extLst>
          </p:cNvPr>
          <p:cNvSpPr txBox="1"/>
          <p:nvPr/>
        </p:nvSpPr>
        <p:spPr>
          <a:xfrm>
            <a:off x="826077" y="2032143"/>
            <a:ext cx="713707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Nell’attività organizzativa:</a:t>
            </a:r>
          </a:p>
          <a:p>
            <a:endParaRPr lang="it-IT" dirty="0"/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/>
              <a:t>Azioni di coordinazione </a:t>
            </a:r>
            <a:r>
              <a:rPr lang="it-IT" dirty="0">
                <a:sym typeface="Wingdings" pitchFamily="2" charset="2"/>
              </a:rPr>
              <a:t> al fine di portare avanti le diverse operazioni dell’attività imprenditoriale tenendo presenti le loro mutue relazioni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it-IT" b="1" dirty="0">
                <a:sym typeface="Wingdings" pitchFamily="2" charset="2"/>
              </a:rPr>
              <a:t>Azioni di integrazione   </a:t>
            </a:r>
            <a:r>
              <a:rPr lang="it-IT" dirty="0">
                <a:sym typeface="Wingdings" pitchFamily="2" charset="2"/>
              </a:rPr>
              <a:t> finalizzate a ricomporre il lavoro in modo tale che le singole operazioni necessarie alla realizzazione di un dato progetto siano fra loro complementari</a:t>
            </a:r>
          </a:p>
          <a:p>
            <a:pPr marL="285750" indent="-285750">
              <a:buFont typeface="Wingdings" pitchFamily="2" charset="2"/>
              <a:buChar char="v"/>
            </a:pPr>
            <a:endParaRPr lang="it-IT" dirty="0">
              <a:sym typeface="Wingdings" pitchFamily="2" charset="2"/>
            </a:endParaRPr>
          </a:p>
          <a:p>
            <a:pPr marL="285750" indent="-285750">
              <a:buFont typeface="Wingdings" pitchFamily="2" charset="2"/>
              <a:buChar char="v"/>
            </a:pPr>
            <a:endParaRPr lang="it-IT" dirty="0">
              <a:sym typeface="Wingdings" pitchFamily="2" charset="2"/>
            </a:endParaRPr>
          </a:p>
          <a:p>
            <a:r>
              <a:rPr lang="it-IT" b="1" dirty="0">
                <a:sym typeface="Wingdings" pitchFamily="2" charset="2"/>
              </a:rPr>
              <a:t>Scelta della </a:t>
            </a:r>
            <a:r>
              <a:rPr lang="it-IT" sz="2400" b="1" dirty="0">
                <a:solidFill>
                  <a:srgbClr val="E57769"/>
                </a:solidFill>
                <a:sym typeface="Wingdings" pitchFamily="2" charset="2"/>
              </a:rPr>
              <a:t>STRUTTURA ORGANIZZATIVA   </a:t>
            </a:r>
            <a:endParaRPr lang="it-IT" b="1" dirty="0">
              <a:solidFill>
                <a:srgbClr val="E57769"/>
              </a:solidFill>
              <a:sym typeface="Wingdings" pitchFamily="2" charset="2"/>
            </a:endParaRPr>
          </a:p>
          <a:p>
            <a:r>
              <a:rPr lang="it-IT" dirty="0">
                <a:sym typeface="Wingdings" pitchFamily="2" charset="2"/>
              </a:rPr>
              <a:t>                       </a:t>
            </a:r>
          </a:p>
          <a:p>
            <a:r>
              <a:rPr lang="it-IT" dirty="0">
                <a:sym typeface="Wingdings" pitchFamily="2" charset="2"/>
              </a:rPr>
              <a:t>                                                   coerente con le strategie intraprese!</a:t>
            </a:r>
          </a:p>
        </p:txBody>
      </p:sp>
      <p:sp>
        <p:nvSpPr>
          <p:cNvPr id="3" name="Freccia curva 2">
            <a:extLst>
              <a:ext uri="{FF2B5EF4-FFF2-40B4-BE49-F238E27FC236}">
                <a16:creationId xmlns:a16="http://schemas.microsoft.com/office/drawing/2014/main" id="{1DDE68DC-7B81-534D-B68F-24BF20519FEC}"/>
              </a:ext>
            </a:extLst>
          </p:cNvPr>
          <p:cNvSpPr/>
          <p:nvPr/>
        </p:nvSpPr>
        <p:spPr>
          <a:xfrm flipV="1">
            <a:off x="3289464" y="5391255"/>
            <a:ext cx="771896" cy="514721"/>
          </a:xfrm>
          <a:prstGeom prst="ben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849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C3A791-9C39-C249-9BD1-EAB1567A5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struttura elementare e l’organizzazione line-staff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BEEA5D-7660-134B-B457-9A6A5F57C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096" y="2083288"/>
            <a:ext cx="7794013" cy="4460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>
                <a:solidFill>
                  <a:srgbClr val="E57769"/>
                </a:solidFill>
              </a:rPr>
              <a:t>STRUTTURA ELEMENTARE: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/>
              <a:t>Non ci sono gerarchie ben delineate, né dirigenti, né supervisori</a:t>
            </a:r>
          </a:p>
          <a:p>
            <a:pPr>
              <a:buFont typeface="Wingdings" pitchFamily="2" charset="2"/>
              <a:buChar char="v"/>
            </a:pPr>
            <a:endParaRPr lang="it-IT" sz="1800" dirty="0"/>
          </a:p>
          <a:p>
            <a:pPr>
              <a:buFont typeface="Wingdings" pitchFamily="2" charset="2"/>
              <a:buChar char="v"/>
            </a:pPr>
            <a:endParaRPr lang="it-IT" sz="1800" dirty="0"/>
          </a:p>
          <a:p>
            <a:pPr>
              <a:buFont typeface="Wingdings" pitchFamily="2" charset="2"/>
              <a:buChar char="v"/>
            </a:pPr>
            <a:endParaRPr lang="it-IT" sz="1800" dirty="0"/>
          </a:p>
          <a:p>
            <a:pPr>
              <a:buFont typeface="Wingdings" pitchFamily="2" charset="2"/>
              <a:buChar char="v"/>
            </a:pPr>
            <a:r>
              <a:rPr lang="it-IT" sz="1800" dirty="0"/>
              <a:t> Divisione del lavoro in base alla </a:t>
            </a:r>
            <a:r>
              <a:rPr lang="it-IT" sz="1800" b="1" i="1" dirty="0"/>
              <a:t>competenza tecnica </a:t>
            </a:r>
            <a:r>
              <a:rPr lang="it-IT" sz="1800" dirty="0"/>
              <a:t>e in ragione dell’</a:t>
            </a:r>
            <a:r>
              <a:rPr lang="it-IT" sz="1800" b="1" i="1" dirty="0"/>
              <a:t>omogeneità funzionale</a:t>
            </a:r>
          </a:p>
          <a:p>
            <a:pPr>
              <a:buFont typeface="Wingdings" pitchFamily="2" charset="2"/>
              <a:buChar char="v"/>
            </a:pPr>
            <a:r>
              <a:rPr lang="it-IT" sz="1800" dirty="0"/>
              <a:t>Articolazione in due livelli organici: </a:t>
            </a:r>
          </a:p>
          <a:p>
            <a:pPr marL="0" indent="0">
              <a:buNone/>
            </a:pPr>
            <a:r>
              <a:rPr lang="it-IT" sz="1800" dirty="0"/>
              <a:t>    -</a:t>
            </a:r>
            <a:r>
              <a:rPr lang="it-IT" sz="1800" b="1" dirty="0"/>
              <a:t>Livello sovraordinato </a:t>
            </a:r>
            <a:r>
              <a:rPr lang="it-IT" sz="1800" dirty="0"/>
              <a:t>: responsabilità di governo economico e di direzione</a:t>
            </a:r>
          </a:p>
          <a:p>
            <a:pPr marL="0" indent="0">
              <a:buNone/>
            </a:pPr>
            <a:r>
              <a:rPr lang="it-IT" sz="1800" dirty="0"/>
              <a:t>    -</a:t>
            </a:r>
            <a:r>
              <a:rPr lang="it-IT" sz="1800" b="1" dirty="0"/>
              <a:t>Livello subordinato </a:t>
            </a:r>
            <a:r>
              <a:rPr lang="it-IT" sz="1800" dirty="0"/>
              <a:t>: unità operative                                                        </a:t>
            </a:r>
          </a:p>
        </p:txBody>
      </p:sp>
      <p:sp>
        <p:nvSpPr>
          <p:cNvPr id="4" name="Freccia curva 3">
            <a:extLst>
              <a:ext uri="{FF2B5EF4-FFF2-40B4-BE49-F238E27FC236}">
                <a16:creationId xmlns:a16="http://schemas.microsoft.com/office/drawing/2014/main" id="{3E2463C7-0B8A-9441-9DA3-F369715B750C}"/>
              </a:ext>
            </a:extLst>
          </p:cNvPr>
          <p:cNvSpPr/>
          <p:nvPr/>
        </p:nvSpPr>
        <p:spPr>
          <a:xfrm flipV="1">
            <a:off x="3800104" y="3171639"/>
            <a:ext cx="771896" cy="514721"/>
          </a:xfrm>
          <a:prstGeom prst="ben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87061BF-487D-7A47-880D-7309B622B4DA}"/>
              </a:ext>
            </a:extLst>
          </p:cNvPr>
          <p:cNvSpPr txBox="1"/>
          <p:nvPr/>
        </p:nvSpPr>
        <p:spPr>
          <a:xfrm>
            <a:off x="4665102" y="3224695"/>
            <a:ext cx="30041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l’imprenditore comunica direttamente con il personale, con clienti e fornitori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7C96811-58C7-BB49-9450-60A1351B76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2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003851C-115C-C845-A034-413FF457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struttura elementare e l’organizzazione line-staff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5E7E3D-C341-3848-9930-6789C0E6F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graphicFrame>
        <p:nvGraphicFramePr>
          <p:cNvPr id="6" name="Diagramma 5">
            <a:extLst>
              <a:ext uri="{FF2B5EF4-FFF2-40B4-BE49-F238E27FC236}">
                <a16:creationId xmlns:a16="http://schemas.microsoft.com/office/drawing/2014/main" id="{D075F1E8-F031-DA46-9AE5-2D456F3F7F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60687100"/>
              </p:ext>
            </p:extLst>
          </p:nvPr>
        </p:nvGraphicFramePr>
        <p:xfrm>
          <a:off x="4413123" y="2232561"/>
          <a:ext cx="4459927" cy="2231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4A832A4C-CEE6-4247-9AAA-D98BD43B49D8}"/>
              </a:ext>
            </a:extLst>
          </p:cNvPr>
          <p:cNvSpPr txBox="1"/>
          <p:nvPr/>
        </p:nvSpPr>
        <p:spPr>
          <a:xfrm>
            <a:off x="468334" y="2084832"/>
            <a:ext cx="4103666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Imprese di ridotte dimensioni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Processi produttivi essenziali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Unica linea di prodotti destinata ad un target omogeneo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Trasformazione o commercializzazione come attività predominanti</a:t>
            </a:r>
          </a:p>
          <a:p>
            <a:endParaRPr lang="it-IT" dirty="0"/>
          </a:p>
          <a:p>
            <a:endParaRPr lang="it-IT" dirty="0"/>
          </a:p>
          <a:p>
            <a:r>
              <a:rPr lang="it-IT" b="1" i="1" dirty="0"/>
              <a:t>Due principi fondamentali:</a:t>
            </a:r>
          </a:p>
          <a:p>
            <a:endParaRPr lang="it-IT" sz="1100" b="1" i="1" dirty="0"/>
          </a:p>
          <a:p>
            <a:pPr marL="342900" indent="-342900">
              <a:buAutoNum type="arabicPeriod"/>
            </a:pPr>
            <a:r>
              <a:rPr lang="it-IT" dirty="0"/>
              <a:t>Unità della linea di comando</a:t>
            </a:r>
          </a:p>
          <a:p>
            <a:pPr marL="342900" indent="-342900">
              <a:buAutoNum type="arabicPeriod"/>
            </a:pPr>
            <a:r>
              <a:rPr lang="it-IT" dirty="0"/>
              <a:t>Differenziazione dei compiti tra organi operativi (line) e organi di supporto (staff).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5893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003851C-115C-C845-A034-413FF457A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struttura elementare e l’organizzazione line-staff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C5E7E3D-C341-3848-9930-6789C0E6F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2" name="Rettangolo 1">
            <a:extLst>
              <a:ext uri="{FF2B5EF4-FFF2-40B4-BE49-F238E27FC236}">
                <a16:creationId xmlns:a16="http://schemas.microsoft.com/office/drawing/2014/main" id="{C229F242-A644-D440-A514-6A0F17270C32}"/>
              </a:ext>
            </a:extLst>
          </p:cNvPr>
          <p:cNvSpPr/>
          <p:nvPr/>
        </p:nvSpPr>
        <p:spPr>
          <a:xfrm>
            <a:off x="659080" y="2263101"/>
            <a:ext cx="78436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/>
              <a:t>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Elevati livelli di flessibilità</a:t>
            </a:r>
          </a:p>
          <a:p>
            <a:r>
              <a:rPr lang="it-IT" dirty="0"/>
              <a:t>      - Basso livello di specializzazione e divisione del lavoro                             </a:t>
            </a:r>
          </a:p>
          <a:p>
            <a:r>
              <a:rPr lang="it-IT" dirty="0"/>
              <a:t>      - Disponibilità a svolgere, in condizione di emergenza, una pluralità di compiti;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Diffusione di meccanismi di integrazione basati su relazioni personali tra le risorse umane impiegate.</a:t>
            </a:r>
          </a:p>
          <a:p>
            <a:endParaRPr lang="it-IT" dirty="0"/>
          </a:p>
          <a:p>
            <a:r>
              <a:rPr lang="it-IT" sz="2400" b="1" dirty="0"/>
              <a:t>SVANTAGGI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Scarsa formalizzazione dell’organizzazione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Processi decisionali poco strutturati, ma accentrati in capo ad un unico soggetto;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Stile di direzione autoritario e paternalistico.</a:t>
            </a:r>
          </a:p>
        </p:txBody>
      </p:sp>
    </p:spTree>
    <p:extLst>
      <p:ext uri="{BB962C8B-B14F-4D97-AF65-F5344CB8AC3E}">
        <p14:creationId xmlns:p14="http://schemas.microsoft.com/office/powerpoint/2010/main" val="1535378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8640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/>
              <a:t>La Struttura funzionale</a:t>
            </a:r>
          </a:p>
        </p:txBody>
      </p:sp>
      <p:graphicFrame>
        <p:nvGraphicFramePr>
          <p:cNvPr id="39" name="Oggetto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9202750"/>
              </p:ext>
            </p:extLst>
          </p:nvPr>
        </p:nvGraphicFramePr>
        <p:xfrm>
          <a:off x="506871" y="1797256"/>
          <a:ext cx="8130258" cy="2980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2" name="Picture" r:id="rId3" imgW="4495028" imgH="6839665" progId="Word.Picture.8">
                  <p:embed/>
                </p:oleObj>
              </mc:Choice>
              <mc:Fallback>
                <p:oleObj name="Picture" r:id="rId3" imgW="4495028" imgH="683966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81" t="287" r="-1280" b="75644"/>
                      <a:stretch>
                        <a:fillRect/>
                      </a:stretch>
                    </p:blipFill>
                    <p:spPr bwMode="auto">
                      <a:xfrm>
                        <a:off x="506871" y="1797256"/>
                        <a:ext cx="8130258" cy="29807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849F6C89-FDC2-BF4A-826A-A0FB156CAC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DD48BFA9-836E-BF48-9755-4062DDF068E2}"/>
              </a:ext>
            </a:extLst>
          </p:cNvPr>
          <p:cNvSpPr txBox="1"/>
          <p:nvPr/>
        </p:nvSpPr>
        <p:spPr>
          <a:xfrm>
            <a:off x="629392" y="4916384"/>
            <a:ext cx="61276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it-IT" sz="2000" dirty="0"/>
              <a:t>Gerarchia e flussi di comando top-down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itchFamily="2" charset="2"/>
              <a:buChar char="v"/>
            </a:pPr>
            <a:r>
              <a:rPr lang="it-IT" sz="2000" dirty="0"/>
              <a:t>Raggruppamento di tutte attività che riguardano una stessa </a:t>
            </a:r>
            <a:r>
              <a:rPr lang="it-IT" sz="2000" b="1" dirty="0"/>
              <a:t>«funzione» </a:t>
            </a:r>
            <a:r>
              <a:rPr lang="it-IT" sz="2000" dirty="0"/>
              <a:t>sotto il controllo di uno stesso manager</a:t>
            </a:r>
          </a:p>
        </p:txBody>
      </p:sp>
    </p:spTree>
    <p:extLst>
      <p:ext uri="{BB962C8B-B14F-4D97-AF65-F5344CB8AC3E}">
        <p14:creationId xmlns:p14="http://schemas.microsoft.com/office/powerpoint/2010/main" val="251887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48640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it-IT" dirty="0"/>
              <a:t>La Struttura funzionale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49F6C89-FDC2-BF4A-826A-A0FB156CAC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DFC8931-54F5-DD49-A68D-6CE1B1FE92FC}"/>
              </a:ext>
            </a:extLst>
          </p:cNvPr>
          <p:cNvSpPr txBox="1"/>
          <p:nvPr/>
        </p:nvSpPr>
        <p:spPr>
          <a:xfrm>
            <a:off x="629391" y="2208811"/>
            <a:ext cx="79089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In base alle funzioni aziendali, le unità posso essere classificate in:</a:t>
            </a:r>
          </a:p>
          <a:p>
            <a:pPr algn="just"/>
            <a:endParaRPr lang="it-IT" dirty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400" b="1" dirty="0"/>
              <a:t>OPERATIVE</a:t>
            </a:r>
            <a:r>
              <a:rPr lang="it-IT" dirty="0"/>
              <a:t> </a:t>
            </a:r>
            <a:r>
              <a:rPr lang="it-IT" dirty="0">
                <a:sym typeface="Wingdings" pitchFamily="2" charset="2"/>
              </a:rPr>
              <a:t> funzioni principali dell’azienda (attività gestionali)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it-IT" dirty="0">
              <a:sym typeface="Wingdings" pitchFamily="2" charset="2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400" b="1" dirty="0">
                <a:sym typeface="Wingdings" pitchFamily="2" charset="2"/>
              </a:rPr>
              <a:t>FUNZIONALI </a:t>
            </a:r>
            <a:r>
              <a:rPr lang="it-IT" dirty="0">
                <a:sym typeface="Wingdings" pitchFamily="2" charset="2"/>
              </a:rPr>
              <a:t> tutte le altre unità che attendono alle funzioni aziendali sinergiche all’attività produttiva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it-IT" dirty="0">
              <a:sym typeface="Wingdings" pitchFamily="2" charset="2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it-IT" sz="2400" b="1" dirty="0">
                <a:sym typeface="Wingdings" pitchFamily="2" charset="2"/>
              </a:rPr>
              <a:t>DI SERVIZIO </a:t>
            </a:r>
            <a:r>
              <a:rPr lang="it-IT" dirty="0">
                <a:sym typeface="Wingdings" pitchFamily="2" charset="2"/>
              </a:rPr>
              <a:t>(o infrastrutturali)  attività di supporto alle altre</a:t>
            </a:r>
          </a:p>
          <a:p>
            <a:pPr marL="285750" indent="-285750" algn="just">
              <a:buFont typeface="Wingdings" pitchFamily="2" charset="2"/>
              <a:buChar char="Ø"/>
            </a:pPr>
            <a:endParaRPr lang="it-IT" dirty="0">
              <a:sym typeface="Wingdings" pitchFamily="2" charset="2"/>
            </a:endParaRPr>
          </a:p>
          <a:p>
            <a:pPr marL="285750" indent="-285750" algn="just">
              <a:buFont typeface="Wingdings" pitchFamily="2" charset="2"/>
              <a:buChar char="Ø"/>
            </a:pP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929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BAD9AF-1789-A248-AFAB-09E706691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95211"/>
            <a:ext cx="7290054" cy="1499616"/>
          </a:xfrm>
        </p:spPr>
        <p:txBody>
          <a:bodyPr/>
          <a:lstStyle/>
          <a:p>
            <a:r>
              <a:rPr lang="it-IT" dirty="0"/>
              <a:t>La struttura funzionale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250880-DCCF-B744-AA7D-F202C34CE7FA}"/>
              </a:ext>
            </a:extLst>
          </p:cNvPr>
          <p:cNvSpPr txBox="1"/>
          <p:nvPr/>
        </p:nvSpPr>
        <p:spPr>
          <a:xfrm>
            <a:off x="878774" y="2256312"/>
            <a:ext cx="71793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Specializzazione delle risorse con sviluppo di conoscenze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 Efficienza/economicità tecniche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Miglioramento di prodotti e processi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Maggiore efficienza della direzione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r>
              <a:rPr lang="it-IT" sz="2400" b="1" dirty="0"/>
              <a:t>SVANTAGGI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Difficoltà di coordinamento e comunicazione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Difficoltà nella gestione di più linee di prodotti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Lentezza di risposta ai cambiamenti ambientali a causa della </a:t>
            </a:r>
            <a:r>
              <a:rPr lang="it-IT" b="1" dirty="0"/>
              <a:t>struttura tendenzialmente rigida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602ECFD-2109-6042-A6E9-9DBFD217F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623" y="6102449"/>
            <a:ext cx="1805048" cy="51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81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Integrale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e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781</Words>
  <Application>Microsoft Macintosh PowerPoint</Application>
  <PresentationFormat>Presentazione su schermo (4:3)</PresentationFormat>
  <Paragraphs>184</Paragraphs>
  <Slides>21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30" baseType="lpstr">
      <vt:lpstr>Arial</vt:lpstr>
      <vt:lpstr>Calibri</vt:lpstr>
      <vt:lpstr>Tw Cen MT</vt:lpstr>
      <vt:lpstr>Tw Cen MT Condensed</vt:lpstr>
      <vt:lpstr>Wingdings</vt:lpstr>
      <vt:lpstr>Wingdings 3</vt:lpstr>
      <vt:lpstr>Integrale</vt:lpstr>
      <vt:lpstr>Picture</vt:lpstr>
      <vt:lpstr>Immagine di Microsoft Word</vt:lpstr>
      <vt:lpstr>Modulo di   Economia e Gestione delle imprese  Lezione 10 L’organizzazione</vt:lpstr>
      <vt:lpstr>agenda</vt:lpstr>
      <vt:lpstr>Scelte di struttura organizzativa</vt:lpstr>
      <vt:lpstr>La struttura elementare e l’organizzazione line-staff</vt:lpstr>
      <vt:lpstr>La struttura elementare e l’organizzazione line-staff</vt:lpstr>
      <vt:lpstr>La struttura elementare e l’organizzazione line-staff</vt:lpstr>
      <vt:lpstr>La Struttura funzionale</vt:lpstr>
      <vt:lpstr>La Struttura funzionale</vt:lpstr>
      <vt:lpstr>La struttura funzionale</vt:lpstr>
      <vt:lpstr>La Struttura organizzativa multidivisionale</vt:lpstr>
      <vt:lpstr>La Struttura organizzativa multidivisionale</vt:lpstr>
      <vt:lpstr>La Struttura organizzativa multidivisionale</vt:lpstr>
      <vt:lpstr>Struttura organizzativa a matrice  </vt:lpstr>
      <vt:lpstr>Struttura organizzativa a matrice  </vt:lpstr>
      <vt:lpstr>Struttura organizzativa a matrice  </vt:lpstr>
      <vt:lpstr>Le reti intra e inter-organizzative</vt:lpstr>
      <vt:lpstr>Le reti intra e inter-organizzative</vt:lpstr>
      <vt:lpstr>Le reti intra e inter-organizzative</vt:lpstr>
      <vt:lpstr>Le problematiche del coordinamento</vt:lpstr>
      <vt:lpstr>La scelta dei meccanismi di coordinamento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Modulo di   Economia e Gestione delle imprese  Lezione 10 L’organizzazione</dc:title>
  <dc:creator>annamaria sabetta</dc:creator>
  <cp:lastModifiedBy>annamaria sabetta</cp:lastModifiedBy>
  <cp:revision>16</cp:revision>
  <dcterms:created xsi:type="dcterms:W3CDTF">2019-09-23T09:19:20Z</dcterms:created>
  <dcterms:modified xsi:type="dcterms:W3CDTF">2019-09-23T11:55:16Z</dcterms:modified>
</cp:coreProperties>
</file>