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086BE93-133F-48D5-A3B9-6BFCD7479E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417488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86BE93-133F-48D5-A3B9-6BFCD7479E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392885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86BE93-133F-48D5-A3B9-6BFCD7479E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2999065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086BE93-133F-48D5-A3B9-6BFCD7479E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1310084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086BE93-133F-48D5-A3B9-6BFCD7479E4E}" type="datetimeFigureOut">
              <a:rPr lang="it-IT" smtClean="0"/>
              <a:t>15/10/2019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4015249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086BE93-133F-48D5-A3B9-6BFCD7479E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259850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086BE93-133F-48D5-A3B9-6BFCD7479E4E}" type="datetimeFigureOut">
              <a:rPr lang="it-IT" smtClean="0"/>
              <a:t>15/10/2019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3872460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086BE93-133F-48D5-A3B9-6BFCD7479E4E}" type="datetimeFigureOut">
              <a:rPr lang="it-IT" smtClean="0"/>
              <a:t>15/10/2019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161814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086BE93-133F-48D5-A3B9-6BFCD7479E4E}" type="datetimeFigureOut">
              <a:rPr lang="it-IT" smtClean="0"/>
              <a:t>15/10/2019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442276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086BE93-133F-48D5-A3B9-6BFCD7479E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402395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086BE93-133F-48D5-A3B9-6BFCD7479E4E}" type="datetimeFigureOut">
              <a:rPr lang="it-IT" smtClean="0"/>
              <a:t>15/10/2019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6F97371-3630-4616-9976-5AA5FA7A2B48}" type="slidenum">
              <a:rPr lang="it-IT" smtClean="0"/>
              <a:t>‹N›</a:t>
            </a:fld>
            <a:endParaRPr lang="it-IT"/>
          </a:p>
        </p:txBody>
      </p:sp>
    </p:spTree>
    <p:extLst>
      <p:ext uri="{BB962C8B-B14F-4D97-AF65-F5344CB8AC3E}">
        <p14:creationId xmlns:p14="http://schemas.microsoft.com/office/powerpoint/2010/main" val="1421669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86BE93-133F-48D5-A3B9-6BFCD7479E4E}" type="datetimeFigureOut">
              <a:rPr lang="it-IT" smtClean="0"/>
              <a:t>15/10/2019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97371-3630-4616-9976-5AA5FA7A2B48}" type="slidenum">
              <a:rPr lang="it-IT" smtClean="0"/>
              <a:t>‹N›</a:t>
            </a:fld>
            <a:endParaRPr lang="it-IT"/>
          </a:p>
        </p:txBody>
      </p:sp>
    </p:spTree>
    <p:extLst>
      <p:ext uri="{BB962C8B-B14F-4D97-AF65-F5344CB8AC3E}">
        <p14:creationId xmlns:p14="http://schemas.microsoft.com/office/powerpoint/2010/main" val="537369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Lesson</a:t>
            </a:r>
            <a:r>
              <a:rPr lang="it-IT" dirty="0" smtClean="0"/>
              <a:t> 27</a:t>
            </a:r>
            <a:endParaRPr lang="it-IT" dirty="0"/>
          </a:p>
        </p:txBody>
      </p:sp>
      <p:sp>
        <p:nvSpPr>
          <p:cNvPr id="3" name="Sottotitolo 2"/>
          <p:cNvSpPr>
            <a:spLocks noGrp="1"/>
          </p:cNvSpPr>
          <p:nvPr>
            <p:ph type="subTitle" idx="1"/>
          </p:nvPr>
        </p:nvSpPr>
        <p:spPr/>
        <p:txBody>
          <a:bodyPr>
            <a:normAutofit/>
          </a:bodyPr>
          <a:lstStyle/>
          <a:p>
            <a:r>
              <a:rPr lang="it-IT" sz="4800" dirty="0" smtClean="0"/>
              <a:t>EMU </a:t>
            </a:r>
            <a:r>
              <a:rPr lang="it-IT" sz="4800" dirty="0" err="1" smtClean="0"/>
              <a:t>asymmetries</a:t>
            </a:r>
            <a:r>
              <a:rPr lang="it-IT" sz="4800" dirty="0" smtClean="0"/>
              <a:t> and </a:t>
            </a:r>
            <a:r>
              <a:rPr lang="it-IT" sz="4800" dirty="0" err="1" smtClean="0"/>
              <a:t>economic</a:t>
            </a:r>
            <a:r>
              <a:rPr lang="it-IT" sz="4800" dirty="0" smtClean="0"/>
              <a:t> policy: some </a:t>
            </a:r>
            <a:r>
              <a:rPr lang="it-IT" sz="4800" dirty="0" err="1" smtClean="0"/>
              <a:t>reflections</a:t>
            </a:r>
            <a:r>
              <a:rPr lang="it-IT" sz="4800" dirty="0"/>
              <a:t> </a:t>
            </a:r>
          </a:p>
        </p:txBody>
      </p:sp>
    </p:spTree>
    <p:extLst>
      <p:ext uri="{BB962C8B-B14F-4D97-AF65-F5344CB8AC3E}">
        <p14:creationId xmlns:p14="http://schemas.microsoft.com/office/powerpoint/2010/main" val="1568350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a:t>
            </a:r>
            <a:r>
              <a:rPr lang="it-IT" dirty="0" err="1" smtClean="0"/>
              <a:t>lesson</a:t>
            </a:r>
            <a:r>
              <a:rPr lang="it-IT" dirty="0" smtClean="0"/>
              <a:t> from </a:t>
            </a:r>
            <a:r>
              <a:rPr lang="it-IT" dirty="0" err="1" smtClean="0"/>
              <a:t>history</a:t>
            </a:r>
            <a:endParaRPr lang="it-IT" dirty="0"/>
          </a:p>
        </p:txBody>
      </p:sp>
      <p:sp>
        <p:nvSpPr>
          <p:cNvPr id="3" name="Segnaposto contenuto 2"/>
          <p:cNvSpPr>
            <a:spLocks noGrp="1"/>
          </p:cNvSpPr>
          <p:nvPr>
            <p:ph idx="1"/>
          </p:nvPr>
        </p:nvSpPr>
        <p:spPr/>
        <p:txBody>
          <a:bodyPr>
            <a:normAutofit fontScale="92500" lnSpcReduction="10000"/>
          </a:bodyPr>
          <a:lstStyle/>
          <a:p>
            <a:pPr algn="just"/>
            <a:r>
              <a:rPr lang="en-US" dirty="0" smtClean="0"/>
              <a:t>After the great depression of the 1930’ the Keynesian theory told us that the economic system is not self-stabilizing, that the aggregate demand is central and that economic policy, especially fiscal policy, has a central role in granting stability and growth. </a:t>
            </a:r>
          </a:p>
          <a:p>
            <a:pPr algn="just"/>
            <a:r>
              <a:rPr lang="en-US" dirty="0" smtClean="0"/>
              <a:t>At the opposite the stagflation of the 1970’ revealed the incompleteness of the Keynesian approach and its inability to tackle with an evolving world in which the financial system covered an ever increasing role. The economic system fluctuations were interpreted as the result of business cycles, which can be easily avoided through the implementation of policy, both monetary and fiscal, rules. Inflation targeting and public debt and deficit thresholds would have assured a stable environment to minimize fluctuations and grant long run stable growth.</a:t>
            </a:r>
          </a:p>
          <a:p>
            <a:endParaRPr lang="it-IT" dirty="0"/>
          </a:p>
        </p:txBody>
      </p:sp>
    </p:spTree>
    <p:extLst>
      <p:ext uri="{BB962C8B-B14F-4D97-AF65-F5344CB8AC3E}">
        <p14:creationId xmlns:p14="http://schemas.microsoft.com/office/powerpoint/2010/main" val="2443117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The NMC on </a:t>
            </a:r>
            <a:r>
              <a:rPr lang="it-IT" dirty="0" err="1" smtClean="0"/>
              <a:t>which</a:t>
            </a:r>
            <a:r>
              <a:rPr lang="it-IT" dirty="0" smtClean="0"/>
              <a:t> the EZ </a:t>
            </a:r>
            <a:r>
              <a:rPr lang="it-IT" dirty="0" err="1" smtClean="0"/>
              <a:t>was</a:t>
            </a:r>
            <a:r>
              <a:rPr lang="it-IT" dirty="0" smtClean="0"/>
              <a:t> </a:t>
            </a:r>
            <a:r>
              <a:rPr lang="it-IT" dirty="0" err="1" smtClean="0"/>
              <a:t>built</a:t>
            </a:r>
            <a:endParaRPr lang="it-IT" dirty="0"/>
          </a:p>
        </p:txBody>
      </p:sp>
      <p:sp>
        <p:nvSpPr>
          <p:cNvPr id="3" name="Segnaposto contenuto 2"/>
          <p:cNvSpPr>
            <a:spLocks noGrp="1"/>
          </p:cNvSpPr>
          <p:nvPr>
            <p:ph idx="1"/>
          </p:nvPr>
        </p:nvSpPr>
        <p:spPr>
          <a:xfrm>
            <a:off x="838200" y="1519084"/>
            <a:ext cx="10515600" cy="4837471"/>
          </a:xfrm>
        </p:spPr>
        <p:txBody>
          <a:bodyPr>
            <a:normAutofit/>
          </a:bodyPr>
          <a:lstStyle/>
          <a:p>
            <a:pPr marL="514350" indent="-514350">
              <a:buAutoNum type="arabicPeriod"/>
            </a:pPr>
            <a:r>
              <a:rPr lang="en-US" dirty="0" smtClean="0"/>
              <a:t>short-term policies are not desirable because even if they could have positive effects in the short-run, the final result is just an increase of inflation </a:t>
            </a:r>
          </a:p>
          <a:p>
            <a:pPr marL="0" indent="0">
              <a:buNone/>
            </a:pPr>
            <a:r>
              <a:rPr lang="en-US" dirty="0" smtClean="0"/>
              <a:t> </a:t>
            </a:r>
          </a:p>
          <a:p>
            <a:pPr marL="514350" indent="-514350">
              <a:buAutoNum type="arabicPeriod" startAt="2"/>
            </a:pPr>
            <a:r>
              <a:rPr lang="en-US" dirty="0" smtClean="0"/>
              <a:t>inflation is a monetary phenomenon. It is possible to control the quantity of money in circulation to control the inflation rate;</a:t>
            </a:r>
          </a:p>
          <a:p>
            <a:pPr marL="514350" indent="-514350">
              <a:buAutoNum type="arabicPeriod" startAt="2"/>
            </a:pPr>
            <a:endParaRPr lang="en-US" dirty="0" smtClean="0"/>
          </a:p>
          <a:p>
            <a:pPr marL="442913" indent="-442913">
              <a:buNone/>
            </a:pPr>
            <a:r>
              <a:rPr lang="en-US" dirty="0" smtClean="0"/>
              <a:t>3.  gross domestic product and unemployment fluctuate around their long run value. This last one is independent from active fiscal and monetary policies</a:t>
            </a:r>
          </a:p>
        </p:txBody>
      </p:sp>
    </p:spTree>
    <p:extLst>
      <p:ext uri="{BB962C8B-B14F-4D97-AF65-F5344CB8AC3E}">
        <p14:creationId xmlns:p14="http://schemas.microsoft.com/office/powerpoint/2010/main" val="1320795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Inadeguate to solve the </a:t>
            </a:r>
            <a:r>
              <a:rPr lang="it-IT" dirty="0" err="1" smtClean="0"/>
              <a:t>limits</a:t>
            </a:r>
            <a:r>
              <a:rPr lang="it-IT" dirty="0" smtClean="0"/>
              <a:t> of EZ</a:t>
            </a:r>
            <a:endParaRPr lang="it-IT" dirty="0"/>
          </a:p>
        </p:txBody>
      </p:sp>
      <p:sp>
        <p:nvSpPr>
          <p:cNvPr id="3" name="Segnaposto contenuto 2"/>
          <p:cNvSpPr>
            <a:spLocks noGrp="1"/>
          </p:cNvSpPr>
          <p:nvPr>
            <p:ph idx="1"/>
          </p:nvPr>
        </p:nvSpPr>
        <p:spPr/>
        <p:txBody>
          <a:bodyPr/>
          <a:lstStyle/>
          <a:p>
            <a:pPr marL="0" indent="0">
              <a:buNone/>
            </a:pPr>
            <a:r>
              <a:rPr lang="en-US" dirty="0" smtClean="0"/>
              <a:t>The limits of EZ have three main causes:</a:t>
            </a:r>
          </a:p>
          <a:p>
            <a:pPr marL="0" indent="0">
              <a:buNone/>
            </a:pPr>
            <a:r>
              <a:rPr lang="en-US" dirty="0" smtClean="0"/>
              <a:t>1. the foreign account imbalances </a:t>
            </a:r>
          </a:p>
          <a:p>
            <a:pPr marL="0" indent="0">
              <a:buNone/>
            </a:pPr>
            <a:r>
              <a:rPr lang="en-US" dirty="0" smtClean="0"/>
              <a:t>2. the </a:t>
            </a:r>
            <a:r>
              <a:rPr lang="en-US" dirty="0" err="1" smtClean="0"/>
              <a:t>behaviour</a:t>
            </a:r>
            <a:r>
              <a:rPr lang="en-US" dirty="0" smtClean="0"/>
              <a:t> of financial markets</a:t>
            </a:r>
          </a:p>
          <a:p>
            <a:pPr marL="0" indent="0">
              <a:buNone/>
            </a:pPr>
            <a:r>
              <a:rPr lang="en-US" dirty="0" smtClean="0"/>
              <a:t>3. the rigidity of policy structure in Europe</a:t>
            </a:r>
          </a:p>
          <a:p>
            <a:pPr marL="0" indent="0" algn="just">
              <a:buNone/>
            </a:pPr>
            <a:endParaRPr lang="en-US" dirty="0" smtClean="0"/>
          </a:p>
          <a:p>
            <a:pPr marL="0" indent="0" algn="just">
              <a:buNone/>
            </a:pPr>
            <a:r>
              <a:rPr lang="en-US" dirty="0" smtClean="0"/>
              <a:t>The policy autonomy of each single country is extremely reduced, despite the economies are very different, sowing different need and preferences for policy intervention in respect to inflation and unemployment.</a:t>
            </a:r>
            <a:endParaRPr lang="it-IT" dirty="0"/>
          </a:p>
        </p:txBody>
      </p:sp>
    </p:spTree>
    <p:extLst>
      <p:ext uri="{BB962C8B-B14F-4D97-AF65-F5344CB8AC3E}">
        <p14:creationId xmlns:p14="http://schemas.microsoft.com/office/powerpoint/2010/main" val="56964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…….Rethinking of a political project</a:t>
            </a:r>
            <a:endParaRPr lang="it-IT" dirty="0"/>
          </a:p>
        </p:txBody>
      </p:sp>
      <p:sp>
        <p:nvSpPr>
          <p:cNvPr id="3" name="Segnaposto contenuto 2"/>
          <p:cNvSpPr>
            <a:spLocks noGrp="1"/>
          </p:cNvSpPr>
          <p:nvPr>
            <p:ph idx="1"/>
          </p:nvPr>
        </p:nvSpPr>
        <p:spPr>
          <a:xfrm>
            <a:off x="838200" y="1825625"/>
            <a:ext cx="10515600" cy="4855394"/>
          </a:xfrm>
        </p:spPr>
        <p:txBody>
          <a:bodyPr/>
          <a:lstStyle/>
          <a:p>
            <a:pPr marL="0" indent="0" algn="just">
              <a:buNone/>
            </a:pPr>
            <a:r>
              <a:rPr lang="en-US" dirty="0" smtClean="0"/>
              <a:t>A long-run stable economic environment and stable prices cannot be realized at expenses of other countries</a:t>
            </a:r>
          </a:p>
          <a:p>
            <a:pPr marL="0" indent="0" algn="just">
              <a:buNone/>
            </a:pPr>
            <a:endParaRPr lang="en-US" dirty="0"/>
          </a:p>
          <a:p>
            <a:pPr marL="0" indent="0" algn="just">
              <a:buNone/>
            </a:pPr>
            <a:r>
              <a:rPr lang="en-US" dirty="0" smtClean="0"/>
              <a:t>The absence of a political project will pave the way to those who are convinced that rather than bear such high social costs, it would be better to grant autonomy to the national economic policy. However in the globalization era this would likely be– following the “Rodrick’s trilemma" a </a:t>
            </a:r>
            <a:r>
              <a:rPr lang="en-US" smtClean="0"/>
              <a:t>losing choice</a:t>
            </a:r>
            <a:endParaRPr lang="it-IT" dirty="0"/>
          </a:p>
        </p:txBody>
      </p:sp>
    </p:spTree>
    <p:extLst>
      <p:ext uri="{BB962C8B-B14F-4D97-AF65-F5344CB8AC3E}">
        <p14:creationId xmlns:p14="http://schemas.microsoft.com/office/powerpoint/2010/main" val="1222866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383</Words>
  <Application>Microsoft Office PowerPoint</Application>
  <PresentationFormat>Widescreen</PresentationFormat>
  <Paragraphs>22</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Lesson 27</vt:lpstr>
      <vt:lpstr>The lesson from history</vt:lpstr>
      <vt:lpstr>The NMC on which the EZ was built</vt:lpstr>
      <vt:lpstr>Inadeguate to solve the limits of EZ</vt:lpstr>
      <vt:lpstr>…….Rethinking of a political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27</dc:title>
  <dc:creator>Rorita Canale</dc:creator>
  <cp:lastModifiedBy>Rorita Canale</cp:lastModifiedBy>
  <cp:revision>12</cp:revision>
  <dcterms:created xsi:type="dcterms:W3CDTF">2019-02-07T10:02:52Z</dcterms:created>
  <dcterms:modified xsi:type="dcterms:W3CDTF">2019-10-15T13:50:52Z</dcterms:modified>
</cp:coreProperties>
</file>