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81416D5-F338-4FF3-B273-B0E89CF8F0C9}"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2848133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1416D5-F338-4FF3-B273-B0E89CF8F0C9}"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52947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1416D5-F338-4FF3-B273-B0E89CF8F0C9}"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416599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1416D5-F338-4FF3-B273-B0E89CF8F0C9}"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92700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81416D5-F338-4FF3-B273-B0E89CF8F0C9}"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315024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81416D5-F338-4FF3-B273-B0E89CF8F0C9}"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8927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81416D5-F338-4FF3-B273-B0E89CF8F0C9}" type="datetimeFigureOut">
              <a:rPr lang="it-IT" smtClean="0"/>
              <a:t>15/10/2019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267620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81416D5-F338-4FF3-B273-B0E89CF8F0C9}" type="datetimeFigureOut">
              <a:rPr lang="it-IT" smtClean="0"/>
              <a:t>15/10/2019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133304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81416D5-F338-4FF3-B273-B0E89CF8F0C9}" type="datetimeFigureOut">
              <a:rPr lang="it-IT" smtClean="0"/>
              <a:t>15/10/2019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303931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81416D5-F338-4FF3-B273-B0E89CF8F0C9}"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397044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81416D5-F338-4FF3-B273-B0E89CF8F0C9}"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C110CE-24E7-4ED4-A608-13A8BE1E2DEF}" type="slidenum">
              <a:rPr lang="it-IT" smtClean="0"/>
              <a:t>‹N›</a:t>
            </a:fld>
            <a:endParaRPr lang="it-IT"/>
          </a:p>
        </p:txBody>
      </p:sp>
    </p:spTree>
    <p:extLst>
      <p:ext uri="{BB962C8B-B14F-4D97-AF65-F5344CB8AC3E}">
        <p14:creationId xmlns:p14="http://schemas.microsoft.com/office/powerpoint/2010/main" val="3575618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416D5-F338-4FF3-B273-B0E89CF8F0C9}" type="datetimeFigureOut">
              <a:rPr lang="it-IT" smtClean="0"/>
              <a:t>15/10/2019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110CE-24E7-4ED4-A608-13A8BE1E2DEF}" type="slidenum">
              <a:rPr lang="it-IT" smtClean="0"/>
              <a:t>‹N›</a:t>
            </a:fld>
            <a:endParaRPr lang="it-IT"/>
          </a:p>
        </p:txBody>
      </p:sp>
    </p:spTree>
    <p:extLst>
      <p:ext uri="{BB962C8B-B14F-4D97-AF65-F5344CB8AC3E}">
        <p14:creationId xmlns:p14="http://schemas.microsoft.com/office/powerpoint/2010/main" val="28121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26</a:t>
            </a:r>
            <a:endParaRPr lang="it-IT" dirty="0"/>
          </a:p>
        </p:txBody>
      </p:sp>
      <p:sp>
        <p:nvSpPr>
          <p:cNvPr id="3" name="Sottotitolo 2"/>
          <p:cNvSpPr>
            <a:spLocks noGrp="1"/>
          </p:cNvSpPr>
          <p:nvPr>
            <p:ph type="subTitle" idx="1"/>
          </p:nvPr>
        </p:nvSpPr>
        <p:spPr>
          <a:xfrm>
            <a:off x="722671" y="3602038"/>
            <a:ext cx="10781071" cy="1655762"/>
          </a:xfrm>
        </p:spPr>
        <p:txBody>
          <a:bodyPr>
            <a:normAutofit/>
          </a:bodyPr>
          <a:lstStyle/>
          <a:p>
            <a:r>
              <a:rPr lang="en-US" sz="4000" dirty="0" smtClean="0"/>
              <a:t>Policy coordination and the future of the Eurozone</a:t>
            </a:r>
            <a:endParaRPr lang="it-IT" sz="4000" dirty="0"/>
          </a:p>
        </p:txBody>
      </p:sp>
    </p:spTree>
    <p:extLst>
      <p:ext uri="{BB962C8B-B14F-4D97-AF65-F5344CB8AC3E}">
        <p14:creationId xmlns:p14="http://schemas.microsoft.com/office/powerpoint/2010/main" val="712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weakness</a:t>
            </a:r>
            <a:r>
              <a:rPr lang="it-IT" dirty="0" smtClean="0"/>
              <a:t> of the </a:t>
            </a:r>
            <a:r>
              <a:rPr lang="it-IT" dirty="0" err="1" smtClean="0"/>
              <a:t>institutional</a:t>
            </a:r>
            <a:r>
              <a:rPr lang="it-IT" dirty="0" smtClean="0"/>
              <a:t> </a:t>
            </a:r>
            <a:r>
              <a:rPr lang="it-IT" dirty="0" err="1" smtClean="0"/>
              <a:t>framework</a:t>
            </a:r>
            <a:endParaRPr lang="it-IT" dirty="0"/>
          </a:p>
        </p:txBody>
      </p:sp>
      <p:sp>
        <p:nvSpPr>
          <p:cNvPr id="3" name="Segnaposto contenuto 2"/>
          <p:cNvSpPr>
            <a:spLocks noGrp="1"/>
          </p:cNvSpPr>
          <p:nvPr>
            <p:ph idx="1"/>
          </p:nvPr>
        </p:nvSpPr>
        <p:spPr/>
        <p:txBody>
          <a:bodyPr/>
          <a:lstStyle/>
          <a:p>
            <a:pPr algn="just"/>
            <a:r>
              <a:rPr lang="en-US" dirty="0" smtClean="0"/>
              <a:t>The crisis highlighted the underlying weaknesses of the institutional architecture of monetary union. </a:t>
            </a:r>
          </a:p>
          <a:p>
            <a:pPr algn="just"/>
            <a:r>
              <a:rPr lang="en-US" dirty="0" smtClean="0"/>
              <a:t>The greater fragility of some countries compared to others triggered a backward process, in which the national authorities began to prevail over those of the entire currency area. </a:t>
            </a:r>
          </a:p>
          <a:p>
            <a:pPr algn="just"/>
            <a:r>
              <a:rPr lang="en-US" dirty="0" smtClean="0"/>
              <a:t>This criterion also inspired responses to the economic crisis, which over time have revealed the particular characteristics and incompleteness of the currency area.</a:t>
            </a:r>
            <a:endParaRPr lang="it-IT" dirty="0"/>
          </a:p>
        </p:txBody>
      </p:sp>
    </p:spTree>
    <p:extLst>
      <p:ext uri="{BB962C8B-B14F-4D97-AF65-F5344CB8AC3E}">
        <p14:creationId xmlns:p14="http://schemas.microsoft.com/office/powerpoint/2010/main" val="1177226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First </a:t>
            </a:r>
            <a:r>
              <a:rPr lang="en-GB" dirty="0" smtClean="0"/>
              <a:t>phase</a:t>
            </a:r>
            <a:r>
              <a:rPr lang="it-IT" dirty="0" smtClean="0"/>
              <a:t>: </a:t>
            </a:r>
            <a:r>
              <a:rPr lang="it-IT" dirty="0" err="1" smtClean="0"/>
              <a:t>absence</a:t>
            </a:r>
            <a:r>
              <a:rPr lang="it-IT" dirty="0" smtClean="0"/>
              <a:t> of </a:t>
            </a:r>
            <a:r>
              <a:rPr lang="it-IT" dirty="0" err="1" smtClean="0"/>
              <a:t>coordinated</a:t>
            </a:r>
            <a:r>
              <a:rPr lang="it-IT" dirty="0" smtClean="0"/>
              <a:t> </a:t>
            </a:r>
            <a:r>
              <a:rPr lang="it-IT" dirty="0" err="1" smtClean="0"/>
              <a:t>action</a:t>
            </a:r>
            <a:endParaRPr lang="it-IT" dirty="0"/>
          </a:p>
        </p:txBody>
      </p:sp>
      <p:sp>
        <p:nvSpPr>
          <p:cNvPr id="3" name="Segnaposto contenuto 2"/>
          <p:cNvSpPr>
            <a:spLocks noGrp="1"/>
          </p:cNvSpPr>
          <p:nvPr>
            <p:ph idx="1"/>
          </p:nvPr>
        </p:nvSpPr>
        <p:spPr>
          <a:xfrm>
            <a:off x="838200" y="1884618"/>
            <a:ext cx="10515600" cy="4351338"/>
          </a:xfrm>
        </p:spPr>
        <p:txBody>
          <a:bodyPr>
            <a:normAutofit fontScale="92500" lnSpcReduction="10000"/>
          </a:bodyPr>
          <a:lstStyle/>
          <a:p>
            <a:pPr marL="0" indent="0" algn="just">
              <a:buNone/>
            </a:pPr>
            <a:r>
              <a:rPr lang="en-US" dirty="0" smtClean="0"/>
              <a:t>Policy structure:</a:t>
            </a:r>
          </a:p>
          <a:p>
            <a:pPr marL="0" indent="0" algn="just">
              <a:buNone/>
            </a:pPr>
            <a:r>
              <a:rPr lang="en-US" dirty="0" smtClean="0"/>
              <a:t>1) a single monetary policy and many fiscal authorities </a:t>
            </a:r>
          </a:p>
          <a:p>
            <a:pPr marL="0" indent="0" algn="just">
              <a:buNone/>
            </a:pPr>
            <a:r>
              <a:rPr lang="en-US" dirty="0" smtClean="0"/>
              <a:t>2) fixed exchange rates "without" the possibility to devaluate. </a:t>
            </a:r>
          </a:p>
          <a:p>
            <a:pPr marL="0" indent="0" algn="just">
              <a:buNone/>
            </a:pPr>
            <a:r>
              <a:rPr lang="en-US" dirty="0" smtClean="0"/>
              <a:t>Some questions arise:</a:t>
            </a:r>
          </a:p>
          <a:p>
            <a:pPr marL="0" indent="0" algn="just">
              <a:buNone/>
            </a:pPr>
            <a:r>
              <a:rPr lang="en-US" dirty="0" smtClean="0"/>
              <a:t> a) which policy authority has to respond to speculative attacks toward single countries?</a:t>
            </a:r>
          </a:p>
          <a:p>
            <a:pPr marL="0" indent="0" algn="just">
              <a:buNone/>
            </a:pPr>
            <a:r>
              <a:rPr lang="en-US" dirty="0" smtClean="0"/>
              <a:t> b) how can individual countries evaluate how to choose, whilst minimizing the social loss function, between debt and deficit containment on the one hand and exit from the currency union on the other ? </a:t>
            </a:r>
          </a:p>
          <a:p>
            <a:pPr marL="0" indent="0" algn="just">
              <a:buNone/>
            </a:pPr>
            <a:r>
              <a:rPr lang="en-US" dirty="0" smtClean="0"/>
              <a:t>Costs and benefits cannot be evaluated in the light of events which have already occurred.</a:t>
            </a:r>
            <a:endParaRPr lang="it-IT" dirty="0"/>
          </a:p>
        </p:txBody>
      </p:sp>
    </p:spTree>
    <p:extLst>
      <p:ext uri="{BB962C8B-B14F-4D97-AF65-F5344CB8AC3E}">
        <p14:creationId xmlns:p14="http://schemas.microsoft.com/office/powerpoint/2010/main" val="3308664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Second </a:t>
            </a:r>
            <a:r>
              <a:rPr lang="it-IT" dirty="0" err="1" smtClean="0"/>
              <a:t>phase</a:t>
            </a:r>
            <a:r>
              <a:rPr lang="it-IT" dirty="0" smtClean="0"/>
              <a:t>: more </a:t>
            </a:r>
            <a:r>
              <a:rPr lang="it-IT" dirty="0" err="1" smtClean="0"/>
              <a:t>coordination</a:t>
            </a:r>
            <a:r>
              <a:rPr lang="it-IT" dirty="0" smtClean="0"/>
              <a:t> </a:t>
            </a:r>
            <a:endParaRPr lang="it-IT" dirty="0"/>
          </a:p>
        </p:txBody>
      </p:sp>
      <p:sp>
        <p:nvSpPr>
          <p:cNvPr id="3" name="Segnaposto contenuto 2"/>
          <p:cNvSpPr>
            <a:spLocks noGrp="1"/>
          </p:cNvSpPr>
          <p:nvPr>
            <p:ph idx="1"/>
          </p:nvPr>
        </p:nvSpPr>
        <p:spPr>
          <a:xfrm>
            <a:off x="838200" y="1445342"/>
            <a:ext cx="10515600" cy="4731621"/>
          </a:xfrm>
        </p:spPr>
        <p:txBody>
          <a:bodyPr>
            <a:normAutofit lnSpcReduction="10000"/>
          </a:bodyPr>
          <a:lstStyle/>
          <a:p>
            <a:r>
              <a:rPr lang="en-US" dirty="0" smtClean="0"/>
              <a:t>The coordinated measures: </a:t>
            </a:r>
          </a:p>
          <a:p>
            <a:pPr marL="0" indent="0">
              <a:buNone/>
            </a:pPr>
            <a:r>
              <a:rPr lang="en-US" dirty="0" smtClean="0"/>
              <a:t>1) ECB used the instrument of quantitative easing to lower government bond yields </a:t>
            </a:r>
          </a:p>
          <a:p>
            <a:pPr marL="0" indent="0">
              <a:buNone/>
            </a:pPr>
            <a:r>
              <a:rPr lang="en-US" dirty="0" smtClean="0"/>
              <a:t>2) ECB sharply lowered the interest rates; </a:t>
            </a:r>
          </a:p>
          <a:p>
            <a:pPr marL="0" indent="0">
              <a:buNone/>
            </a:pPr>
            <a:r>
              <a:rPr lang="en-US" dirty="0" smtClean="0"/>
              <a:t>3) the ESM was created to finance countries in difficulty at low interest rates under the condition of accepting fiscal retrenchment </a:t>
            </a:r>
            <a:r>
              <a:rPr lang="en-US" dirty="0" err="1" smtClean="0"/>
              <a:t>programmes</a:t>
            </a:r>
            <a:r>
              <a:rPr lang="en-US" dirty="0" smtClean="0"/>
              <a:t>.</a:t>
            </a:r>
            <a:endParaRPr lang="en-US" dirty="0"/>
          </a:p>
          <a:p>
            <a:pPr marL="0" indent="0">
              <a:buNone/>
            </a:pPr>
            <a:r>
              <a:rPr lang="en-US" dirty="0" smtClean="0"/>
              <a:t>4) The “Fiscal compact” was introduced to assure convergence criteria</a:t>
            </a:r>
          </a:p>
          <a:p>
            <a:endParaRPr lang="en-US" dirty="0"/>
          </a:p>
          <a:p>
            <a:pPr marL="0" indent="0">
              <a:buNone/>
            </a:pPr>
            <a:r>
              <a:rPr lang="en-US" dirty="0" smtClean="0"/>
              <a:t>Such measures reduced the pressure on interest rates and public debt, although their effect on growth and convergence is very uncertain.</a:t>
            </a:r>
            <a:endParaRPr lang="it-IT" dirty="0"/>
          </a:p>
        </p:txBody>
      </p:sp>
    </p:spTree>
    <p:extLst>
      <p:ext uri="{BB962C8B-B14F-4D97-AF65-F5344CB8AC3E}">
        <p14:creationId xmlns:p14="http://schemas.microsoft.com/office/powerpoint/2010/main" val="4078007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Present</a:t>
            </a:r>
            <a:r>
              <a:rPr lang="it-IT" dirty="0" smtClean="0"/>
              <a:t> </a:t>
            </a:r>
            <a:r>
              <a:rPr lang="it-IT" dirty="0" err="1" smtClean="0"/>
              <a:t>avaliable</a:t>
            </a:r>
            <a:r>
              <a:rPr lang="it-IT" dirty="0" smtClean="0"/>
              <a:t> policy </a:t>
            </a:r>
            <a:r>
              <a:rPr lang="it-IT" dirty="0" err="1" smtClean="0"/>
              <a:t>alternatives</a:t>
            </a:r>
            <a:endParaRPr lang="it-IT" dirty="0"/>
          </a:p>
        </p:txBody>
      </p:sp>
      <p:sp>
        <p:nvSpPr>
          <p:cNvPr id="3" name="Segnaposto contenuto 2"/>
          <p:cNvSpPr>
            <a:spLocks noGrp="1"/>
          </p:cNvSpPr>
          <p:nvPr>
            <p:ph idx="1"/>
          </p:nvPr>
        </p:nvSpPr>
        <p:spPr>
          <a:xfrm>
            <a:off x="543233" y="1445341"/>
            <a:ext cx="10515600" cy="4999704"/>
          </a:xfrm>
        </p:spPr>
        <p:txBody>
          <a:bodyPr>
            <a:normAutofit fontScale="85000" lnSpcReduction="10000"/>
          </a:bodyPr>
          <a:lstStyle/>
          <a:p>
            <a:pPr marL="0" indent="0" algn="just">
              <a:buNone/>
            </a:pPr>
            <a:r>
              <a:rPr lang="en-US" dirty="0" smtClean="0"/>
              <a:t>1) economic policies that have internal balance as their sole objective, without taking international constraints into account. </a:t>
            </a:r>
          </a:p>
          <a:p>
            <a:pPr marL="0" indent="0" algn="just">
              <a:buNone/>
            </a:pPr>
            <a:r>
              <a:rPr lang="en-US" dirty="0" smtClean="0"/>
              <a:t>If this path, which undoubtedly implies exit from the currency union, is viable for countries with a certain degree of economic autonomy, it is much more difficult for the most fragile countries, which would have difficulty in finding resources on the capital market and commodity market. </a:t>
            </a:r>
          </a:p>
          <a:p>
            <a:pPr marL="0" indent="0" algn="just">
              <a:buNone/>
            </a:pPr>
            <a:r>
              <a:rPr lang="en-US" dirty="0" smtClean="0"/>
              <a:t>2) beggar-thy-</a:t>
            </a:r>
            <a:r>
              <a:rPr lang="en-US" dirty="0" err="1" smtClean="0"/>
              <a:t>neighbour</a:t>
            </a:r>
            <a:r>
              <a:rPr lang="en-US" dirty="0" smtClean="0"/>
              <a:t> (damage your </a:t>
            </a:r>
            <a:r>
              <a:rPr lang="en-US" dirty="0" err="1" smtClean="0"/>
              <a:t>neighbour</a:t>
            </a:r>
            <a:r>
              <a:rPr lang="en-US" dirty="0" smtClean="0"/>
              <a:t>) policies. </a:t>
            </a:r>
          </a:p>
          <a:p>
            <a:pPr marL="0" indent="0" algn="just">
              <a:buNone/>
            </a:pPr>
            <a:r>
              <a:rPr lang="en-US" dirty="0" smtClean="0"/>
              <a:t>However, these policies may succeed if the spillover effects due to the close interdependence between the countries are limited. Growth of competitiveness achieved to the detriment of other countries reduces their capacity for growth and hence, in the absence of a rebalancing mechanism, their domestic demand. In this case, too, the strategy would lead to a weakening of the currency union. </a:t>
            </a:r>
          </a:p>
          <a:p>
            <a:pPr marL="0" indent="0" algn="just">
              <a:buNone/>
            </a:pPr>
            <a:r>
              <a:rPr lang="en-US" dirty="0" smtClean="0"/>
              <a:t>3) beggar-thyself (damage yourself) policies by unconditionally accepting the economic policy prescriptions provided by supranational constraint, weakening the internal decision-making process and democracy</a:t>
            </a:r>
            <a:endParaRPr lang="it-IT" dirty="0"/>
          </a:p>
        </p:txBody>
      </p:sp>
    </p:spTree>
    <p:extLst>
      <p:ext uri="{BB962C8B-B14F-4D97-AF65-F5344CB8AC3E}">
        <p14:creationId xmlns:p14="http://schemas.microsoft.com/office/powerpoint/2010/main" val="3326839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578771"/>
          </a:xfrm>
        </p:spPr>
        <p:txBody>
          <a:bodyPr>
            <a:normAutofit fontScale="90000"/>
          </a:bodyPr>
          <a:lstStyle/>
          <a:p>
            <a:pPr algn="ctr"/>
            <a:r>
              <a:rPr lang="it-IT" dirty="0" smtClean="0"/>
              <a:t>Eurozone </a:t>
            </a:r>
            <a:r>
              <a:rPr lang="en-GB" dirty="0" smtClean="0"/>
              <a:t>contradictions</a:t>
            </a:r>
            <a:endParaRPr lang="en-GB" dirty="0"/>
          </a:p>
        </p:txBody>
      </p:sp>
      <p:sp>
        <p:nvSpPr>
          <p:cNvPr id="3" name="Segnaposto contenuto 2"/>
          <p:cNvSpPr>
            <a:spLocks noGrp="1"/>
          </p:cNvSpPr>
          <p:nvPr>
            <p:ph idx="1"/>
          </p:nvPr>
        </p:nvSpPr>
        <p:spPr>
          <a:xfrm>
            <a:off x="838200" y="1106129"/>
            <a:ext cx="10515600" cy="5751870"/>
          </a:xfrm>
        </p:spPr>
        <p:txBody>
          <a:bodyPr>
            <a:normAutofit fontScale="85000" lnSpcReduction="20000"/>
          </a:bodyPr>
          <a:lstStyle/>
          <a:p>
            <a:pPr marL="0" indent="0" algn="just">
              <a:buNone/>
            </a:pPr>
            <a:r>
              <a:rPr lang="it-IT" b="1" dirty="0" smtClean="0"/>
              <a:t>1) Eurozone «Trilemma»</a:t>
            </a:r>
          </a:p>
          <a:p>
            <a:pPr marL="0" indent="0" algn="just">
              <a:buNone/>
            </a:pPr>
            <a:r>
              <a:rPr lang="en-US" dirty="0" smtClean="0"/>
              <a:t>in the absence of an autonomous monetary policy it is impossible to have financial stability, autonomy of fiscal policy and integrated financial markets together (see the “Eurozone trilemma” described above). Being part of an integrated financial market exposes countries to financial instability which requires the loss of autonomy of fiscal policy. In order to maintain fiscal autonomy in an integrated financial market, there is the risk, in difficult situations, of being exposed to volatility of interest rates, which in turn has negative effects on growth. To maintain financial stability and fiscal policy independence it is necessary to introduce controls on capital movements and to abandon financial integration. </a:t>
            </a:r>
            <a:endParaRPr lang="it-IT" dirty="0"/>
          </a:p>
          <a:p>
            <a:pPr marL="0" indent="0" algn="just">
              <a:buNone/>
            </a:pPr>
            <a:r>
              <a:rPr lang="it-IT" b="1" dirty="0" smtClean="0"/>
              <a:t>2) </a:t>
            </a:r>
            <a:r>
              <a:rPr lang="it-IT" b="1" dirty="0" err="1" smtClean="0"/>
              <a:t>Rodrick</a:t>
            </a:r>
            <a:r>
              <a:rPr lang="it-IT" b="1" dirty="0" smtClean="0"/>
              <a:t> «Trilemma»</a:t>
            </a:r>
          </a:p>
          <a:p>
            <a:pPr marL="0" indent="0" algn="just">
              <a:buNone/>
            </a:pPr>
            <a:r>
              <a:rPr lang="en-US" dirty="0" smtClean="0"/>
              <a:t>it is not possible to have at the same time globalization, democracy and autonomy in the management of economic policy. European countries have delegated democratic powers to Europe - a context in which they are financially integrated - and given up autonomous management not only of monetary but also fiscal policy. However, if the economic policies, when managed at European level, are not effective, they risk undermining the internal equilibrium and causing the failure of the integration processes. Such delegation of powers will be successful if it is able to achieve growth or if there is no substitution between the objective of internal equilibrium and European integration.</a:t>
            </a:r>
            <a:endParaRPr lang="it-IT" dirty="0"/>
          </a:p>
        </p:txBody>
      </p:sp>
    </p:spTree>
    <p:extLst>
      <p:ext uri="{BB962C8B-B14F-4D97-AF65-F5344CB8AC3E}">
        <p14:creationId xmlns:p14="http://schemas.microsoft.com/office/powerpoint/2010/main" val="3807314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714</Words>
  <Application>Microsoft Office PowerPoint</Application>
  <PresentationFormat>Widescreen</PresentationFormat>
  <Paragraphs>33</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Lesson 26</vt:lpstr>
      <vt:lpstr>The weakness of the institutional framework</vt:lpstr>
      <vt:lpstr>First phase: absence of coordinated action</vt:lpstr>
      <vt:lpstr>Second phase: more coordination </vt:lpstr>
      <vt:lpstr>Present avaliable policy alternatives</vt:lpstr>
      <vt:lpstr>Eurozone contradictions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26</dc:title>
  <dc:creator>Rorita Canale</dc:creator>
  <cp:lastModifiedBy>Rorita Canale</cp:lastModifiedBy>
  <cp:revision>15</cp:revision>
  <dcterms:created xsi:type="dcterms:W3CDTF">2019-02-07T09:36:36Z</dcterms:created>
  <dcterms:modified xsi:type="dcterms:W3CDTF">2019-10-15T13:47:38Z</dcterms:modified>
</cp:coreProperties>
</file>