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25E96B8-060B-4D1E-96DA-9E1F915AF34E}"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2365FA0-431F-41B6-9E7B-DE6523BD888C}" type="slidenum">
              <a:rPr lang="it-IT" smtClean="0"/>
              <a:t>‹N›</a:t>
            </a:fld>
            <a:endParaRPr lang="it-IT"/>
          </a:p>
        </p:txBody>
      </p:sp>
    </p:spTree>
    <p:extLst>
      <p:ext uri="{BB962C8B-B14F-4D97-AF65-F5344CB8AC3E}">
        <p14:creationId xmlns:p14="http://schemas.microsoft.com/office/powerpoint/2010/main" val="312932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25E96B8-060B-4D1E-96DA-9E1F915AF34E}"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2365FA0-431F-41B6-9E7B-DE6523BD888C}" type="slidenum">
              <a:rPr lang="it-IT" smtClean="0"/>
              <a:t>‹N›</a:t>
            </a:fld>
            <a:endParaRPr lang="it-IT"/>
          </a:p>
        </p:txBody>
      </p:sp>
    </p:spTree>
    <p:extLst>
      <p:ext uri="{BB962C8B-B14F-4D97-AF65-F5344CB8AC3E}">
        <p14:creationId xmlns:p14="http://schemas.microsoft.com/office/powerpoint/2010/main" val="148480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25E96B8-060B-4D1E-96DA-9E1F915AF34E}"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2365FA0-431F-41B6-9E7B-DE6523BD888C}" type="slidenum">
              <a:rPr lang="it-IT" smtClean="0"/>
              <a:t>‹N›</a:t>
            </a:fld>
            <a:endParaRPr lang="it-IT"/>
          </a:p>
        </p:txBody>
      </p:sp>
    </p:spTree>
    <p:extLst>
      <p:ext uri="{BB962C8B-B14F-4D97-AF65-F5344CB8AC3E}">
        <p14:creationId xmlns:p14="http://schemas.microsoft.com/office/powerpoint/2010/main" val="517762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25E96B8-060B-4D1E-96DA-9E1F915AF34E}"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2365FA0-431F-41B6-9E7B-DE6523BD888C}" type="slidenum">
              <a:rPr lang="it-IT" smtClean="0"/>
              <a:t>‹N›</a:t>
            </a:fld>
            <a:endParaRPr lang="it-IT"/>
          </a:p>
        </p:txBody>
      </p:sp>
    </p:spTree>
    <p:extLst>
      <p:ext uri="{BB962C8B-B14F-4D97-AF65-F5344CB8AC3E}">
        <p14:creationId xmlns:p14="http://schemas.microsoft.com/office/powerpoint/2010/main" val="235159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D25E96B8-060B-4D1E-96DA-9E1F915AF34E}"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2365FA0-431F-41B6-9E7B-DE6523BD888C}" type="slidenum">
              <a:rPr lang="it-IT" smtClean="0"/>
              <a:t>‹N›</a:t>
            </a:fld>
            <a:endParaRPr lang="it-IT"/>
          </a:p>
        </p:txBody>
      </p:sp>
    </p:spTree>
    <p:extLst>
      <p:ext uri="{BB962C8B-B14F-4D97-AF65-F5344CB8AC3E}">
        <p14:creationId xmlns:p14="http://schemas.microsoft.com/office/powerpoint/2010/main" val="3473190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25E96B8-060B-4D1E-96DA-9E1F915AF34E}"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2365FA0-431F-41B6-9E7B-DE6523BD888C}" type="slidenum">
              <a:rPr lang="it-IT" smtClean="0"/>
              <a:t>‹N›</a:t>
            </a:fld>
            <a:endParaRPr lang="it-IT"/>
          </a:p>
        </p:txBody>
      </p:sp>
    </p:spTree>
    <p:extLst>
      <p:ext uri="{BB962C8B-B14F-4D97-AF65-F5344CB8AC3E}">
        <p14:creationId xmlns:p14="http://schemas.microsoft.com/office/powerpoint/2010/main" val="3677736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25E96B8-060B-4D1E-96DA-9E1F915AF34E}" type="datetimeFigureOut">
              <a:rPr lang="it-IT" smtClean="0"/>
              <a:t>15/10/2019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2365FA0-431F-41B6-9E7B-DE6523BD888C}" type="slidenum">
              <a:rPr lang="it-IT" smtClean="0"/>
              <a:t>‹N›</a:t>
            </a:fld>
            <a:endParaRPr lang="it-IT"/>
          </a:p>
        </p:txBody>
      </p:sp>
    </p:spTree>
    <p:extLst>
      <p:ext uri="{BB962C8B-B14F-4D97-AF65-F5344CB8AC3E}">
        <p14:creationId xmlns:p14="http://schemas.microsoft.com/office/powerpoint/2010/main" val="255873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25E96B8-060B-4D1E-96DA-9E1F915AF34E}" type="datetimeFigureOut">
              <a:rPr lang="it-IT" smtClean="0"/>
              <a:t>15/10/2019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2365FA0-431F-41B6-9E7B-DE6523BD888C}" type="slidenum">
              <a:rPr lang="it-IT" smtClean="0"/>
              <a:t>‹N›</a:t>
            </a:fld>
            <a:endParaRPr lang="it-IT"/>
          </a:p>
        </p:txBody>
      </p:sp>
    </p:spTree>
    <p:extLst>
      <p:ext uri="{BB962C8B-B14F-4D97-AF65-F5344CB8AC3E}">
        <p14:creationId xmlns:p14="http://schemas.microsoft.com/office/powerpoint/2010/main" val="2031908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25E96B8-060B-4D1E-96DA-9E1F915AF34E}" type="datetimeFigureOut">
              <a:rPr lang="it-IT" smtClean="0"/>
              <a:t>15/10/2019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2365FA0-431F-41B6-9E7B-DE6523BD888C}" type="slidenum">
              <a:rPr lang="it-IT" smtClean="0"/>
              <a:t>‹N›</a:t>
            </a:fld>
            <a:endParaRPr lang="it-IT"/>
          </a:p>
        </p:txBody>
      </p:sp>
    </p:spTree>
    <p:extLst>
      <p:ext uri="{BB962C8B-B14F-4D97-AF65-F5344CB8AC3E}">
        <p14:creationId xmlns:p14="http://schemas.microsoft.com/office/powerpoint/2010/main" val="2467101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D25E96B8-060B-4D1E-96DA-9E1F915AF34E}"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2365FA0-431F-41B6-9E7B-DE6523BD888C}" type="slidenum">
              <a:rPr lang="it-IT" smtClean="0"/>
              <a:t>‹N›</a:t>
            </a:fld>
            <a:endParaRPr lang="it-IT"/>
          </a:p>
        </p:txBody>
      </p:sp>
    </p:spTree>
    <p:extLst>
      <p:ext uri="{BB962C8B-B14F-4D97-AF65-F5344CB8AC3E}">
        <p14:creationId xmlns:p14="http://schemas.microsoft.com/office/powerpoint/2010/main" val="2366869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D25E96B8-060B-4D1E-96DA-9E1F915AF34E}"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2365FA0-431F-41B6-9E7B-DE6523BD888C}" type="slidenum">
              <a:rPr lang="it-IT" smtClean="0"/>
              <a:t>‹N›</a:t>
            </a:fld>
            <a:endParaRPr lang="it-IT"/>
          </a:p>
        </p:txBody>
      </p:sp>
    </p:spTree>
    <p:extLst>
      <p:ext uri="{BB962C8B-B14F-4D97-AF65-F5344CB8AC3E}">
        <p14:creationId xmlns:p14="http://schemas.microsoft.com/office/powerpoint/2010/main" val="325662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E96B8-060B-4D1E-96DA-9E1F915AF34E}" type="datetimeFigureOut">
              <a:rPr lang="it-IT" smtClean="0"/>
              <a:t>15/10/2019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65FA0-431F-41B6-9E7B-DE6523BD888C}" type="slidenum">
              <a:rPr lang="it-IT" smtClean="0"/>
              <a:t>‹N›</a:t>
            </a:fld>
            <a:endParaRPr lang="it-IT"/>
          </a:p>
        </p:txBody>
      </p:sp>
    </p:spTree>
    <p:extLst>
      <p:ext uri="{BB962C8B-B14F-4D97-AF65-F5344CB8AC3E}">
        <p14:creationId xmlns:p14="http://schemas.microsoft.com/office/powerpoint/2010/main" val="145379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25</a:t>
            </a:r>
            <a:endParaRPr lang="it-IT" dirty="0"/>
          </a:p>
        </p:txBody>
      </p:sp>
      <p:sp>
        <p:nvSpPr>
          <p:cNvPr id="3" name="Sottotitolo 2"/>
          <p:cNvSpPr>
            <a:spLocks noGrp="1"/>
          </p:cNvSpPr>
          <p:nvPr>
            <p:ph type="subTitle" idx="1"/>
          </p:nvPr>
        </p:nvSpPr>
        <p:spPr>
          <a:xfrm>
            <a:off x="1523999" y="3602038"/>
            <a:ext cx="9788013" cy="1655762"/>
          </a:xfrm>
        </p:spPr>
        <p:txBody>
          <a:bodyPr>
            <a:normAutofit/>
          </a:bodyPr>
          <a:lstStyle/>
          <a:p>
            <a:r>
              <a:rPr lang="en-US" sz="4000" dirty="0" smtClean="0"/>
              <a:t>Policy coordination and external equilibrium</a:t>
            </a:r>
            <a:endParaRPr lang="it-IT" sz="4000" dirty="0"/>
          </a:p>
        </p:txBody>
      </p:sp>
    </p:spTree>
    <p:extLst>
      <p:ext uri="{BB962C8B-B14F-4D97-AF65-F5344CB8AC3E}">
        <p14:creationId xmlns:p14="http://schemas.microsoft.com/office/powerpoint/2010/main" val="2610259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Analogies</a:t>
            </a:r>
            <a:r>
              <a:rPr lang="it-IT" dirty="0" smtClean="0"/>
              <a:t> with 1992 SME </a:t>
            </a:r>
            <a:r>
              <a:rPr lang="it-IT" dirty="0" err="1" smtClean="0"/>
              <a:t>crisis</a:t>
            </a:r>
            <a:endParaRPr lang="it-IT" dirty="0"/>
          </a:p>
        </p:txBody>
      </p:sp>
      <p:sp>
        <p:nvSpPr>
          <p:cNvPr id="3" name="Segnaposto contenuto 2"/>
          <p:cNvSpPr>
            <a:spLocks noGrp="1"/>
          </p:cNvSpPr>
          <p:nvPr>
            <p:ph idx="1"/>
          </p:nvPr>
        </p:nvSpPr>
        <p:spPr/>
        <p:txBody>
          <a:bodyPr>
            <a:normAutofit fontScale="92500"/>
          </a:bodyPr>
          <a:lstStyle/>
          <a:p>
            <a:pPr marL="0" indent="0" algn="just">
              <a:buNone/>
            </a:pPr>
            <a:r>
              <a:rPr lang="en-US" dirty="0" smtClean="0"/>
              <a:t>in the 1992 currency crisis the UK and Italy, faced sharp capital outflows, exhaustion of foreign currency reserves and interest rate increases and  were forced to restore monetary independence and to devalue their currencies. </a:t>
            </a:r>
          </a:p>
          <a:p>
            <a:pPr marL="0" indent="0" algn="just">
              <a:buNone/>
            </a:pPr>
            <a:r>
              <a:rPr lang="en-US" dirty="0" smtClean="0"/>
              <a:t>This alternative is no longer available. When countries join the Eurozone, they decide to give up monetary independence, share a common currency, i.e. an irrevocably fixed exchange rate regime, and to let capital move freely across countries. Under such circumstances, there exists a policy “trilemma” according to which it is impossible to have simultaneously exchange rate stability, free capital mobility and monetary policy independence. For the Eurozone Member States, choosing between these three is no longer available unless they consider exiting the currency area as a possibility </a:t>
            </a:r>
            <a:endParaRPr lang="it-IT" dirty="0"/>
          </a:p>
        </p:txBody>
      </p:sp>
    </p:spTree>
    <p:extLst>
      <p:ext uri="{BB962C8B-B14F-4D97-AF65-F5344CB8AC3E}">
        <p14:creationId xmlns:p14="http://schemas.microsoft.com/office/powerpoint/2010/main" val="2824033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Eurozone policy trilemma </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en-US" dirty="0"/>
              <a:t>T</a:t>
            </a:r>
            <a:r>
              <a:rPr lang="en-US" dirty="0" smtClean="0"/>
              <a:t>he Eurozone countries cannot share with other Member States all three objectives of financial integration, financial stability and fiscal independence, meant as the ability to use fiscal policy as a stabilization instrument.</a:t>
            </a:r>
          </a:p>
          <a:p>
            <a:pPr marL="0" indent="0" algn="just">
              <a:buNone/>
            </a:pPr>
            <a:r>
              <a:rPr lang="en-US" dirty="0" smtClean="0"/>
              <a:t>In the absence of monetary policy autonomy and a supranational fiscal policy there is a “Eurozone trilemma” </a:t>
            </a:r>
          </a:p>
          <a:p>
            <a:pPr marL="0" indent="0" algn="just">
              <a:buNone/>
            </a:pPr>
            <a:r>
              <a:rPr lang="en-US" dirty="0" smtClean="0"/>
              <a:t>In the Eurozone, the ability to use fiscal policy does not result from autonomous choices but from financial market stability and the degree of financial integration, i.e., the degree of substitutability of internal and external assets.</a:t>
            </a:r>
          </a:p>
          <a:p>
            <a:pPr marL="0" indent="0" algn="just">
              <a:buNone/>
            </a:pPr>
            <a:r>
              <a:rPr lang="en-US" dirty="0" smtClean="0"/>
              <a:t>Therefore, choosing to share a common currency means being unable, in the case of financial instability, to use fiscal policy for internal objectives, unless perfect capital mobility is given up, in contrast with the building pillars of the Euro-area.</a:t>
            </a:r>
            <a:endParaRPr lang="it-IT" dirty="0"/>
          </a:p>
        </p:txBody>
      </p:sp>
    </p:spTree>
    <p:extLst>
      <p:ext uri="{BB962C8B-B14F-4D97-AF65-F5344CB8AC3E}">
        <p14:creationId xmlns:p14="http://schemas.microsoft.com/office/powerpoint/2010/main" val="2512353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637765"/>
          </a:xfrm>
        </p:spPr>
        <p:txBody>
          <a:bodyPr>
            <a:normAutofit fontScale="90000"/>
          </a:bodyPr>
          <a:lstStyle/>
          <a:p>
            <a:pPr algn="ctr"/>
            <a:r>
              <a:rPr lang="it-IT" dirty="0" smtClean="0"/>
              <a:t>Eurozone trilemma </a:t>
            </a:r>
            <a:r>
              <a:rPr lang="en-GB" dirty="0" smtClean="0"/>
              <a:t>triangle</a:t>
            </a:r>
            <a:endParaRPr lang="en-GB" dirty="0"/>
          </a:p>
        </p:txBody>
      </p:sp>
      <p:pic>
        <p:nvPicPr>
          <p:cNvPr id="12" name="Segnaposto contenuto 11"/>
          <p:cNvPicPr>
            <a:picLocks noGrp="1" noChangeAspect="1"/>
          </p:cNvPicPr>
          <p:nvPr>
            <p:ph idx="1"/>
          </p:nvPr>
        </p:nvPicPr>
        <p:blipFill>
          <a:blip r:embed="rId2"/>
          <a:stretch>
            <a:fillRect/>
          </a:stretch>
        </p:blipFill>
        <p:spPr>
          <a:xfrm>
            <a:off x="1147917" y="1002890"/>
            <a:ext cx="10341076" cy="5501149"/>
          </a:xfrm>
          <a:prstGeom prst="rect">
            <a:avLst/>
          </a:prstGeom>
        </p:spPr>
      </p:pic>
    </p:spTree>
    <p:extLst>
      <p:ext uri="{BB962C8B-B14F-4D97-AF65-F5344CB8AC3E}">
        <p14:creationId xmlns:p14="http://schemas.microsoft.com/office/powerpoint/2010/main" val="1693289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799998"/>
          </a:xfrm>
        </p:spPr>
        <p:txBody>
          <a:bodyPr/>
          <a:lstStyle/>
          <a:p>
            <a:pPr algn="ctr"/>
            <a:r>
              <a:rPr lang="it-IT" dirty="0" err="1" smtClean="0"/>
              <a:t>Two</a:t>
            </a:r>
            <a:r>
              <a:rPr lang="it-IT" dirty="0" smtClean="0"/>
              <a:t> alternative future </a:t>
            </a:r>
            <a:r>
              <a:rPr lang="it-IT" dirty="0" err="1" smtClean="0"/>
              <a:t>scenarios</a:t>
            </a:r>
            <a:endParaRPr lang="it-IT" dirty="0"/>
          </a:p>
        </p:txBody>
      </p:sp>
      <p:sp>
        <p:nvSpPr>
          <p:cNvPr id="3" name="Segnaposto contenuto 2"/>
          <p:cNvSpPr>
            <a:spLocks noGrp="1"/>
          </p:cNvSpPr>
          <p:nvPr>
            <p:ph idx="1"/>
          </p:nvPr>
        </p:nvSpPr>
        <p:spPr>
          <a:xfrm>
            <a:off x="838200" y="1165124"/>
            <a:ext cx="10515600" cy="5692876"/>
          </a:xfrm>
        </p:spPr>
        <p:txBody>
          <a:bodyPr>
            <a:normAutofit fontScale="77500" lnSpcReduction="20000"/>
          </a:bodyPr>
          <a:lstStyle/>
          <a:p>
            <a:pPr marL="514350" indent="-514350" algn="just">
              <a:lnSpc>
                <a:spcPct val="120000"/>
              </a:lnSpc>
              <a:buFont typeface="+mj-lt"/>
              <a:buAutoNum type="arabicPeriod"/>
            </a:pPr>
            <a:r>
              <a:rPr lang="en-US" dirty="0" smtClean="0"/>
              <a:t>The first in which European institutions insist on the “efficient” working of the trilemma. Under this scenario, single states are asked to make adjustments on their own. In particular, countries with unsound fiscal dynamics and balance of payments deficit have to bear the whole cost of rebalancing the currency area, implementing fiscal retrenchments and reducing their current account deficit, while the others, in spite of having profited from the weakness of the Euro, remain at best passive onlookers.</a:t>
            </a:r>
          </a:p>
          <a:p>
            <a:pPr marL="514350" indent="-514350" algn="just">
              <a:lnSpc>
                <a:spcPct val="120000"/>
              </a:lnSpc>
              <a:buFont typeface="+mj-lt"/>
              <a:buAutoNum type="arabicPeriod"/>
            </a:pPr>
            <a:r>
              <a:rPr lang="en-US" dirty="0" smtClean="0"/>
              <a:t>The alternative scenario is to remove trilemma constraints. It relies on the premise that fiscal retrenchment and real devaluation further depress internal demand, making it even more difficult to repay debts. In the presence of persistent negative shocks, Eurozone asymmetries cannot be realigned without shared policy action: the existence of the trilemma highlights the presence of national constraints and suggests, for the future existence of the Eurozone, a drive towards centralized fiscal policy instruments. However, a quantum leap towards a political union would be required.</a:t>
            </a:r>
          </a:p>
          <a:p>
            <a:pPr>
              <a:lnSpc>
                <a:spcPct val="120000"/>
              </a:lnSpc>
            </a:pPr>
            <a:endParaRPr lang="it-IT" dirty="0"/>
          </a:p>
        </p:txBody>
      </p:sp>
    </p:spTree>
    <p:extLst>
      <p:ext uri="{BB962C8B-B14F-4D97-AF65-F5344CB8AC3E}">
        <p14:creationId xmlns:p14="http://schemas.microsoft.com/office/powerpoint/2010/main" val="1970478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a:t>
            </a:r>
            <a:r>
              <a:rPr lang="it-IT" dirty="0" err="1" smtClean="0"/>
              <a:t>issue</a:t>
            </a:r>
            <a:r>
              <a:rPr lang="it-IT" dirty="0" smtClean="0"/>
              <a:t> of </a:t>
            </a:r>
            <a:r>
              <a:rPr lang="it-IT" dirty="0" err="1" smtClean="0"/>
              <a:t>external</a:t>
            </a:r>
            <a:r>
              <a:rPr lang="it-IT" dirty="0" smtClean="0"/>
              <a:t> </a:t>
            </a:r>
            <a:r>
              <a:rPr lang="it-IT" dirty="0" err="1" smtClean="0"/>
              <a:t>equilibrium</a:t>
            </a:r>
            <a:r>
              <a:rPr lang="it-IT" dirty="0" smtClean="0"/>
              <a:t> in EMU</a:t>
            </a:r>
            <a:endParaRPr lang="it-IT" dirty="0"/>
          </a:p>
        </p:txBody>
      </p:sp>
      <p:sp>
        <p:nvSpPr>
          <p:cNvPr id="3" name="Segnaposto contenuto 2"/>
          <p:cNvSpPr>
            <a:spLocks noGrp="1"/>
          </p:cNvSpPr>
          <p:nvPr>
            <p:ph idx="1"/>
          </p:nvPr>
        </p:nvSpPr>
        <p:spPr/>
        <p:txBody>
          <a:bodyPr/>
          <a:lstStyle/>
          <a:p>
            <a:pPr marL="0" indent="0" algn="just">
              <a:buNone/>
            </a:pPr>
            <a:r>
              <a:rPr lang="en-US" dirty="0" smtClean="0"/>
              <a:t>In an irrevocably fixed exchange rate, the external equilibrium plays a crucial role since it may represent a source of great real and financial instability. In the presence of perfect capital mobility and an interest rate defined at the level of the whole currency union, the balance of payments should not register excess discrepancies in its items. This is due to the direct link connecting internal and external equilibria and to the need to achieve equal saving and investment in the presence of inflows and outflows of capital from abroad.</a:t>
            </a:r>
            <a:endParaRPr lang="it-IT" dirty="0"/>
          </a:p>
        </p:txBody>
      </p:sp>
    </p:spTree>
    <p:extLst>
      <p:ext uri="{BB962C8B-B14F-4D97-AF65-F5344CB8AC3E}">
        <p14:creationId xmlns:p14="http://schemas.microsoft.com/office/powerpoint/2010/main" val="342039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National account </a:t>
            </a:r>
            <a:r>
              <a:rPr lang="it-IT" dirty="0" err="1" smtClean="0"/>
              <a:t>identities</a:t>
            </a:r>
            <a:endParaRPr lang="it-IT" dirty="0"/>
          </a:p>
        </p:txBody>
      </p:sp>
      <p:sp>
        <p:nvSpPr>
          <p:cNvPr id="3" name="Segnaposto contenuto 2"/>
          <p:cNvSpPr>
            <a:spLocks noGrp="1"/>
          </p:cNvSpPr>
          <p:nvPr>
            <p:ph idx="1"/>
          </p:nvPr>
        </p:nvSpPr>
        <p:spPr/>
        <p:txBody>
          <a:bodyPr>
            <a:normAutofit/>
          </a:bodyPr>
          <a:lstStyle/>
          <a:p>
            <a:pPr algn="just"/>
            <a:r>
              <a:rPr lang="en-US" dirty="0" smtClean="0"/>
              <a:t>The identities of national accounts state that the sum of private saving  (Y-C) and public saving  (T-G)  equals investment (I)  plus the net value of the current account (CA) . This can be expressed as:</a:t>
            </a:r>
          </a:p>
          <a:p>
            <a:pPr algn="just"/>
            <a:r>
              <a:rPr lang="en-US" dirty="0" smtClean="0"/>
              <a:t> (Y-T)+(T-G)=I+CA or</a:t>
            </a:r>
          </a:p>
          <a:p>
            <a:pPr algn="just"/>
            <a:r>
              <a:rPr lang="en-US" dirty="0" smtClean="0"/>
              <a:t> </a:t>
            </a:r>
            <a:r>
              <a:rPr lang="en-US" dirty="0" err="1" smtClean="0"/>
              <a:t>S</a:t>
            </a:r>
            <a:r>
              <a:rPr lang="en-US" baseline="-25000" dirty="0" err="1" smtClean="0"/>
              <a:t>p</a:t>
            </a:r>
            <a:r>
              <a:rPr lang="en-US" dirty="0" smtClean="0"/>
              <a:t>-D=I+CA</a:t>
            </a:r>
          </a:p>
          <a:p>
            <a:pPr algn="just"/>
            <a:r>
              <a:rPr lang="en-US" dirty="0" smtClean="0"/>
              <a:t>such that the current account deficit covers the difference between national saving (both public and private) and domestic investment. In other words, if savings exceed investments a current account surplus occurs, while if investments exceed savings, imports are greater than exports. </a:t>
            </a:r>
          </a:p>
          <a:p>
            <a:endParaRPr lang="it-IT" dirty="0"/>
          </a:p>
        </p:txBody>
      </p:sp>
    </p:spTree>
    <p:extLst>
      <p:ext uri="{BB962C8B-B14F-4D97-AF65-F5344CB8AC3E}">
        <p14:creationId xmlns:p14="http://schemas.microsoft.com/office/powerpoint/2010/main" val="323867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8207" y="365125"/>
            <a:ext cx="11238270" cy="1325563"/>
          </a:xfrm>
        </p:spPr>
        <p:txBody>
          <a:bodyPr/>
          <a:lstStyle/>
          <a:p>
            <a:pPr algn="ctr"/>
            <a:r>
              <a:rPr lang="it-IT" dirty="0" smtClean="0"/>
              <a:t>National accounts and the balance of </a:t>
            </a:r>
            <a:r>
              <a:rPr lang="it-IT" dirty="0" err="1" smtClean="0"/>
              <a:t>payments</a:t>
            </a:r>
            <a:endParaRPr lang="it-IT" dirty="0"/>
          </a:p>
        </p:txBody>
      </p:sp>
      <p:sp>
        <p:nvSpPr>
          <p:cNvPr id="3" name="Segnaposto contenuto 2"/>
          <p:cNvSpPr>
            <a:spLocks noGrp="1"/>
          </p:cNvSpPr>
          <p:nvPr>
            <p:ph idx="1"/>
          </p:nvPr>
        </p:nvSpPr>
        <p:spPr>
          <a:xfrm>
            <a:off x="838200" y="1401096"/>
            <a:ext cx="10515600" cy="5456903"/>
          </a:xfrm>
        </p:spPr>
        <p:txBody>
          <a:bodyPr>
            <a:normAutofit fontScale="70000" lnSpcReduction="20000"/>
          </a:bodyPr>
          <a:lstStyle/>
          <a:p>
            <a:pPr marL="0" indent="0" algn="just">
              <a:lnSpc>
                <a:spcPct val="120000"/>
              </a:lnSpc>
              <a:spcBef>
                <a:spcPts val="0"/>
              </a:spcBef>
              <a:buNone/>
            </a:pPr>
            <a:r>
              <a:rPr lang="en-US" dirty="0"/>
              <a:t>T</a:t>
            </a:r>
            <a:r>
              <a:rPr lang="en-US" dirty="0" smtClean="0"/>
              <a:t>he difference between savings and investments can be financed through the inflow of capital and vice versa such that in equilibrium: </a:t>
            </a:r>
          </a:p>
          <a:p>
            <a:pPr marL="0" indent="0" algn="just">
              <a:lnSpc>
                <a:spcPct val="120000"/>
              </a:lnSpc>
              <a:spcBef>
                <a:spcPts val="0"/>
              </a:spcBef>
              <a:buNone/>
            </a:pPr>
            <a:r>
              <a:rPr lang="en-US" dirty="0" smtClean="0"/>
              <a:t>if  </a:t>
            </a:r>
            <a:r>
              <a:rPr lang="en-US" dirty="0" smtClean="0">
                <a:latin typeface="Symbol" panose="05050102010706020507" pitchFamily="18" charset="2"/>
              </a:rPr>
              <a:t>D</a:t>
            </a:r>
            <a:r>
              <a:rPr lang="en-US" dirty="0" smtClean="0"/>
              <a:t>CA&gt;0 then it has to be  </a:t>
            </a:r>
            <a:r>
              <a:rPr lang="en-US" dirty="0" smtClean="0">
                <a:latin typeface="Symbol" panose="05050102010706020507" pitchFamily="18" charset="2"/>
              </a:rPr>
              <a:t>D</a:t>
            </a:r>
            <a:r>
              <a:rPr lang="en-US" dirty="0" smtClean="0"/>
              <a:t>CF&gt;0</a:t>
            </a:r>
          </a:p>
          <a:p>
            <a:pPr marL="0" indent="0" algn="just">
              <a:lnSpc>
                <a:spcPct val="120000"/>
              </a:lnSpc>
              <a:spcBef>
                <a:spcPts val="0"/>
              </a:spcBef>
              <a:buNone/>
            </a:pPr>
            <a:r>
              <a:rPr lang="en-US" dirty="0" smtClean="0"/>
              <a:t>if   </a:t>
            </a:r>
            <a:r>
              <a:rPr lang="en-US" dirty="0" smtClean="0">
                <a:latin typeface="Symbol" panose="05050102010706020507" pitchFamily="18" charset="2"/>
              </a:rPr>
              <a:t>D</a:t>
            </a:r>
            <a:r>
              <a:rPr lang="en-US" dirty="0" smtClean="0"/>
              <a:t>CA&gt;0 then it has to be  </a:t>
            </a:r>
            <a:r>
              <a:rPr lang="en-US" dirty="0" smtClean="0">
                <a:latin typeface="Symbol" panose="05050102010706020507" pitchFamily="18" charset="2"/>
              </a:rPr>
              <a:t>D</a:t>
            </a:r>
            <a:r>
              <a:rPr lang="en-US" dirty="0" smtClean="0"/>
              <a:t>CF&lt;0</a:t>
            </a:r>
          </a:p>
          <a:p>
            <a:pPr marL="0" indent="0" algn="just">
              <a:lnSpc>
                <a:spcPct val="120000"/>
              </a:lnSpc>
              <a:spcBef>
                <a:spcPts val="0"/>
              </a:spcBef>
              <a:buNone/>
            </a:pPr>
            <a:r>
              <a:rPr lang="en-US" dirty="0" smtClean="0"/>
              <a:t>as stated by the balance of payments account equation </a:t>
            </a:r>
          </a:p>
          <a:p>
            <a:pPr marL="0" indent="0" algn="just">
              <a:lnSpc>
                <a:spcPct val="120000"/>
              </a:lnSpc>
              <a:spcBef>
                <a:spcPts val="0"/>
              </a:spcBef>
              <a:buNone/>
            </a:pPr>
            <a:r>
              <a:rPr lang="en-US" dirty="0" smtClean="0"/>
              <a:t>BP= CA+CF=0 </a:t>
            </a:r>
          </a:p>
          <a:p>
            <a:pPr marL="0" indent="0" algn="just">
              <a:lnSpc>
                <a:spcPct val="120000"/>
              </a:lnSpc>
              <a:spcBef>
                <a:spcPts val="0"/>
              </a:spcBef>
              <a:buNone/>
            </a:pPr>
            <a:r>
              <a:rPr lang="en-US" dirty="0" smtClean="0"/>
              <a:t>In other words if an excess of public deficit occurs it corresponds to a current account deficit, which needs to be covered by capital inflows.</a:t>
            </a:r>
          </a:p>
          <a:p>
            <a:pPr marL="0" indent="0" algn="just">
              <a:lnSpc>
                <a:spcPct val="120000"/>
              </a:lnSpc>
              <a:spcBef>
                <a:spcPts val="0"/>
              </a:spcBef>
              <a:buNone/>
            </a:pPr>
            <a:r>
              <a:rPr lang="en-US" dirty="0" smtClean="0"/>
              <a:t>Under a pure regime of floating exchange rates, the relative price of currency, in principle, automatically puts the balance of payments in equilibrium such that eventual persistence of the current account deficit is the result of investor preferences in the investment in the country considered. </a:t>
            </a:r>
          </a:p>
          <a:p>
            <a:pPr marL="0" indent="0" algn="just">
              <a:lnSpc>
                <a:spcPct val="120000"/>
              </a:lnSpc>
              <a:spcBef>
                <a:spcPts val="0"/>
              </a:spcBef>
              <a:buNone/>
            </a:pPr>
            <a:r>
              <a:rPr lang="en-US" dirty="0" smtClean="0"/>
              <a:t>Under a fixed exchange rate regime, the following formula holds:</a:t>
            </a:r>
          </a:p>
          <a:p>
            <a:pPr marL="0" indent="0" algn="just">
              <a:lnSpc>
                <a:spcPct val="120000"/>
              </a:lnSpc>
              <a:spcBef>
                <a:spcPts val="0"/>
              </a:spcBef>
              <a:buNone/>
            </a:pPr>
            <a:r>
              <a:rPr lang="en-US" dirty="0" smtClean="0"/>
              <a:t> BP= CA+CF=</a:t>
            </a:r>
            <a:r>
              <a:rPr lang="en-US" dirty="0" smtClean="0">
                <a:latin typeface="Symbol" panose="05050102010706020507" pitchFamily="18" charset="2"/>
              </a:rPr>
              <a:t>D</a:t>
            </a:r>
            <a:r>
              <a:rPr lang="en-US" dirty="0" smtClean="0"/>
              <a:t>FR</a:t>
            </a:r>
          </a:p>
          <a:p>
            <a:pPr marL="0" indent="0" algn="just">
              <a:lnSpc>
                <a:spcPct val="120000"/>
              </a:lnSpc>
              <a:spcBef>
                <a:spcPts val="0"/>
              </a:spcBef>
              <a:buNone/>
            </a:pPr>
            <a:r>
              <a:rPr lang="en-US" dirty="0" smtClean="0"/>
              <a:t>This implies that the decrease (increase) in foreign reserve currency (FR) covers the current account deficit (surplus) which private capital does not finance. Unfortunately, foreign currency reserves can only cover discrepancies between current account and capital flows for a limited period of time.</a:t>
            </a:r>
            <a:endParaRPr lang="it-IT" dirty="0"/>
          </a:p>
        </p:txBody>
      </p:sp>
    </p:spTree>
    <p:extLst>
      <p:ext uri="{BB962C8B-B14F-4D97-AF65-F5344CB8AC3E}">
        <p14:creationId xmlns:p14="http://schemas.microsoft.com/office/powerpoint/2010/main" val="3477072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Eurozone </a:t>
            </a:r>
            <a:r>
              <a:rPr lang="it-IT" dirty="0" err="1" smtClean="0"/>
              <a:t>as</a:t>
            </a:r>
            <a:r>
              <a:rPr lang="it-IT" dirty="0" smtClean="0"/>
              <a:t> a </a:t>
            </a:r>
            <a:r>
              <a:rPr lang="it-IT" dirty="0" err="1" smtClean="0"/>
              <a:t>fixed</a:t>
            </a:r>
            <a:r>
              <a:rPr lang="it-IT" dirty="0" smtClean="0"/>
              <a:t> </a:t>
            </a:r>
            <a:r>
              <a:rPr lang="it-IT" dirty="0" err="1" smtClean="0"/>
              <a:t>exchange</a:t>
            </a:r>
            <a:r>
              <a:rPr lang="it-IT" dirty="0" smtClean="0"/>
              <a:t> rate regime</a:t>
            </a:r>
            <a:endParaRPr lang="it-IT" dirty="0"/>
          </a:p>
        </p:txBody>
      </p:sp>
      <p:sp>
        <p:nvSpPr>
          <p:cNvPr id="3" name="Segnaposto contenuto 2"/>
          <p:cNvSpPr>
            <a:spLocks noGrp="1"/>
          </p:cNvSpPr>
          <p:nvPr>
            <p:ph idx="1"/>
          </p:nvPr>
        </p:nvSpPr>
        <p:spPr/>
        <p:txBody>
          <a:bodyPr/>
          <a:lstStyle/>
          <a:p>
            <a:pPr algn="just"/>
            <a:r>
              <a:rPr lang="en-US" dirty="0"/>
              <a:t>T</a:t>
            </a:r>
            <a:r>
              <a:rPr lang="en-US" dirty="0" smtClean="0"/>
              <a:t>here is only one currency national reserve in foreign currencies cannot be considered a mechanism of adjustment</a:t>
            </a:r>
          </a:p>
          <a:p>
            <a:pPr algn="just"/>
            <a:r>
              <a:rPr lang="en-US" dirty="0" smtClean="0"/>
              <a:t>There is a particular settlement mechanism, TARGET (evolving into TARGET2). </a:t>
            </a:r>
          </a:p>
          <a:p>
            <a:pPr algn="just"/>
            <a:r>
              <a:rPr lang="en-US" dirty="0" smtClean="0"/>
              <a:t>Under TARGET2, countries with a balance of payments surplus receive, via their national central bank, the net credit from the balance of payments deficit of another country. Deficit countries, in turn, have a net debt with surplus countries, the cost of which is determined by the interest rates set by the ECB for the European banking system.</a:t>
            </a:r>
            <a:endParaRPr lang="it-IT" dirty="0"/>
          </a:p>
        </p:txBody>
      </p:sp>
    </p:spTree>
    <p:extLst>
      <p:ext uri="{BB962C8B-B14F-4D97-AF65-F5344CB8AC3E}">
        <p14:creationId xmlns:p14="http://schemas.microsoft.com/office/powerpoint/2010/main" val="392532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Before the 2007 financial crisis</a:t>
            </a:r>
            <a:endParaRPr lang="it-IT" dirty="0"/>
          </a:p>
        </p:txBody>
      </p:sp>
      <p:sp>
        <p:nvSpPr>
          <p:cNvPr id="3" name="Segnaposto contenuto 2"/>
          <p:cNvSpPr>
            <a:spLocks noGrp="1"/>
          </p:cNvSpPr>
          <p:nvPr>
            <p:ph idx="1"/>
          </p:nvPr>
        </p:nvSpPr>
        <p:spPr/>
        <p:txBody>
          <a:bodyPr>
            <a:normAutofit fontScale="92500"/>
          </a:bodyPr>
          <a:lstStyle/>
          <a:p>
            <a:pPr algn="just"/>
            <a:r>
              <a:rPr lang="en-US" dirty="0" smtClean="0"/>
              <a:t>The Target settlement mechanism between Eurozone banks functioned well in an integrated capital market.</a:t>
            </a:r>
          </a:p>
          <a:p>
            <a:pPr algn="just"/>
            <a:r>
              <a:rPr lang="en-US" dirty="0" smtClean="0"/>
              <a:t>As predicted in the Mundell-Fleming model, capital migrated from one country to another according to the very limited interest rate differential, under the protective umbrella of confidence in the common currency. </a:t>
            </a:r>
          </a:p>
          <a:p>
            <a:pPr algn="just"/>
            <a:r>
              <a:rPr lang="en-US" dirty="0" smtClean="0"/>
              <a:t>Until the 2007 financial crisis, the difference between saving and investment was actually considered a good opportunity for capital from surplus countries to flow towards deficit ones in order to gain better returns. In this way, current account imbalances could be considered predictors of a uniform rate of growth. Public bonds were safe and the spreads between them were almost negligible.</a:t>
            </a:r>
            <a:endParaRPr lang="it-IT" dirty="0"/>
          </a:p>
        </p:txBody>
      </p:sp>
    </p:spTree>
    <p:extLst>
      <p:ext uri="{BB962C8B-B14F-4D97-AF65-F5344CB8AC3E}">
        <p14:creationId xmlns:p14="http://schemas.microsoft.com/office/powerpoint/2010/main" val="1628800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just"/>
            <a:r>
              <a:rPr lang="en-US" sz="3200" b="1" dirty="0" smtClean="0"/>
              <a:t>Long-term interest rates on government bonds and current account as a percentage of GDP in selected Eurozone countries 2004-2007</a:t>
            </a:r>
            <a:endParaRPr lang="it-IT" sz="3200" b="1" dirty="0"/>
          </a:p>
        </p:txBody>
      </p:sp>
      <p:pic>
        <p:nvPicPr>
          <p:cNvPr id="4" name="Segnaposto contenuto 3"/>
          <p:cNvPicPr>
            <a:picLocks noGrp="1" noChangeAspect="1"/>
          </p:cNvPicPr>
          <p:nvPr>
            <p:ph idx="1"/>
          </p:nvPr>
        </p:nvPicPr>
        <p:blipFill>
          <a:blip r:embed="rId2"/>
          <a:stretch>
            <a:fillRect/>
          </a:stretch>
        </p:blipFill>
        <p:spPr>
          <a:xfrm>
            <a:off x="1243780" y="1801246"/>
            <a:ext cx="9704439" cy="4428362"/>
          </a:xfrm>
          <a:prstGeom prst="rect">
            <a:avLst/>
          </a:prstGeom>
        </p:spPr>
      </p:pic>
    </p:spTree>
    <p:extLst>
      <p:ext uri="{BB962C8B-B14F-4D97-AF65-F5344CB8AC3E}">
        <p14:creationId xmlns:p14="http://schemas.microsoft.com/office/powerpoint/2010/main" val="1657432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
            <a:ext cx="10515600" cy="1061884"/>
          </a:xfrm>
        </p:spPr>
        <p:txBody>
          <a:bodyPr/>
          <a:lstStyle/>
          <a:p>
            <a:pPr algn="ctr"/>
            <a:r>
              <a:rPr lang="it-IT" dirty="0" err="1" smtClean="0"/>
              <a:t>After</a:t>
            </a:r>
            <a:r>
              <a:rPr lang="it-IT" dirty="0" smtClean="0"/>
              <a:t> the 2007 </a:t>
            </a:r>
            <a:r>
              <a:rPr lang="it-IT" dirty="0" err="1" smtClean="0"/>
              <a:t>financial</a:t>
            </a:r>
            <a:r>
              <a:rPr lang="it-IT" dirty="0" smtClean="0"/>
              <a:t> </a:t>
            </a:r>
            <a:r>
              <a:rPr lang="it-IT" dirty="0" err="1" smtClean="0"/>
              <a:t>crisis</a:t>
            </a:r>
            <a:endParaRPr lang="it-IT" dirty="0"/>
          </a:p>
        </p:txBody>
      </p:sp>
      <p:sp>
        <p:nvSpPr>
          <p:cNvPr id="3" name="Segnaposto contenuto 2"/>
          <p:cNvSpPr>
            <a:spLocks noGrp="1"/>
          </p:cNvSpPr>
          <p:nvPr>
            <p:ph idx="1"/>
          </p:nvPr>
        </p:nvSpPr>
        <p:spPr>
          <a:xfrm>
            <a:off x="838200" y="1061886"/>
            <a:ext cx="10515600" cy="5796114"/>
          </a:xfrm>
        </p:spPr>
        <p:txBody>
          <a:bodyPr>
            <a:normAutofit fontScale="77500" lnSpcReduction="20000"/>
          </a:bodyPr>
          <a:lstStyle/>
          <a:p>
            <a:pPr marL="0" indent="0" algn="just">
              <a:buNone/>
            </a:pPr>
            <a:r>
              <a:rPr lang="en-US" dirty="0" smtClean="0"/>
              <a:t>Large quantity of investment resulted in a consumption boom rather than in converging rates of growth. </a:t>
            </a:r>
          </a:p>
          <a:p>
            <a:pPr marL="0" indent="0" algn="just">
              <a:buNone/>
            </a:pPr>
            <a:r>
              <a:rPr lang="en-US" dirty="0" smtClean="0"/>
              <a:t>Once the crisis hit aggregate demand and revealed the structural differences among Eurozone countries, it was the current account which became the proxy for financial markets to evaluate a country’s ability to repay its debts. </a:t>
            </a:r>
          </a:p>
          <a:p>
            <a:pPr marL="0" indent="0" algn="just">
              <a:buNone/>
            </a:pPr>
            <a:r>
              <a:rPr lang="en-US" dirty="0" smtClean="0"/>
              <a:t>Countries with a current account deficit experienced outflows of capital and increases in interest rates. </a:t>
            </a:r>
          </a:p>
          <a:p>
            <a:pPr marL="0" indent="0" algn="just">
              <a:buNone/>
            </a:pPr>
            <a:r>
              <a:rPr lang="en-US" dirty="0" smtClean="0"/>
              <a:t>The resulting real effects gave impetus to capital flight,  national borders became important once again and suddenly TARGET 2 had to register discrepancies between components in the balance of payments. </a:t>
            </a:r>
          </a:p>
          <a:p>
            <a:pPr marL="0" indent="0" algn="just">
              <a:buNone/>
            </a:pPr>
            <a:r>
              <a:rPr lang="en-US" dirty="0" smtClean="0"/>
              <a:t>Target2  in times of crisis, reveals other flaws which do not occur in a fixed exchange rate regime, as well as the limits of the Euro currency area: </a:t>
            </a:r>
          </a:p>
          <a:p>
            <a:pPr marL="514350" indent="-514350" algn="just">
              <a:buAutoNum type="arabicParenR"/>
            </a:pPr>
            <a:r>
              <a:rPr lang="en-US" dirty="0" smtClean="0"/>
              <a:t>there is only one currency such that the relative price adjustment mechanism either does not work or works much more slowly; as a general principle, increasing inflation would lead automatically to the realignment of the exchange rate. However, the existence of a common currency slows down the process of adjustment and increases the burden on deficit countries;</a:t>
            </a:r>
          </a:p>
          <a:p>
            <a:pPr marL="514350" indent="-514350" algn="just">
              <a:buAutoNum type="arabicParenR"/>
            </a:pPr>
            <a:r>
              <a:rPr lang="en-US" dirty="0" smtClean="0"/>
              <a:t> it open-endedly finances speculative movement of private capital. In a period of lack of confidence it boosts capital flight from periphery to core countries, increasing the need to refinance deficit and debt through increased interest rates. </a:t>
            </a:r>
            <a:endParaRPr lang="it-IT" dirty="0"/>
          </a:p>
        </p:txBody>
      </p:sp>
    </p:spTree>
    <p:extLst>
      <p:ext uri="{BB962C8B-B14F-4D97-AF65-F5344CB8AC3E}">
        <p14:creationId xmlns:p14="http://schemas.microsoft.com/office/powerpoint/2010/main" val="2509946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065469"/>
          </a:xfrm>
        </p:spPr>
        <p:txBody>
          <a:bodyPr>
            <a:noAutofit/>
          </a:bodyPr>
          <a:lstStyle/>
          <a:p>
            <a:pPr algn="just"/>
            <a:r>
              <a:rPr lang="en-US" sz="3200" b="1" dirty="0" smtClean="0"/>
              <a:t>Long-term interest rates on Government bonds and current account as a percentage of GDP in selected Eurozone countries (2008-11)</a:t>
            </a:r>
            <a:endParaRPr lang="it-IT" sz="3200" b="1" dirty="0"/>
          </a:p>
        </p:txBody>
      </p:sp>
      <p:pic>
        <p:nvPicPr>
          <p:cNvPr id="4" name="Segnaposto contenuto 3"/>
          <p:cNvPicPr>
            <a:picLocks noGrp="1" noChangeAspect="1"/>
          </p:cNvPicPr>
          <p:nvPr>
            <p:ph idx="1"/>
          </p:nvPr>
        </p:nvPicPr>
        <p:blipFill>
          <a:blip r:embed="rId2"/>
          <a:stretch>
            <a:fillRect/>
          </a:stretch>
        </p:blipFill>
        <p:spPr>
          <a:xfrm>
            <a:off x="1047136" y="1622323"/>
            <a:ext cx="9542206" cy="4837471"/>
          </a:xfrm>
          <a:prstGeom prst="rect">
            <a:avLst/>
          </a:prstGeom>
        </p:spPr>
      </p:pic>
    </p:spTree>
    <p:extLst>
      <p:ext uri="{BB962C8B-B14F-4D97-AF65-F5344CB8AC3E}">
        <p14:creationId xmlns:p14="http://schemas.microsoft.com/office/powerpoint/2010/main" val="405961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843</TotalTime>
  <Words>1393</Words>
  <Application>Microsoft Office PowerPoint</Application>
  <PresentationFormat>Widescreen</PresentationFormat>
  <Paragraphs>50</Paragraphs>
  <Slides>13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vt:lpstr>
      <vt:lpstr>Calibri</vt:lpstr>
      <vt:lpstr>Calibri Light</vt:lpstr>
      <vt:lpstr>Symbol</vt:lpstr>
      <vt:lpstr>Tema di Office</vt:lpstr>
      <vt:lpstr>Lesson 25</vt:lpstr>
      <vt:lpstr>The issue of external equilibrium in EMU</vt:lpstr>
      <vt:lpstr>National account identities</vt:lpstr>
      <vt:lpstr>National accounts and the balance of payments</vt:lpstr>
      <vt:lpstr>Eurozone as a fixed exchange rate regime</vt:lpstr>
      <vt:lpstr>Before the 2007 financial crisis</vt:lpstr>
      <vt:lpstr>Long-term interest rates on government bonds and current account as a percentage of GDP in selected Eurozone countries 2004-2007</vt:lpstr>
      <vt:lpstr>After the 2007 financial crisis</vt:lpstr>
      <vt:lpstr>Long-term interest rates on Government bonds and current account as a percentage of GDP in selected Eurozone countries (2008-11)</vt:lpstr>
      <vt:lpstr>Analogies with 1992 SME crisis</vt:lpstr>
      <vt:lpstr>The Eurozone policy trilemma </vt:lpstr>
      <vt:lpstr>Eurozone trilemma triangle</vt:lpstr>
      <vt:lpstr>Two alternative future scenarios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25</dc:title>
  <dc:creator>Rorita Canale</dc:creator>
  <cp:lastModifiedBy>Rorita Canale</cp:lastModifiedBy>
  <cp:revision>29</cp:revision>
  <dcterms:created xsi:type="dcterms:W3CDTF">2019-02-07T08:09:21Z</dcterms:created>
  <dcterms:modified xsi:type="dcterms:W3CDTF">2019-10-15T13:50:06Z</dcterms:modified>
</cp:coreProperties>
</file>