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6" r:id="rId8"/>
    <p:sldId id="261" r:id="rId9"/>
    <p:sldId id="262" r:id="rId10"/>
    <p:sldId id="263" r:id="rId11"/>
    <p:sldId id="264"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FC2A6A6-6CEC-4743-9B6B-8345AC3CFD89}"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4E8449-9698-4472-8553-D21CF2D65867}" type="slidenum">
              <a:rPr lang="it-IT" smtClean="0"/>
              <a:t>‹N›</a:t>
            </a:fld>
            <a:endParaRPr lang="it-IT"/>
          </a:p>
        </p:txBody>
      </p:sp>
    </p:spTree>
    <p:extLst>
      <p:ext uri="{BB962C8B-B14F-4D97-AF65-F5344CB8AC3E}">
        <p14:creationId xmlns:p14="http://schemas.microsoft.com/office/powerpoint/2010/main" val="21875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C2A6A6-6CEC-4743-9B6B-8345AC3CFD89}"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4E8449-9698-4472-8553-D21CF2D65867}" type="slidenum">
              <a:rPr lang="it-IT" smtClean="0"/>
              <a:t>‹N›</a:t>
            </a:fld>
            <a:endParaRPr lang="it-IT"/>
          </a:p>
        </p:txBody>
      </p:sp>
    </p:spTree>
    <p:extLst>
      <p:ext uri="{BB962C8B-B14F-4D97-AF65-F5344CB8AC3E}">
        <p14:creationId xmlns:p14="http://schemas.microsoft.com/office/powerpoint/2010/main" val="2545655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C2A6A6-6CEC-4743-9B6B-8345AC3CFD89}"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4E8449-9698-4472-8553-D21CF2D65867}" type="slidenum">
              <a:rPr lang="it-IT" smtClean="0"/>
              <a:t>‹N›</a:t>
            </a:fld>
            <a:endParaRPr lang="it-IT"/>
          </a:p>
        </p:txBody>
      </p:sp>
    </p:spTree>
    <p:extLst>
      <p:ext uri="{BB962C8B-B14F-4D97-AF65-F5344CB8AC3E}">
        <p14:creationId xmlns:p14="http://schemas.microsoft.com/office/powerpoint/2010/main" val="2161935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C2A6A6-6CEC-4743-9B6B-8345AC3CFD89}"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4E8449-9698-4472-8553-D21CF2D65867}" type="slidenum">
              <a:rPr lang="it-IT" smtClean="0"/>
              <a:t>‹N›</a:t>
            </a:fld>
            <a:endParaRPr lang="it-IT"/>
          </a:p>
        </p:txBody>
      </p:sp>
    </p:spTree>
    <p:extLst>
      <p:ext uri="{BB962C8B-B14F-4D97-AF65-F5344CB8AC3E}">
        <p14:creationId xmlns:p14="http://schemas.microsoft.com/office/powerpoint/2010/main" val="1219431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8FC2A6A6-6CEC-4743-9B6B-8345AC3CFD89}"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4E8449-9698-4472-8553-D21CF2D65867}" type="slidenum">
              <a:rPr lang="it-IT" smtClean="0"/>
              <a:t>‹N›</a:t>
            </a:fld>
            <a:endParaRPr lang="it-IT"/>
          </a:p>
        </p:txBody>
      </p:sp>
    </p:spTree>
    <p:extLst>
      <p:ext uri="{BB962C8B-B14F-4D97-AF65-F5344CB8AC3E}">
        <p14:creationId xmlns:p14="http://schemas.microsoft.com/office/powerpoint/2010/main" val="348232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FC2A6A6-6CEC-4743-9B6B-8345AC3CFD89}" type="datetimeFigureOut">
              <a:rPr lang="it-IT" smtClean="0"/>
              <a:t>27/10/2019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84E8449-9698-4472-8553-D21CF2D65867}" type="slidenum">
              <a:rPr lang="it-IT" smtClean="0"/>
              <a:t>‹N›</a:t>
            </a:fld>
            <a:endParaRPr lang="it-IT"/>
          </a:p>
        </p:txBody>
      </p:sp>
    </p:spTree>
    <p:extLst>
      <p:ext uri="{BB962C8B-B14F-4D97-AF65-F5344CB8AC3E}">
        <p14:creationId xmlns:p14="http://schemas.microsoft.com/office/powerpoint/2010/main" val="3873268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FC2A6A6-6CEC-4743-9B6B-8345AC3CFD89}" type="datetimeFigureOut">
              <a:rPr lang="it-IT" smtClean="0"/>
              <a:t>27/10/2019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84E8449-9698-4472-8553-D21CF2D65867}" type="slidenum">
              <a:rPr lang="it-IT" smtClean="0"/>
              <a:t>‹N›</a:t>
            </a:fld>
            <a:endParaRPr lang="it-IT"/>
          </a:p>
        </p:txBody>
      </p:sp>
    </p:spTree>
    <p:extLst>
      <p:ext uri="{BB962C8B-B14F-4D97-AF65-F5344CB8AC3E}">
        <p14:creationId xmlns:p14="http://schemas.microsoft.com/office/powerpoint/2010/main" val="210004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FC2A6A6-6CEC-4743-9B6B-8345AC3CFD89}" type="datetimeFigureOut">
              <a:rPr lang="it-IT" smtClean="0"/>
              <a:t>27/10/2019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84E8449-9698-4472-8553-D21CF2D65867}" type="slidenum">
              <a:rPr lang="it-IT" smtClean="0"/>
              <a:t>‹N›</a:t>
            </a:fld>
            <a:endParaRPr lang="it-IT"/>
          </a:p>
        </p:txBody>
      </p:sp>
    </p:spTree>
    <p:extLst>
      <p:ext uri="{BB962C8B-B14F-4D97-AF65-F5344CB8AC3E}">
        <p14:creationId xmlns:p14="http://schemas.microsoft.com/office/powerpoint/2010/main" val="2608348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FC2A6A6-6CEC-4743-9B6B-8345AC3CFD89}" type="datetimeFigureOut">
              <a:rPr lang="it-IT" smtClean="0"/>
              <a:t>27/10/2019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84E8449-9698-4472-8553-D21CF2D65867}" type="slidenum">
              <a:rPr lang="it-IT" smtClean="0"/>
              <a:t>‹N›</a:t>
            </a:fld>
            <a:endParaRPr lang="it-IT"/>
          </a:p>
        </p:txBody>
      </p:sp>
    </p:spTree>
    <p:extLst>
      <p:ext uri="{BB962C8B-B14F-4D97-AF65-F5344CB8AC3E}">
        <p14:creationId xmlns:p14="http://schemas.microsoft.com/office/powerpoint/2010/main" val="16574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FC2A6A6-6CEC-4743-9B6B-8345AC3CFD89}" type="datetimeFigureOut">
              <a:rPr lang="it-IT" smtClean="0"/>
              <a:t>27/10/2019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84E8449-9698-4472-8553-D21CF2D65867}" type="slidenum">
              <a:rPr lang="it-IT" smtClean="0"/>
              <a:t>‹N›</a:t>
            </a:fld>
            <a:endParaRPr lang="it-IT"/>
          </a:p>
        </p:txBody>
      </p:sp>
    </p:spTree>
    <p:extLst>
      <p:ext uri="{BB962C8B-B14F-4D97-AF65-F5344CB8AC3E}">
        <p14:creationId xmlns:p14="http://schemas.microsoft.com/office/powerpoint/2010/main" val="2578737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FC2A6A6-6CEC-4743-9B6B-8345AC3CFD89}" type="datetimeFigureOut">
              <a:rPr lang="it-IT" smtClean="0"/>
              <a:t>27/10/2019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84E8449-9698-4472-8553-D21CF2D65867}" type="slidenum">
              <a:rPr lang="it-IT" smtClean="0"/>
              <a:t>‹N›</a:t>
            </a:fld>
            <a:endParaRPr lang="it-IT"/>
          </a:p>
        </p:txBody>
      </p:sp>
    </p:spTree>
    <p:extLst>
      <p:ext uri="{BB962C8B-B14F-4D97-AF65-F5344CB8AC3E}">
        <p14:creationId xmlns:p14="http://schemas.microsoft.com/office/powerpoint/2010/main" val="2559958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2A6A6-6CEC-4743-9B6B-8345AC3CFD89}" type="datetimeFigureOut">
              <a:rPr lang="it-IT" smtClean="0"/>
              <a:t>27/10/2019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E8449-9698-4472-8553-D21CF2D65867}" type="slidenum">
              <a:rPr lang="it-IT" smtClean="0"/>
              <a:t>‹N›</a:t>
            </a:fld>
            <a:endParaRPr lang="it-IT"/>
          </a:p>
        </p:txBody>
      </p:sp>
    </p:spTree>
    <p:extLst>
      <p:ext uri="{BB962C8B-B14F-4D97-AF65-F5344CB8AC3E}">
        <p14:creationId xmlns:p14="http://schemas.microsoft.com/office/powerpoint/2010/main" val="144399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12.bin"/><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24</a:t>
            </a:r>
            <a:endParaRPr lang="it-IT" dirty="0"/>
          </a:p>
        </p:txBody>
      </p:sp>
      <p:sp>
        <p:nvSpPr>
          <p:cNvPr id="3" name="Sottotitolo 2"/>
          <p:cNvSpPr>
            <a:spLocks noGrp="1"/>
          </p:cNvSpPr>
          <p:nvPr>
            <p:ph type="subTitle" idx="1"/>
          </p:nvPr>
        </p:nvSpPr>
        <p:spPr>
          <a:xfrm>
            <a:off x="703385" y="3602038"/>
            <a:ext cx="11192607" cy="1655762"/>
          </a:xfrm>
        </p:spPr>
        <p:txBody>
          <a:bodyPr>
            <a:noAutofit/>
          </a:bodyPr>
          <a:lstStyle/>
          <a:p>
            <a:r>
              <a:rPr lang="en-US" sz="3600" dirty="0" smtClean="0"/>
              <a:t>Fiscal policy, monetary policy and financial markets.</a:t>
            </a:r>
          </a:p>
          <a:p>
            <a:r>
              <a:rPr lang="en-US" sz="3600" dirty="0" smtClean="0"/>
              <a:t> A stylized model for a country belonging to the Eurozone</a:t>
            </a:r>
            <a:endParaRPr lang="it-IT" sz="3600" dirty="0"/>
          </a:p>
        </p:txBody>
      </p:sp>
    </p:spTree>
    <p:extLst>
      <p:ext uri="{BB962C8B-B14F-4D97-AF65-F5344CB8AC3E}">
        <p14:creationId xmlns:p14="http://schemas.microsoft.com/office/powerpoint/2010/main" val="616317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70501"/>
          </a:xfrm>
        </p:spPr>
        <p:txBody>
          <a:bodyPr/>
          <a:lstStyle/>
          <a:p>
            <a:pPr algn="ctr"/>
            <a:r>
              <a:rPr lang="en-US" dirty="0" smtClean="0"/>
              <a:t>Solution to unsound fiscal dynamics</a:t>
            </a:r>
            <a:endParaRPr lang="en-US" dirty="0"/>
          </a:p>
        </p:txBody>
      </p:sp>
      <p:pic>
        <p:nvPicPr>
          <p:cNvPr id="5" name="Segnaposto contenuto 4"/>
          <p:cNvPicPr>
            <a:picLocks noGrp="1" noChangeAspect="1"/>
          </p:cNvPicPr>
          <p:nvPr>
            <p:ph idx="1"/>
          </p:nvPr>
        </p:nvPicPr>
        <p:blipFill>
          <a:blip r:embed="rId2"/>
          <a:stretch>
            <a:fillRect/>
          </a:stretch>
        </p:blipFill>
        <p:spPr>
          <a:xfrm>
            <a:off x="2161442" y="956737"/>
            <a:ext cx="7869115" cy="4647101"/>
          </a:xfrm>
          <a:prstGeom prst="rect">
            <a:avLst/>
          </a:prstGeom>
        </p:spPr>
      </p:pic>
      <p:pic>
        <p:nvPicPr>
          <p:cNvPr id="4" name="Immagine 3"/>
          <p:cNvPicPr>
            <a:picLocks noChangeAspect="1"/>
          </p:cNvPicPr>
          <p:nvPr/>
        </p:nvPicPr>
        <p:blipFill>
          <a:blip r:embed="rId3"/>
          <a:stretch>
            <a:fillRect/>
          </a:stretch>
        </p:blipFill>
        <p:spPr>
          <a:xfrm>
            <a:off x="1753439" y="5603838"/>
            <a:ext cx="8685119" cy="1031344"/>
          </a:xfrm>
          <a:prstGeom prst="rect">
            <a:avLst/>
          </a:prstGeom>
        </p:spPr>
      </p:pic>
    </p:spTree>
    <p:extLst>
      <p:ext uri="{BB962C8B-B14F-4D97-AF65-F5344CB8AC3E}">
        <p14:creationId xmlns:p14="http://schemas.microsoft.com/office/powerpoint/2010/main" val="726973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What the CB can do?</a:t>
            </a:r>
            <a:endParaRPr lang="en-US" dirty="0"/>
          </a:p>
        </p:txBody>
      </p:sp>
      <p:sp>
        <p:nvSpPr>
          <p:cNvPr id="3" name="Segnaposto contenuto 2"/>
          <p:cNvSpPr>
            <a:spLocks noGrp="1"/>
          </p:cNvSpPr>
          <p:nvPr>
            <p:ph idx="1"/>
          </p:nvPr>
        </p:nvSpPr>
        <p:spPr/>
        <p:txBody>
          <a:bodyPr/>
          <a:lstStyle/>
          <a:p>
            <a:pPr marL="0" indent="0" algn="just">
              <a:buNone/>
            </a:pPr>
            <a:r>
              <a:rPr lang="en-US" dirty="0" smtClean="0"/>
              <a:t>However, there is much that the Central Bank can do. </a:t>
            </a:r>
          </a:p>
          <a:p>
            <a:pPr marL="0" indent="0" algn="just">
              <a:buNone/>
            </a:pPr>
            <a:r>
              <a:rPr lang="en-US" dirty="0" smtClean="0"/>
              <a:t>First, it can reduce interest rates, thereby reducing the average returns of the whole currency union (the FM curve moves downward, setting the new equilibrium value above the current level); </a:t>
            </a:r>
          </a:p>
          <a:p>
            <a:pPr marL="0" indent="0" algn="just">
              <a:buNone/>
            </a:pPr>
            <a:r>
              <a:rPr lang="en-US" dirty="0"/>
              <a:t>S</a:t>
            </a:r>
            <a:r>
              <a:rPr lang="en-US" dirty="0" smtClean="0"/>
              <a:t>econd, it can implement so-called quantitative easing, increasing through the bank balance sheet the quantity of money in circulation (the FP curve moves upward). </a:t>
            </a:r>
          </a:p>
          <a:p>
            <a:pPr marL="0" indent="0" algn="just">
              <a:buNone/>
            </a:pPr>
            <a:r>
              <a:rPr lang="en-US" dirty="0" smtClean="0"/>
              <a:t>The success of these policies in granting sustainability of public accounts depends on their ability to produce temporary or permanent effects on GDP.</a:t>
            </a:r>
            <a:endParaRPr lang="en-US" dirty="0"/>
          </a:p>
        </p:txBody>
      </p:sp>
    </p:spTree>
    <p:extLst>
      <p:ext uri="{BB962C8B-B14F-4D97-AF65-F5344CB8AC3E}">
        <p14:creationId xmlns:p14="http://schemas.microsoft.com/office/powerpoint/2010/main" val="11462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General </a:t>
            </a:r>
            <a:r>
              <a:rPr lang="en-US" dirty="0" smtClean="0"/>
              <a:t>features</a:t>
            </a:r>
            <a:r>
              <a:rPr lang="it-IT" dirty="0" smtClean="0"/>
              <a:t> of the model</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en-US" dirty="0" smtClean="0"/>
              <a:t>The model has two actors: government and financial markets. The action of the Central Bank is defined by the interest rate setting policy given as exogenous. Government uses deficit spending to counterbalance the shock on real equilibrium income and needs to raise funds in the market, while financial markets react to this increase in demand for funds by raising the requested return. Rising interest rates and financial markets, other things remaining equal, determine the real adjustment needed to restore a sustainable path of public finance. In the absence of a monetary policy serving national interests and with positive shocks from other single currency countries, targeting a lower output and real devaluation appear to be the only suitable instruments available to reduce financial dependence The effectiveness of these instruments, however, is very uncertain.</a:t>
            </a:r>
            <a:endParaRPr lang="it-IT" dirty="0"/>
          </a:p>
        </p:txBody>
      </p:sp>
    </p:spTree>
    <p:extLst>
      <p:ext uri="{BB962C8B-B14F-4D97-AF65-F5344CB8AC3E}">
        <p14:creationId xmlns:p14="http://schemas.microsoft.com/office/powerpoint/2010/main" val="2402606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National government </a:t>
            </a:r>
            <a:r>
              <a:rPr lang="en-US" dirty="0" err="1" smtClean="0"/>
              <a:t>behaviour</a:t>
            </a:r>
            <a:endParaRPr lang="en-US" dirty="0"/>
          </a:p>
        </p:txBody>
      </p:sp>
      <p:sp>
        <p:nvSpPr>
          <p:cNvPr id="3" name="Segnaposto contenuto 2"/>
          <p:cNvSpPr>
            <a:spLocks noGrp="1"/>
          </p:cNvSpPr>
          <p:nvPr>
            <p:ph idx="1"/>
          </p:nvPr>
        </p:nvSpPr>
        <p:spPr>
          <a:xfrm>
            <a:off x="838200" y="1757668"/>
            <a:ext cx="10515600" cy="4351338"/>
          </a:xfrm>
        </p:spPr>
        <p:txBody>
          <a:bodyPr>
            <a:normAutofit fontScale="62500" lnSpcReduction="20000"/>
          </a:bodyPr>
          <a:lstStyle/>
          <a:p>
            <a:pPr marL="0" indent="0" algn="just">
              <a:lnSpc>
                <a:spcPct val="120000"/>
              </a:lnSpc>
              <a:buNone/>
            </a:pPr>
            <a:r>
              <a:rPr lang="en-US" dirty="0" smtClean="0"/>
              <a:t>As a general case, let us suppose that fiscal policy authorities have a loss function linked to output fluctuations. The link of output with unemployment makes this hypothesis very plausible in times of crisis.</a:t>
            </a:r>
          </a:p>
          <a:p>
            <a:pPr marL="0" indent="0" algn="just">
              <a:buNone/>
            </a:pPr>
            <a:endParaRPr lang="en-US" dirty="0" smtClean="0"/>
          </a:p>
          <a:p>
            <a:pPr marL="0" indent="0" algn="just">
              <a:buNone/>
            </a:pPr>
            <a:r>
              <a:rPr lang="en-US" dirty="0" smtClean="0"/>
              <a:t> </a:t>
            </a:r>
          </a:p>
          <a:p>
            <a:pPr marL="0" indent="0" algn="just">
              <a:lnSpc>
                <a:spcPct val="120000"/>
              </a:lnSpc>
              <a:buNone/>
            </a:pPr>
            <a:r>
              <a:rPr lang="en-US" dirty="0" smtClean="0"/>
              <a:t>where </a:t>
            </a:r>
            <a:r>
              <a:rPr lang="en-US" dirty="0" err="1" smtClean="0"/>
              <a:t>y</a:t>
            </a:r>
            <a:r>
              <a:rPr lang="en-US" baseline="30000" dirty="0" err="1" smtClean="0"/>
              <a:t>T</a:t>
            </a:r>
            <a:r>
              <a:rPr lang="en-US" dirty="0" smtClean="0"/>
              <a:t> is the fiscal policy income target to be achieved;  y is the aggregate equilibrium income given on the demand side by the following:</a:t>
            </a:r>
          </a:p>
          <a:p>
            <a:pPr marL="0" indent="0" algn="just">
              <a:buNone/>
            </a:pPr>
            <a:r>
              <a:rPr lang="en-US" dirty="0" smtClean="0"/>
              <a:t> </a:t>
            </a:r>
          </a:p>
          <a:p>
            <a:pPr marL="0" indent="0" algn="just">
              <a:buNone/>
            </a:pPr>
            <a:r>
              <a:rPr lang="en-US" dirty="0" smtClean="0"/>
              <a:t>and on the supply side by:</a:t>
            </a:r>
          </a:p>
          <a:p>
            <a:pPr marL="0" indent="0" algn="just">
              <a:buNone/>
            </a:pPr>
            <a:r>
              <a:rPr lang="en-US" dirty="0" smtClean="0"/>
              <a:t> </a:t>
            </a:r>
          </a:p>
          <a:p>
            <a:pPr marL="0" indent="0" algn="just">
              <a:lnSpc>
                <a:spcPct val="120000"/>
              </a:lnSpc>
              <a:spcBef>
                <a:spcPts val="0"/>
              </a:spcBef>
              <a:buNone/>
            </a:pPr>
            <a:r>
              <a:rPr lang="en-US" dirty="0" smtClean="0"/>
              <a:t>where all the variables are expressed in terms of growth rates</a:t>
            </a:r>
          </a:p>
          <a:p>
            <a:pPr marL="0" indent="0" algn="just">
              <a:lnSpc>
                <a:spcPct val="120000"/>
              </a:lnSpc>
              <a:spcBef>
                <a:spcPts val="0"/>
              </a:spcBef>
              <a:buNone/>
            </a:pPr>
            <a:r>
              <a:rPr lang="en-US" dirty="0" smtClean="0"/>
              <a:t>The real exchange rate growth – given the nominal value of the Euro – is: e=</a:t>
            </a:r>
            <a:r>
              <a:rPr lang="en-US" dirty="0" err="1" smtClean="0">
                <a:latin typeface="Symbol" panose="05050102010706020507" pitchFamily="18" charset="2"/>
              </a:rPr>
              <a:t>p</a:t>
            </a:r>
            <a:r>
              <a:rPr lang="en-US" baseline="-25000" dirty="0" err="1" smtClean="0"/>
              <a:t>E</a:t>
            </a:r>
            <a:r>
              <a:rPr lang="en-US" dirty="0" err="1" smtClean="0"/>
              <a:t>-</a:t>
            </a:r>
            <a:r>
              <a:rPr lang="en-US" dirty="0" err="1" smtClean="0">
                <a:latin typeface="Symbol" panose="05050102010706020507" pitchFamily="18" charset="2"/>
              </a:rPr>
              <a:t>p</a:t>
            </a:r>
            <a:r>
              <a:rPr lang="en-US" baseline="-25000" dirty="0" err="1" smtClean="0"/>
              <a:t>I</a:t>
            </a:r>
            <a:r>
              <a:rPr lang="en-US" dirty="0" smtClean="0"/>
              <a:t>  where   and  are the European inflation rate and the internal inflation rate, respectively. As a good approximation – given productivity and institutional settings in the short run – we can use the relative growth of wages as a proxy for the relative inflation growth such that  e=</a:t>
            </a:r>
            <a:r>
              <a:rPr lang="en-US" dirty="0" smtClean="0">
                <a:latin typeface="Symbol" panose="05050102010706020507" pitchFamily="18" charset="2"/>
              </a:rPr>
              <a:t>g</a:t>
            </a:r>
            <a:r>
              <a:rPr lang="en-US" dirty="0" smtClean="0"/>
              <a:t>(</a:t>
            </a:r>
            <a:r>
              <a:rPr lang="en-US" dirty="0" err="1" smtClean="0"/>
              <a:t>w</a:t>
            </a:r>
            <a:r>
              <a:rPr lang="en-US" baseline="-25000" dirty="0" err="1" smtClean="0"/>
              <a:t>E</a:t>
            </a:r>
            <a:r>
              <a:rPr lang="en-US" dirty="0" err="1" smtClean="0"/>
              <a:t>-w</a:t>
            </a:r>
            <a:r>
              <a:rPr lang="en-US" baseline="-25000" dirty="0" err="1" smtClean="0"/>
              <a:t>I</a:t>
            </a:r>
            <a:r>
              <a:rPr lang="en-US" dirty="0" smtClean="0"/>
              <a:t>). </a:t>
            </a:r>
            <a:endParaRPr lang="en-US" dirty="0"/>
          </a:p>
        </p:txBody>
      </p:sp>
      <p:sp>
        <p:nvSpPr>
          <p:cNvPr id="15" name="Rectangle 1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ggetto 15"/>
          <p:cNvGraphicFramePr>
            <a:graphicFrameLocks noChangeAspect="1"/>
          </p:cNvGraphicFramePr>
          <p:nvPr>
            <p:extLst>
              <p:ext uri="{D42A27DB-BD31-4B8C-83A1-F6EECF244321}">
                <p14:modId xmlns:p14="http://schemas.microsoft.com/office/powerpoint/2010/main" val="2469133462"/>
              </p:ext>
            </p:extLst>
          </p:nvPr>
        </p:nvGraphicFramePr>
        <p:xfrm>
          <a:off x="967153" y="2343153"/>
          <a:ext cx="1846384" cy="773723"/>
        </p:xfrm>
        <a:graphic>
          <a:graphicData uri="http://schemas.openxmlformats.org/presentationml/2006/ole">
            <mc:AlternateContent xmlns:mc="http://schemas.openxmlformats.org/markup-compatibility/2006">
              <mc:Choice xmlns:v="urn:schemas-microsoft-com:vml" Requires="v">
                <p:oleObj spid="_x0000_s1123" name="Equation" r:id="rId3" imgW="1447800" imgH="469900" progId="Equation.DSMT4">
                  <p:embed/>
                </p:oleObj>
              </mc:Choice>
              <mc:Fallback>
                <p:oleObj name="Equation" r:id="rId3" imgW="1447800" imgH="469900" progId="Equation.DSMT4">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7153" y="2343153"/>
                        <a:ext cx="1846384" cy="773723"/>
                      </a:xfrm>
                      <a:prstGeom prst="rect">
                        <a:avLst/>
                      </a:prstGeom>
                      <a:noFill/>
                    </p:spPr>
                  </p:pic>
                </p:oleObj>
              </mc:Fallback>
            </mc:AlternateContent>
          </a:graphicData>
        </a:graphic>
      </p:graphicFrame>
      <p:sp>
        <p:nvSpPr>
          <p:cNvPr id="17" name="Rectangle 1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ggetto 17"/>
          <p:cNvGraphicFramePr>
            <a:graphicFrameLocks noChangeAspect="1"/>
          </p:cNvGraphicFramePr>
          <p:nvPr>
            <p:extLst>
              <p:ext uri="{D42A27DB-BD31-4B8C-83A1-F6EECF244321}">
                <p14:modId xmlns:p14="http://schemas.microsoft.com/office/powerpoint/2010/main" val="1645201524"/>
              </p:ext>
            </p:extLst>
          </p:nvPr>
        </p:nvGraphicFramePr>
        <p:xfrm>
          <a:off x="967153" y="3726719"/>
          <a:ext cx="4598378" cy="413237"/>
        </p:xfrm>
        <a:graphic>
          <a:graphicData uri="http://schemas.openxmlformats.org/presentationml/2006/ole">
            <mc:AlternateContent xmlns:mc="http://schemas.openxmlformats.org/markup-compatibility/2006">
              <mc:Choice xmlns:v="urn:schemas-microsoft-com:vml" Requires="v">
                <p:oleObj spid="_x0000_s1124" name="Equation" r:id="rId5" imgW="3213100" imgH="254000" progId="Equation.DSMT4">
                  <p:embed/>
                </p:oleObj>
              </mc:Choice>
              <mc:Fallback>
                <p:oleObj name="Equation" r:id="rId5" imgW="3213100" imgH="254000" progId="Equation.DSMT4">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7153" y="3726719"/>
                        <a:ext cx="4598378" cy="413237"/>
                      </a:xfrm>
                      <a:prstGeom prst="rect">
                        <a:avLst/>
                      </a:prstGeom>
                      <a:noFill/>
                    </p:spPr>
                  </p:pic>
                </p:oleObj>
              </mc:Fallback>
            </mc:AlternateContent>
          </a:graphicData>
        </a:graphic>
      </p:graphicFrame>
      <p:sp>
        <p:nvSpPr>
          <p:cNvPr id="19" name="Rectangle 1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 name="Oggetto 19"/>
          <p:cNvGraphicFramePr>
            <a:graphicFrameLocks noChangeAspect="1"/>
          </p:cNvGraphicFramePr>
          <p:nvPr>
            <p:extLst>
              <p:ext uri="{D42A27DB-BD31-4B8C-83A1-F6EECF244321}">
                <p14:modId xmlns:p14="http://schemas.microsoft.com/office/powerpoint/2010/main" val="1614433708"/>
              </p:ext>
            </p:extLst>
          </p:nvPr>
        </p:nvGraphicFramePr>
        <p:xfrm>
          <a:off x="967153" y="4289199"/>
          <a:ext cx="2151186" cy="386860"/>
        </p:xfrm>
        <a:graphic>
          <a:graphicData uri="http://schemas.openxmlformats.org/presentationml/2006/ole">
            <mc:AlternateContent xmlns:mc="http://schemas.openxmlformats.org/markup-compatibility/2006">
              <mc:Choice xmlns:v="urn:schemas-microsoft-com:vml" Requires="v">
                <p:oleObj spid="_x0000_s1125" name="Equation" r:id="rId7" imgW="1143000" imgH="241300" progId="Equation.DSMT4">
                  <p:embed/>
                </p:oleObj>
              </mc:Choice>
              <mc:Fallback>
                <p:oleObj name="Equation" r:id="rId7" imgW="1143000" imgH="241300" progId="Equation.DSMT4">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7153" y="4289199"/>
                        <a:ext cx="2151186" cy="386860"/>
                      </a:xfrm>
                      <a:prstGeom prst="rect">
                        <a:avLst/>
                      </a:prstGeom>
                      <a:noFill/>
                    </p:spPr>
                  </p:pic>
                </p:oleObj>
              </mc:Fallback>
            </mc:AlternateContent>
          </a:graphicData>
        </a:graphic>
      </p:graphicFrame>
    </p:spTree>
    <p:extLst>
      <p:ext uri="{BB962C8B-B14F-4D97-AF65-F5344CB8AC3E}">
        <p14:creationId xmlns:p14="http://schemas.microsoft.com/office/powerpoint/2010/main" val="2404549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The national governments reaction function</a:t>
            </a:r>
            <a:endParaRPr lang="en-US" dirty="0"/>
          </a:p>
        </p:txBody>
      </p:sp>
      <p:sp>
        <p:nvSpPr>
          <p:cNvPr id="3" name="Segnaposto contenuto 2"/>
          <p:cNvSpPr>
            <a:spLocks noGrp="1"/>
          </p:cNvSpPr>
          <p:nvPr>
            <p:ph idx="1"/>
          </p:nvPr>
        </p:nvSpPr>
        <p:spPr/>
        <p:txBody>
          <a:bodyPr/>
          <a:lstStyle/>
          <a:p>
            <a:pPr marL="0" indent="0" algn="just">
              <a:buNone/>
            </a:pPr>
            <a:r>
              <a:rPr lang="en-US" dirty="0" smtClean="0"/>
              <a:t>Substituting the value of inflation derived from the supply curve in the demand curve we obtain the value of equilibrium income to be inserted into the loss function. Then, deriving the loss function for D, making the function equal to zero and solving, we have the following analytical relation expressing how the deficit increases as a reaction to offset the change in variables influencing the current equilibrium output:</a:t>
            </a:r>
            <a:endParaRPr lang="en-US"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ggetto 4"/>
          <p:cNvGraphicFramePr>
            <a:graphicFrameLocks noChangeAspect="1"/>
          </p:cNvGraphicFramePr>
          <p:nvPr>
            <p:extLst>
              <p:ext uri="{D42A27DB-BD31-4B8C-83A1-F6EECF244321}">
                <p14:modId xmlns:p14="http://schemas.microsoft.com/office/powerpoint/2010/main" val="2741010398"/>
              </p:ext>
            </p:extLst>
          </p:nvPr>
        </p:nvGraphicFramePr>
        <p:xfrm>
          <a:off x="1537188" y="4774223"/>
          <a:ext cx="9117623" cy="1082187"/>
        </p:xfrm>
        <a:graphic>
          <a:graphicData uri="http://schemas.openxmlformats.org/presentationml/2006/ole">
            <mc:AlternateContent xmlns:mc="http://schemas.openxmlformats.org/markup-compatibility/2006">
              <mc:Choice xmlns:v="urn:schemas-microsoft-com:vml" Requires="v">
                <p:oleObj spid="_x0000_s2076" name="Equation" r:id="rId3" imgW="5067300" imgH="457200" progId="Equation.DSMT4">
                  <p:embed/>
                </p:oleObj>
              </mc:Choice>
              <mc:Fallback>
                <p:oleObj name="Equation" r:id="rId3" imgW="5067300" imgH="457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7188" y="4774223"/>
                        <a:ext cx="9117623" cy="1082187"/>
                      </a:xfrm>
                      <a:prstGeom prst="rect">
                        <a:avLst/>
                      </a:prstGeom>
                      <a:noFill/>
                    </p:spPr>
                  </p:pic>
                </p:oleObj>
              </mc:Fallback>
            </mc:AlternateContent>
          </a:graphicData>
        </a:graphic>
      </p:graphicFrame>
    </p:spTree>
    <p:extLst>
      <p:ext uri="{BB962C8B-B14F-4D97-AF65-F5344CB8AC3E}">
        <p14:creationId xmlns:p14="http://schemas.microsoft.com/office/powerpoint/2010/main" val="1482057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81354"/>
            <a:ext cx="10515600" cy="5895609"/>
          </a:xfrm>
        </p:spPr>
        <p:txBody>
          <a:bodyPr>
            <a:normAutofit fontScale="62500" lnSpcReduction="20000"/>
          </a:bodyPr>
          <a:lstStyle/>
          <a:p>
            <a:pPr marL="0" indent="0" algn="just">
              <a:lnSpc>
                <a:spcPct val="120000"/>
              </a:lnSpc>
              <a:spcBef>
                <a:spcPts val="0"/>
              </a:spcBef>
              <a:buNone/>
            </a:pPr>
            <a:r>
              <a:rPr lang="en-US" dirty="0" smtClean="0"/>
              <a:t>The previous equation can be interpreted as a reaction function or as a demand for funds. Fiscal policy authorities, in order to ensure a certain value of equilibrium income, have to react positively to interest rate movements. </a:t>
            </a:r>
          </a:p>
          <a:p>
            <a:pPr marL="0" indent="0" algn="just">
              <a:lnSpc>
                <a:spcPct val="120000"/>
              </a:lnSpc>
              <a:spcBef>
                <a:spcPts val="0"/>
              </a:spcBef>
              <a:buNone/>
            </a:pPr>
            <a:r>
              <a:rPr lang="en-US" dirty="0" smtClean="0"/>
              <a:t>If the target equilibrium income increases, deficit spending has to increase as well. </a:t>
            </a:r>
          </a:p>
          <a:p>
            <a:pPr marL="0" indent="0" algn="just">
              <a:lnSpc>
                <a:spcPct val="120000"/>
              </a:lnSpc>
              <a:spcBef>
                <a:spcPts val="0"/>
              </a:spcBef>
              <a:buNone/>
            </a:pPr>
            <a:r>
              <a:rPr lang="en-US" dirty="0" smtClean="0"/>
              <a:t>The effect of inflation expectations depends on the value of the multiplier </a:t>
            </a:r>
            <a:r>
              <a:rPr lang="en-US" dirty="0" smtClean="0">
                <a:latin typeface="Symbol" panose="05050102010706020507" pitchFamily="18" charset="2"/>
              </a:rPr>
              <a:t>r</a:t>
            </a:r>
            <a:r>
              <a:rPr lang="en-US" dirty="0" smtClean="0"/>
              <a:t> . If the effect of inflation expectations on aggregate demand is higher than the negative effect on aggregate supply, deficit spending can decrease when </a:t>
            </a:r>
            <a:r>
              <a:rPr lang="en-US" dirty="0" err="1" smtClean="0">
                <a:latin typeface="Symbol" panose="05050102010706020507" pitchFamily="18" charset="2"/>
              </a:rPr>
              <a:t>p</a:t>
            </a:r>
            <a:r>
              <a:rPr lang="en-US" baseline="30000" dirty="0" err="1" smtClean="0"/>
              <a:t>e</a:t>
            </a:r>
            <a:r>
              <a:rPr lang="en-US" dirty="0" smtClean="0"/>
              <a:t> increases</a:t>
            </a:r>
          </a:p>
          <a:p>
            <a:pPr marL="0" indent="0" algn="just">
              <a:lnSpc>
                <a:spcPct val="120000"/>
              </a:lnSpc>
              <a:spcBef>
                <a:spcPts val="0"/>
              </a:spcBef>
              <a:buNone/>
            </a:pPr>
            <a:r>
              <a:rPr lang="en-US" dirty="0" smtClean="0"/>
              <a:t>Deficit spending has to decrease if autonomous demand increases  and if nominal money growth increases.</a:t>
            </a:r>
          </a:p>
          <a:p>
            <a:pPr marL="0" indent="0" algn="just">
              <a:lnSpc>
                <a:spcPct val="120000"/>
              </a:lnSpc>
              <a:spcBef>
                <a:spcPts val="0"/>
              </a:spcBef>
              <a:buNone/>
            </a:pPr>
            <a:r>
              <a:rPr lang="en-US" dirty="0" smtClean="0"/>
              <a:t>The relation with the external wage is negative stating that if a real depreciation of the exchange rate improves the current account, the need for deficit spending is reduced. </a:t>
            </a:r>
          </a:p>
          <a:p>
            <a:pPr marL="0" indent="0" algn="just">
              <a:lnSpc>
                <a:spcPct val="120000"/>
              </a:lnSpc>
              <a:spcBef>
                <a:spcPts val="0"/>
              </a:spcBef>
              <a:buNone/>
            </a:pPr>
            <a:r>
              <a:rPr lang="en-US" dirty="0" smtClean="0"/>
              <a:t>On evaluating the effect of internal wages on the amount of deficit spending separately, it follows it is positive if            meaning that a decrease in national wages triggers an improvement in the fiscal position (a deficit reduction) only if the effect on external competitiveness exceeds the effect on internal demand. </a:t>
            </a:r>
          </a:p>
          <a:p>
            <a:pPr marL="0" indent="0" algn="just">
              <a:lnSpc>
                <a:spcPct val="120000"/>
              </a:lnSpc>
              <a:spcBef>
                <a:spcPts val="0"/>
              </a:spcBef>
              <a:buNone/>
            </a:pPr>
            <a:r>
              <a:rPr lang="en-US" dirty="0" smtClean="0"/>
              <a:t>The deficit variation to interest rate movements is given by the following:</a:t>
            </a:r>
          </a:p>
          <a:p>
            <a:pPr marL="0" indent="0" algn="just">
              <a:lnSpc>
                <a:spcPct val="120000"/>
              </a:lnSpc>
              <a:spcBef>
                <a:spcPts val="0"/>
              </a:spcBef>
              <a:buNone/>
            </a:pPr>
            <a:r>
              <a:rPr lang="en-US" dirty="0" smtClean="0"/>
              <a:t> 											</a:t>
            </a:r>
          </a:p>
          <a:p>
            <a:pPr marL="0" indent="0" algn="just">
              <a:lnSpc>
                <a:spcPct val="120000"/>
              </a:lnSpc>
              <a:spcBef>
                <a:spcPts val="0"/>
              </a:spcBef>
              <a:buNone/>
            </a:pPr>
            <a:endParaRPr lang="en-US" dirty="0" smtClean="0"/>
          </a:p>
          <a:p>
            <a:pPr marL="0" indent="0" algn="just">
              <a:lnSpc>
                <a:spcPct val="120000"/>
              </a:lnSpc>
              <a:spcBef>
                <a:spcPts val="0"/>
              </a:spcBef>
              <a:buNone/>
            </a:pPr>
            <a:endParaRPr lang="en-US" dirty="0" smtClean="0"/>
          </a:p>
          <a:p>
            <a:pPr marL="0" indent="0" algn="just">
              <a:lnSpc>
                <a:spcPct val="120000"/>
              </a:lnSpc>
              <a:spcBef>
                <a:spcPts val="0"/>
              </a:spcBef>
              <a:buNone/>
            </a:pPr>
            <a:r>
              <a:rPr lang="en-US" dirty="0" smtClean="0"/>
              <a:t>which shows that the greater the effect of interest rates on aggregate demand the greater the deficit increase that makes it possible to preserve the equilibrium income. The greater the multiplier effect of government spending on equilibrium income, the smaller the increase in deficit needed. For the graphical representation it can be also written as </a:t>
            </a:r>
          </a:p>
          <a:p>
            <a:pPr marL="0" indent="0" algn="just">
              <a:lnSpc>
                <a:spcPct val="120000"/>
              </a:lnSpc>
              <a:spcBef>
                <a:spcPts val="0"/>
              </a:spcBef>
              <a:buNone/>
            </a:pPr>
            <a:endParaRPr 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ggetto 5"/>
          <p:cNvGraphicFramePr>
            <a:graphicFrameLocks noChangeAspect="1"/>
          </p:cNvGraphicFramePr>
          <p:nvPr>
            <p:extLst>
              <p:ext uri="{D42A27DB-BD31-4B8C-83A1-F6EECF244321}">
                <p14:modId xmlns:p14="http://schemas.microsoft.com/office/powerpoint/2010/main" val="33288083"/>
              </p:ext>
            </p:extLst>
          </p:nvPr>
        </p:nvGraphicFramePr>
        <p:xfrm>
          <a:off x="5561573" y="4233922"/>
          <a:ext cx="1450731" cy="703384"/>
        </p:xfrm>
        <a:graphic>
          <a:graphicData uri="http://schemas.openxmlformats.org/presentationml/2006/ole">
            <mc:AlternateContent xmlns:mc="http://schemas.openxmlformats.org/markup-compatibility/2006">
              <mc:Choice xmlns:v="urn:schemas-microsoft-com:vml" Requires="v">
                <p:oleObj spid="_x0000_s4163" name="Equation" r:id="rId3" imgW="596880" imgH="431640" progId="Equation.DSMT4">
                  <p:embed/>
                </p:oleObj>
              </mc:Choice>
              <mc:Fallback>
                <p:oleObj name="Equation" r:id="rId3" imgW="596880" imgH="431640" progId="Equation.DSMT4">
                  <p:embed/>
                  <p:pic>
                    <p:nvPicPr>
                      <p:cNvPr id="0" name="Object 1"/>
                      <p:cNvPicPr>
                        <a:picLocks noChangeAspect="1" noChangeArrowheads="1"/>
                      </p:cNvPicPr>
                      <p:nvPr/>
                    </p:nvPicPr>
                    <p:blipFill>
                      <a:blip r:embed="rId4"/>
                      <a:srcRect/>
                      <a:stretch>
                        <a:fillRect/>
                      </a:stretch>
                    </p:blipFill>
                    <p:spPr bwMode="auto">
                      <a:xfrm>
                        <a:off x="5561573" y="4233922"/>
                        <a:ext cx="1450731" cy="703384"/>
                      </a:xfrm>
                      <a:prstGeom prst="rect">
                        <a:avLst/>
                      </a:prstGeom>
                      <a:noFill/>
                    </p:spPr>
                  </p:pic>
                </p:oleObj>
              </mc:Fallback>
            </mc:AlternateContent>
          </a:graphicData>
        </a:graphic>
      </p:graphicFrame>
      <p:graphicFrame>
        <p:nvGraphicFramePr>
          <p:cNvPr id="7" name="Oggetto 6"/>
          <p:cNvGraphicFramePr>
            <a:graphicFrameLocks noChangeAspect="1"/>
          </p:cNvGraphicFramePr>
          <p:nvPr>
            <p:extLst>
              <p:ext uri="{D42A27DB-BD31-4B8C-83A1-F6EECF244321}">
                <p14:modId xmlns:p14="http://schemas.microsoft.com/office/powerpoint/2010/main" val="248659306"/>
              </p:ext>
            </p:extLst>
          </p:nvPr>
        </p:nvGraphicFramePr>
        <p:xfrm>
          <a:off x="5561329" y="5835650"/>
          <a:ext cx="1450975" cy="682625"/>
        </p:xfrm>
        <a:graphic>
          <a:graphicData uri="http://schemas.openxmlformats.org/presentationml/2006/ole">
            <mc:AlternateContent xmlns:mc="http://schemas.openxmlformats.org/markup-compatibility/2006">
              <mc:Choice xmlns:v="urn:schemas-microsoft-com:vml" Requires="v">
                <p:oleObj spid="_x0000_s4164" name="Equation" r:id="rId5" imgW="596880" imgH="419040" progId="Equation.DSMT4">
                  <p:embed/>
                </p:oleObj>
              </mc:Choice>
              <mc:Fallback>
                <p:oleObj name="Equation" r:id="rId5" imgW="596880" imgH="419040" progId="Equation.DSMT4">
                  <p:embed/>
                  <p:pic>
                    <p:nvPicPr>
                      <p:cNvPr id="6" name="Oggetto 5"/>
                      <p:cNvPicPr>
                        <a:picLocks noChangeAspect="1" noChangeArrowheads="1"/>
                      </p:cNvPicPr>
                      <p:nvPr/>
                    </p:nvPicPr>
                    <p:blipFill>
                      <a:blip r:embed="rId6"/>
                      <a:srcRect/>
                      <a:stretch>
                        <a:fillRect/>
                      </a:stretch>
                    </p:blipFill>
                    <p:spPr bwMode="auto">
                      <a:xfrm>
                        <a:off x="5561329" y="5835650"/>
                        <a:ext cx="1450975" cy="682625"/>
                      </a:xfrm>
                      <a:prstGeom prst="rect">
                        <a:avLst/>
                      </a:prstGeom>
                      <a:noFill/>
                    </p:spPr>
                  </p:pic>
                </p:oleObj>
              </mc:Fallback>
            </mc:AlternateContent>
          </a:graphicData>
        </a:graphic>
      </p:graphicFrame>
      <p:sp>
        <p:nvSpPr>
          <p:cNvPr id="8"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ggetto 8"/>
          <p:cNvGraphicFramePr>
            <a:graphicFrameLocks noChangeAspect="1"/>
          </p:cNvGraphicFramePr>
          <p:nvPr>
            <p:extLst>
              <p:ext uri="{D42A27DB-BD31-4B8C-83A1-F6EECF244321}">
                <p14:modId xmlns:p14="http://schemas.microsoft.com/office/powerpoint/2010/main" val="1429287868"/>
              </p:ext>
            </p:extLst>
          </p:nvPr>
        </p:nvGraphicFramePr>
        <p:xfrm>
          <a:off x="1092567" y="3343122"/>
          <a:ext cx="913214" cy="254171"/>
        </p:xfrm>
        <a:graphic>
          <a:graphicData uri="http://schemas.openxmlformats.org/presentationml/2006/ole">
            <mc:AlternateContent xmlns:mc="http://schemas.openxmlformats.org/markup-compatibility/2006">
              <mc:Choice xmlns:v="urn:schemas-microsoft-com:vml" Requires="v">
                <p:oleObj spid="_x0000_s4165" name="Equation" r:id="rId7" imgW="533400" imgH="241300" progId="Equation.DSMT4">
                  <p:embed/>
                </p:oleObj>
              </mc:Choice>
              <mc:Fallback>
                <p:oleObj name="Equation" r:id="rId7" imgW="533400" imgH="2413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2567" y="3343122"/>
                        <a:ext cx="913214" cy="254171"/>
                      </a:xfrm>
                      <a:prstGeom prst="rect">
                        <a:avLst/>
                      </a:prstGeom>
                      <a:noFill/>
                    </p:spPr>
                  </p:pic>
                </p:oleObj>
              </mc:Fallback>
            </mc:AlternateContent>
          </a:graphicData>
        </a:graphic>
      </p:graphicFrame>
    </p:spTree>
    <p:extLst>
      <p:ext uri="{BB962C8B-B14F-4D97-AF65-F5344CB8AC3E}">
        <p14:creationId xmlns:p14="http://schemas.microsoft.com/office/powerpoint/2010/main" val="2614828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Financial market </a:t>
            </a:r>
            <a:r>
              <a:rPr lang="en-US" dirty="0" err="1" smtClean="0"/>
              <a:t>behaviour</a:t>
            </a:r>
            <a:endParaRPr lang="en-US" dirty="0"/>
          </a:p>
        </p:txBody>
      </p:sp>
      <p:sp>
        <p:nvSpPr>
          <p:cNvPr id="3" name="Segnaposto contenuto 2"/>
          <p:cNvSpPr>
            <a:spLocks noGrp="1"/>
          </p:cNvSpPr>
          <p:nvPr>
            <p:ph idx="1"/>
          </p:nvPr>
        </p:nvSpPr>
        <p:spPr>
          <a:xfrm>
            <a:off x="583224" y="1677743"/>
            <a:ext cx="10515600" cy="4351338"/>
          </a:xfrm>
        </p:spPr>
        <p:txBody>
          <a:bodyPr>
            <a:normAutofit fontScale="92500" lnSpcReduction="10000"/>
          </a:bodyPr>
          <a:lstStyle/>
          <a:p>
            <a:pPr marL="0" indent="0" algn="just">
              <a:buNone/>
            </a:pPr>
            <a:r>
              <a:rPr lang="en-US" dirty="0" smtClean="0"/>
              <a:t>Suppose now that, in order to finance deficit spending, the fiscal policy authorities have to raise funds in the market. The cost of raising these funds depends on the reference rate set by the Central Bank and on the interest rates which the financial markets apply to finance the increasing deficit:</a:t>
            </a:r>
          </a:p>
          <a:p>
            <a:pPr marL="0" indent="0" algn="just">
              <a:buNone/>
            </a:pPr>
            <a:endParaRPr lang="en-US" dirty="0"/>
          </a:p>
          <a:p>
            <a:pPr marL="0" indent="0" algn="just">
              <a:buNone/>
            </a:pPr>
            <a:r>
              <a:rPr lang="en-US" dirty="0" smtClean="0"/>
              <a:t>The equation can be interpreted as a supply of funds where </a:t>
            </a:r>
            <a:r>
              <a:rPr lang="en-US" dirty="0" smtClean="0">
                <a:latin typeface="Symbol" panose="05050102010706020507" pitchFamily="18" charset="2"/>
              </a:rPr>
              <a:t>a</a:t>
            </a:r>
            <a:r>
              <a:rPr lang="en-US" dirty="0" smtClean="0"/>
              <a:t>&gt;0 is a constant (it can be interpreted as </a:t>
            </a:r>
            <a:r>
              <a:rPr lang="en-US" dirty="0" err="1" smtClean="0"/>
              <a:t>i</a:t>
            </a:r>
            <a:r>
              <a:rPr lang="en-US" sz="1400" dirty="0" err="1" smtClean="0"/>
              <a:t>bc</a:t>
            </a:r>
            <a:r>
              <a:rPr lang="en-US" dirty="0" err="1" smtClean="0"/>
              <a:t>+</a:t>
            </a:r>
            <a:r>
              <a:rPr lang="en-US" dirty="0" err="1" smtClean="0">
                <a:latin typeface="Symbol" panose="05050102010706020507" pitchFamily="18" charset="2"/>
              </a:rPr>
              <a:t>a</a:t>
            </a:r>
            <a:r>
              <a:rPr lang="en-US" dirty="0" smtClean="0"/>
              <a:t>=</a:t>
            </a:r>
            <a:r>
              <a:rPr lang="en-US" dirty="0" err="1" smtClean="0"/>
              <a:t>i</a:t>
            </a:r>
            <a:r>
              <a:rPr lang="en-US" sz="1200" dirty="0" err="1" smtClean="0"/>
              <a:t>EU</a:t>
            </a:r>
            <a:r>
              <a:rPr lang="en-US" dirty="0" smtClean="0"/>
              <a:t> or the average interest rate of the whole currency union) </a:t>
            </a:r>
            <a:r>
              <a:rPr lang="en-US" dirty="0"/>
              <a:t>I</a:t>
            </a:r>
            <a:r>
              <a:rPr lang="en-US" dirty="0" smtClean="0"/>
              <a:t>f the country is not constrained and is considered to be trustworthy, </a:t>
            </a:r>
            <a:r>
              <a:rPr lang="en-US" dirty="0" smtClean="0">
                <a:latin typeface="Symbol" panose="05050102010706020507" pitchFamily="18" charset="2"/>
              </a:rPr>
              <a:t>b</a:t>
            </a:r>
            <a:r>
              <a:rPr lang="en-US" dirty="0" smtClean="0"/>
              <a:t>=0  ; if it is financially fragile, </a:t>
            </a:r>
            <a:r>
              <a:rPr lang="en-US" dirty="0" smtClean="0">
                <a:latin typeface="Symbol" panose="05050102010706020507" pitchFamily="18" charset="2"/>
              </a:rPr>
              <a:t>b</a:t>
            </a:r>
            <a:r>
              <a:rPr lang="en-US" dirty="0" smtClean="0"/>
              <a:t>&gt;0 so that:</a:t>
            </a:r>
          </a:p>
          <a:p>
            <a:pPr marL="0" indent="0" algn="just">
              <a:buNone/>
            </a:pPr>
            <a:endParaRPr lang="en-US" dirty="0" smtClean="0"/>
          </a:p>
          <a:p>
            <a:pPr marL="0" indent="0" algn="just">
              <a:buNone/>
            </a:pPr>
            <a:r>
              <a:rPr lang="en-US" dirty="0" smtClean="0"/>
              <a:t>			 or </a:t>
            </a:r>
          </a:p>
          <a:p>
            <a:pPr marL="0" indent="0">
              <a:buNone/>
            </a:pPr>
            <a:endParaRPr lang="en-US" dirty="0"/>
          </a:p>
        </p:txBody>
      </p:sp>
      <p:sp>
        <p:nvSpPr>
          <p:cNvPr id="18" name="Rectangle 1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ggetto 18"/>
          <p:cNvGraphicFramePr>
            <a:graphicFrameLocks noChangeAspect="1"/>
          </p:cNvGraphicFramePr>
          <p:nvPr>
            <p:extLst>
              <p:ext uri="{D42A27DB-BD31-4B8C-83A1-F6EECF244321}">
                <p14:modId xmlns:p14="http://schemas.microsoft.com/office/powerpoint/2010/main" val="1695960214"/>
              </p:ext>
            </p:extLst>
          </p:nvPr>
        </p:nvGraphicFramePr>
        <p:xfrm>
          <a:off x="650632" y="3003306"/>
          <a:ext cx="2165350" cy="534988"/>
        </p:xfrm>
        <a:graphic>
          <a:graphicData uri="http://schemas.openxmlformats.org/presentationml/2006/ole">
            <mc:AlternateContent xmlns:mc="http://schemas.openxmlformats.org/markup-compatibility/2006">
              <mc:Choice xmlns:v="urn:schemas-microsoft-com:vml" Requires="v">
                <p:oleObj spid="_x0000_s3160" name="Equation" r:id="rId3" imgW="977760" imgH="228600" progId="Equation.DSMT4">
                  <p:embed/>
                </p:oleObj>
              </mc:Choice>
              <mc:Fallback>
                <p:oleObj name="Equation" r:id="rId3" imgW="977760" imgH="228600" progId="Equation.DSMT4">
                  <p:embed/>
                  <p:pic>
                    <p:nvPicPr>
                      <p:cNvPr id="0" name="Object 15"/>
                      <p:cNvPicPr>
                        <a:picLocks noChangeAspect="1" noChangeArrowheads="1"/>
                      </p:cNvPicPr>
                      <p:nvPr/>
                    </p:nvPicPr>
                    <p:blipFill>
                      <a:blip r:embed="rId4"/>
                      <a:srcRect/>
                      <a:stretch>
                        <a:fillRect/>
                      </a:stretch>
                    </p:blipFill>
                    <p:spPr bwMode="auto">
                      <a:xfrm>
                        <a:off x="650632" y="3003306"/>
                        <a:ext cx="2165350" cy="534988"/>
                      </a:xfrm>
                      <a:prstGeom prst="rect">
                        <a:avLst/>
                      </a:prstGeom>
                      <a:noFill/>
                    </p:spPr>
                  </p:pic>
                </p:oleObj>
              </mc:Fallback>
            </mc:AlternateContent>
          </a:graphicData>
        </a:graphic>
      </p:graphicFrame>
      <p:sp>
        <p:nvSpPr>
          <p:cNvPr id="21" name="Rectangle 1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Oggetto 21"/>
          <p:cNvGraphicFramePr>
            <a:graphicFrameLocks noChangeAspect="1"/>
          </p:cNvGraphicFramePr>
          <p:nvPr>
            <p:extLst>
              <p:ext uri="{D42A27DB-BD31-4B8C-83A1-F6EECF244321}">
                <p14:modId xmlns:p14="http://schemas.microsoft.com/office/powerpoint/2010/main" val="56611596"/>
              </p:ext>
            </p:extLst>
          </p:nvPr>
        </p:nvGraphicFramePr>
        <p:xfrm>
          <a:off x="1812437" y="5175861"/>
          <a:ext cx="1406768" cy="731593"/>
        </p:xfrm>
        <a:graphic>
          <a:graphicData uri="http://schemas.openxmlformats.org/presentationml/2006/ole">
            <mc:AlternateContent xmlns:mc="http://schemas.openxmlformats.org/markup-compatibility/2006">
              <mc:Choice xmlns:v="urn:schemas-microsoft-com:vml" Requires="v">
                <p:oleObj spid="_x0000_s3161" name="Equation" r:id="rId5" imgW="482810" imgH="393871" progId="Equation.DSMT4">
                  <p:embed/>
                </p:oleObj>
              </mc:Choice>
              <mc:Fallback>
                <p:oleObj name="Equation" r:id="rId5" imgW="482810" imgH="393871" progId="Equation.DSMT4">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2437" y="5175861"/>
                        <a:ext cx="1406768" cy="731593"/>
                      </a:xfrm>
                      <a:prstGeom prst="rect">
                        <a:avLst/>
                      </a:prstGeom>
                      <a:noFill/>
                    </p:spPr>
                  </p:pic>
                </p:oleObj>
              </mc:Fallback>
            </mc:AlternateContent>
          </a:graphicData>
        </a:graphic>
      </p:graphicFrame>
      <p:sp>
        <p:nvSpPr>
          <p:cNvPr id="23" name="Rectangle 2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4" name="Oggetto 23"/>
          <p:cNvGraphicFramePr>
            <a:graphicFrameLocks noChangeAspect="1"/>
          </p:cNvGraphicFramePr>
          <p:nvPr>
            <p:extLst>
              <p:ext uri="{D42A27DB-BD31-4B8C-83A1-F6EECF244321}">
                <p14:modId xmlns:p14="http://schemas.microsoft.com/office/powerpoint/2010/main" val="869420297"/>
              </p:ext>
            </p:extLst>
          </p:nvPr>
        </p:nvGraphicFramePr>
        <p:xfrm>
          <a:off x="4307742" y="5178364"/>
          <a:ext cx="1381125" cy="731837"/>
        </p:xfrm>
        <a:graphic>
          <a:graphicData uri="http://schemas.openxmlformats.org/presentationml/2006/ole">
            <mc:AlternateContent xmlns:mc="http://schemas.openxmlformats.org/markup-compatibility/2006">
              <mc:Choice xmlns:v="urn:schemas-microsoft-com:vml" Requires="v">
                <p:oleObj spid="_x0000_s3162" name="Equation" r:id="rId7" imgW="736560" imgH="393480" progId="Equation.DSMT4">
                  <p:embed/>
                </p:oleObj>
              </mc:Choice>
              <mc:Fallback>
                <p:oleObj name="Equation" r:id="rId7" imgW="736560" imgH="393480" progId="Equation.DSMT4">
                  <p:embed/>
                  <p:pic>
                    <p:nvPicPr>
                      <p:cNvPr id="0" name="Object 20"/>
                      <p:cNvPicPr>
                        <a:picLocks noChangeAspect="1" noChangeArrowheads="1"/>
                      </p:cNvPicPr>
                      <p:nvPr/>
                    </p:nvPicPr>
                    <p:blipFill>
                      <a:blip r:embed="rId8"/>
                      <a:srcRect/>
                      <a:stretch>
                        <a:fillRect/>
                      </a:stretch>
                    </p:blipFill>
                    <p:spPr bwMode="auto">
                      <a:xfrm>
                        <a:off x="4307742" y="5178364"/>
                        <a:ext cx="1381125" cy="731837"/>
                      </a:xfrm>
                      <a:prstGeom prst="rect">
                        <a:avLst/>
                      </a:prstGeom>
                      <a:noFill/>
                    </p:spPr>
                  </p:pic>
                </p:oleObj>
              </mc:Fallback>
            </mc:AlternateContent>
          </a:graphicData>
        </a:graphic>
      </p:graphicFrame>
    </p:spTree>
    <p:extLst>
      <p:ext uri="{BB962C8B-B14F-4D97-AF65-F5344CB8AC3E}">
        <p14:creationId xmlns:p14="http://schemas.microsoft.com/office/powerpoint/2010/main" val="25121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A graphical representation</a:t>
            </a:r>
            <a:endParaRPr lang="en-US" dirty="0"/>
          </a:p>
        </p:txBody>
      </p:sp>
      <p:sp>
        <p:nvSpPr>
          <p:cNvPr id="3" name="Segnaposto contenuto 2"/>
          <p:cNvSpPr>
            <a:spLocks noGrp="1"/>
          </p:cNvSpPr>
          <p:nvPr>
            <p:ph idx="1"/>
          </p:nvPr>
        </p:nvSpPr>
        <p:spPr/>
        <p:txBody>
          <a:bodyPr>
            <a:normAutofit fontScale="62500" lnSpcReduction="20000"/>
          </a:bodyPr>
          <a:lstStyle/>
          <a:p>
            <a:pPr marL="0" indent="0" algn="just">
              <a:lnSpc>
                <a:spcPct val="120000"/>
              </a:lnSpc>
              <a:spcBef>
                <a:spcPts val="0"/>
              </a:spcBef>
              <a:buNone/>
            </a:pPr>
            <a:r>
              <a:rPr lang="en-US" dirty="0"/>
              <a:t>Fiscal policy authority </a:t>
            </a:r>
            <a:r>
              <a:rPr lang="en-US" dirty="0" err="1"/>
              <a:t>behaviour</a:t>
            </a:r>
            <a:r>
              <a:rPr lang="en-US" dirty="0"/>
              <a:t> and financial market </a:t>
            </a:r>
            <a:r>
              <a:rPr lang="en-US" dirty="0" err="1"/>
              <a:t>behaviour</a:t>
            </a:r>
            <a:r>
              <a:rPr lang="en-US" dirty="0"/>
              <a:t> can be represented with two lines. Line FP shows how, given the current output, the target output, the autonomous demand and the real exchange rate, the government raises the deficit when interest rates increase to compensate for – or as a result of – the effect of demand reduction.</a:t>
            </a:r>
          </a:p>
          <a:p>
            <a:pPr marL="0" indent="0" algn="just">
              <a:lnSpc>
                <a:spcPct val="120000"/>
              </a:lnSpc>
              <a:spcBef>
                <a:spcPts val="0"/>
              </a:spcBef>
              <a:buNone/>
            </a:pPr>
            <a:r>
              <a:rPr lang="en-US" dirty="0"/>
              <a:t>The slope of curve FP is given by</a:t>
            </a:r>
            <a:r>
              <a:rPr lang="en-US" dirty="0" smtClean="0"/>
              <a:t>:</a:t>
            </a:r>
          </a:p>
          <a:p>
            <a:pPr marL="0" indent="0" algn="just">
              <a:lnSpc>
                <a:spcPct val="120000"/>
              </a:lnSpc>
              <a:spcBef>
                <a:spcPts val="0"/>
              </a:spcBef>
              <a:buNone/>
            </a:pPr>
            <a:endParaRPr lang="en-US" dirty="0"/>
          </a:p>
          <a:p>
            <a:pPr marL="0" indent="0" algn="just">
              <a:lnSpc>
                <a:spcPct val="120000"/>
              </a:lnSpc>
              <a:spcBef>
                <a:spcPts val="0"/>
              </a:spcBef>
              <a:buNone/>
            </a:pPr>
            <a:r>
              <a:rPr lang="en-US" dirty="0" smtClean="0"/>
              <a:t> </a:t>
            </a:r>
            <a:endParaRPr lang="en-US" dirty="0"/>
          </a:p>
          <a:p>
            <a:pPr marL="0" indent="0" algn="just">
              <a:lnSpc>
                <a:spcPct val="120000"/>
              </a:lnSpc>
              <a:spcBef>
                <a:spcPts val="0"/>
              </a:spcBef>
              <a:buNone/>
            </a:pPr>
            <a:r>
              <a:rPr lang="en-US" dirty="0"/>
              <a:t>i.e. the inverse relation described </a:t>
            </a:r>
            <a:r>
              <a:rPr lang="en-US" dirty="0" smtClean="0"/>
              <a:t>above</a:t>
            </a:r>
            <a:endParaRPr lang="en-US" dirty="0"/>
          </a:p>
          <a:p>
            <a:pPr marL="0" indent="0" algn="just">
              <a:lnSpc>
                <a:spcPct val="120000"/>
              </a:lnSpc>
              <a:spcBef>
                <a:spcPts val="0"/>
              </a:spcBef>
              <a:buNone/>
            </a:pPr>
            <a:r>
              <a:rPr lang="en-US" dirty="0"/>
              <a:t>Importantly, the smaller the positive effect of deficit spending on aggregate demand, the lower the slope of the line, meaning, in other words, the greater the deficit increase when interest rates rise. The opposite considerations hold for parameter </a:t>
            </a:r>
            <a:r>
              <a:rPr lang="en-US" dirty="0">
                <a:latin typeface="Symbol" panose="05050102010706020507" pitchFamily="18" charset="2"/>
              </a:rPr>
              <a:t> </a:t>
            </a:r>
            <a:r>
              <a:rPr lang="en-US" dirty="0" smtClean="0">
                <a:latin typeface="Symbol" panose="05050102010706020507" pitchFamily="18" charset="2"/>
              </a:rPr>
              <a:t>r - </a:t>
            </a:r>
            <a:r>
              <a:rPr lang="en-US" dirty="0"/>
              <a:t>or the effects of interest rates on aggregate demand.</a:t>
            </a:r>
          </a:p>
          <a:p>
            <a:pPr marL="0" indent="0" algn="just">
              <a:lnSpc>
                <a:spcPct val="120000"/>
              </a:lnSpc>
              <a:spcBef>
                <a:spcPts val="0"/>
              </a:spcBef>
              <a:buNone/>
            </a:pPr>
            <a:r>
              <a:rPr lang="en-US" dirty="0"/>
              <a:t>Line FM represents the </a:t>
            </a:r>
            <a:r>
              <a:rPr lang="en-US" dirty="0" err="1"/>
              <a:t>behaviour</a:t>
            </a:r>
            <a:r>
              <a:rPr lang="en-US" dirty="0"/>
              <a:t> of financial markets in supplying funds to cover the increasing deficit. Its slope is given by</a:t>
            </a:r>
            <a:r>
              <a:rPr lang="en-US" dirty="0" smtClean="0"/>
              <a:t>:</a:t>
            </a:r>
          </a:p>
          <a:p>
            <a:pPr marL="0" indent="0" algn="just">
              <a:lnSpc>
                <a:spcPct val="120000"/>
              </a:lnSpc>
              <a:spcBef>
                <a:spcPts val="0"/>
              </a:spcBef>
              <a:buNone/>
            </a:pPr>
            <a:endParaRPr lang="en-US" dirty="0"/>
          </a:p>
          <a:p>
            <a:pPr marL="0" indent="0" algn="just">
              <a:buNone/>
            </a:pPr>
            <a:endParaRPr lang="en-US" dirty="0"/>
          </a:p>
          <a:p>
            <a:endParaRPr lang="en-US"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ggetto 4"/>
          <p:cNvGraphicFramePr>
            <a:graphicFrameLocks noChangeAspect="1"/>
          </p:cNvGraphicFramePr>
          <p:nvPr>
            <p:extLst>
              <p:ext uri="{D42A27DB-BD31-4B8C-83A1-F6EECF244321}">
                <p14:modId xmlns:p14="http://schemas.microsoft.com/office/powerpoint/2010/main" val="3138811565"/>
              </p:ext>
            </p:extLst>
          </p:nvPr>
        </p:nvGraphicFramePr>
        <p:xfrm>
          <a:off x="993530" y="3200400"/>
          <a:ext cx="1169377" cy="591344"/>
        </p:xfrm>
        <a:graphic>
          <a:graphicData uri="http://schemas.openxmlformats.org/presentationml/2006/ole">
            <mc:AlternateContent xmlns:mc="http://schemas.openxmlformats.org/markup-compatibility/2006">
              <mc:Choice xmlns:v="urn:schemas-microsoft-com:vml" Requires="v">
                <p:oleObj spid="_x0000_s5155" name="Equation" r:id="rId3" imgW="596900" imgH="419100" progId="Equation.DSMT4">
                  <p:embed/>
                </p:oleObj>
              </mc:Choice>
              <mc:Fallback>
                <p:oleObj name="Equation" r:id="rId3" imgW="5969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3530" y="3200400"/>
                        <a:ext cx="1169377" cy="591344"/>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ggetto 6"/>
          <p:cNvGraphicFramePr>
            <a:graphicFrameLocks noChangeAspect="1"/>
          </p:cNvGraphicFramePr>
          <p:nvPr>
            <p:extLst>
              <p:ext uri="{D42A27DB-BD31-4B8C-83A1-F6EECF244321}">
                <p14:modId xmlns:p14="http://schemas.microsoft.com/office/powerpoint/2010/main" val="2025792726"/>
              </p:ext>
            </p:extLst>
          </p:nvPr>
        </p:nvGraphicFramePr>
        <p:xfrm>
          <a:off x="993530" y="5460023"/>
          <a:ext cx="975947" cy="624254"/>
        </p:xfrm>
        <a:graphic>
          <a:graphicData uri="http://schemas.openxmlformats.org/presentationml/2006/ole">
            <mc:AlternateContent xmlns:mc="http://schemas.openxmlformats.org/markup-compatibility/2006">
              <mc:Choice xmlns:v="urn:schemas-microsoft-com:vml" Requires="v">
                <p:oleObj spid="_x0000_s5156" name="Equation" r:id="rId5" imgW="520700" imgH="393700" progId="Equation.DSMT4">
                  <p:embed/>
                </p:oleObj>
              </mc:Choice>
              <mc:Fallback>
                <p:oleObj name="Equation" r:id="rId5" imgW="520700" imgH="3937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3530" y="5460023"/>
                        <a:ext cx="975947" cy="624254"/>
                      </a:xfrm>
                      <a:prstGeom prst="rect">
                        <a:avLst/>
                      </a:prstGeom>
                      <a:noFill/>
                    </p:spPr>
                  </p:pic>
                </p:oleObj>
              </mc:Fallback>
            </mc:AlternateContent>
          </a:graphicData>
        </a:graphic>
      </p:graphicFrame>
    </p:spTree>
    <p:extLst>
      <p:ext uri="{BB962C8B-B14F-4D97-AF65-F5344CB8AC3E}">
        <p14:creationId xmlns:p14="http://schemas.microsoft.com/office/powerpoint/2010/main" val="2439509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Sound fiscal dynamics</a:t>
            </a:r>
            <a:endParaRPr lang="en-US" dirty="0"/>
          </a:p>
        </p:txBody>
      </p:sp>
      <p:pic>
        <p:nvPicPr>
          <p:cNvPr id="4" name="Segnaposto contenuto 3"/>
          <p:cNvPicPr>
            <a:picLocks noGrp="1" noChangeAspect="1"/>
          </p:cNvPicPr>
          <p:nvPr>
            <p:ph idx="1"/>
          </p:nvPr>
        </p:nvPicPr>
        <p:blipFill>
          <a:blip r:embed="rId2"/>
          <a:stretch>
            <a:fillRect/>
          </a:stretch>
        </p:blipFill>
        <p:spPr>
          <a:xfrm>
            <a:off x="2365131" y="1577440"/>
            <a:ext cx="7614137" cy="4823359"/>
          </a:xfrm>
          <a:prstGeom prst="rect">
            <a:avLst/>
          </a:prstGeom>
        </p:spPr>
      </p:pic>
    </p:spTree>
    <p:extLst>
      <p:ext uri="{BB962C8B-B14F-4D97-AF65-F5344CB8AC3E}">
        <p14:creationId xmlns:p14="http://schemas.microsoft.com/office/powerpoint/2010/main" val="2649738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Unsound fiscal dynamics</a:t>
            </a:r>
            <a:endParaRPr lang="en-US" dirty="0"/>
          </a:p>
        </p:txBody>
      </p:sp>
      <p:pic>
        <p:nvPicPr>
          <p:cNvPr id="4" name="Segnaposto contenuto 3"/>
          <p:cNvPicPr>
            <a:picLocks noGrp="1" noChangeAspect="1"/>
          </p:cNvPicPr>
          <p:nvPr>
            <p:ph idx="1"/>
          </p:nvPr>
        </p:nvPicPr>
        <p:blipFill>
          <a:blip r:embed="rId2"/>
          <a:stretch>
            <a:fillRect/>
          </a:stretch>
        </p:blipFill>
        <p:spPr>
          <a:xfrm>
            <a:off x="1776046" y="1623946"/>
            <a:ext cx="8326315" cy="4943907"/>
          </a:xfrm>
          <a:prstGeom prst="rect">
            <a:avLst/>
          </a:prstGeom>
        </p:spPr>
      </p:pic>
    </p:spTree>
    <p:extLst>
      <p:ext uri="{BB962C8B-B14F-4D97-AF65-F5344CB8AC3E}">
        <p14:creationId xmlns:p14="http://schemas.microsoft.com/office/powerpoint/2010/main" val="3093342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1009</Words>
  <Application>Microsoft Office PowerPoint</Application>
  <PresentationFormat>Widescreen</PresentationFormat>
  <Paragraphs>51</Paragraphs>
  <Slides>11</Slides>
  <Notes>0</Notes>
  <HiddenSlides>0</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1</vt:i4>
      </vt:variant>
      <vt:variant>
        <vt:lpstr>Titoli diapositive</vt:lpstr>
      </vt:variant>
      <vt:variant>
        <vt:i4>11</vt:i4>
      </vt:variant>
    </vt:vector>
  </HeadingPairs>
  <TitlesOfParts>
    <vt:vector size="17" baseType="lpstr">
      <vt:lpstr>Arial</vt:lpstr>
      <vt:lpstr>Calibri</vt:lpstr>
      <vt:lpstr>Calibri Light</vt:lpstr>
      <vt:lpstr>Symbol</vt:lpstr>
      <vt:lpstr>Tema di Office</vt:lpstr>
      <vt:lpstr>Equation</vt:lpstr>
      <vt:lpstr>Lesson 24</vt:lpstr>
      <vt:lpstr>General features of the model</vt:lpstr>
      <vt:lpstr>National government behaviour</vt:lpstr>
      <vt:lpstr>The national governments reaction function</vt:lpstr>
      <vt:lpstr>Presentazione standard di PowerPoint</vt:lpstr>
      <vt:lpstr>Financial market behaviour</vt:lpstr>
      <vt:lpstr>A graphical representation</vt:lpstr>
      <vt:lpstr>Sound fiscal dynamics</vt:lpstr>
      <vt:lpstr>Unsound fiscal dynamics</vt:lpstr>
      <vt:lpstr>Solution to unsound fiscal dynamics</vt:lpstr>
      <vt:lpstr>What the CB can do?</vt:lpstr>
    </vt:vector>
  </TitlesOfParts>
  <Company>Olidata S.p.A.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Rorita Canale</dc:creator>
  <cp:lastModifiedBy>Rorita Canale</cp:lastModifiedBy>
  <cp:revision>22</cp:revision>
  <dcterms:created xsi:type="dcterms:W3CDTF">2019-02-06T11:38:07Z</dcterms:created>
  <dcterms:modified xsi:type="dcterms:W3CDTF">2019-10-27T16:48:50Z</dcterms:modified>
</cp:coreProperties>
</file>