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AF35BA8-797E-48AE-9C7E-0F25677460D8}"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30618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F35BA8-797E-48AE-9C7E-0F25677460D8}"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160859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F35BA8-797E-48AE-9C7E-0F25677460D8}"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45436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F35BA8-797E-48AE-9C7E-0F25677460D8}"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3091441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AF35BA8-797E-48AE-9C7E-0F25677460D8}"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162287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AF35BA8-797E-48AE-9C7E-0F25677460D8}"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128808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AF35BA8-797E-48AE-9C7E-0F25677460D8}" type="datetimeFigureOut">
              <a:rPr lang="it-IT" smtClean="0"/>
              <a:t>04/11/2019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140249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AF35BA8-797E-48AE-9C7E-0F25677460D8}" type="datetimeFigureOut">
              <a:rPr lang="it-IT" smtClean="0"/>
              <a:t>04/11/2019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98685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F35BA8-797E-48AE-9C7E-0F25677460D8}" type="datetimeFigureOut">
              <a:rPr lang="it-IT" smtClean="0"/>
              <a:t>04/11/2019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12862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AF35BA8-797E-48AE-9C7E-0F25677460D8}"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3052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AF35BA8-797E-48AE-9C7E-0F25677460D8}"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985F06-9620-4F34-9EEF-78B69FA77323}" type="slidenum">
              <a:rPr lang="it-IT" smtClean="0"/>
              <a:t>‹N›</a:t>
            </a:fld>
            <a:endParaRPr lang="it-IT"/>
          </a:p>
        </p:txBody>
      </p:sp>
    </p:spTree>
    <p:extLst>
      <p:ext uri="{BB962C8B-B14F-4D97-AF65-F5344CB8AC3E}">
        <p14:creationId xmlns:p14="http://schemas.microsoft.com/office/powerpoint/2010/main" val="9977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35BA8-797E-48AE-9C7E-0F25677460D8}" type="datetimeFigureOut">
              <a:rPr lang="it-IT" smtClean="0"/>
              <a:t>04/11/2019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85F06-9620-4F34-9EEF-78B69FA77323}" type="slidenum">
              <a:rPr lang="it-IT" smtClean="0"/>
              <a:t>‹N›</a:t>
            </a:fld>
            <a:endParaRPr lang="it-IT"/>
          </a:p>
        </p:txBody>
      </p:sp>
    </p:spTree>
    <p:extLst>
      <p:ext uri="{BB962C8B-B14F-4D97-AF65-F5344CB8AC3E}">
        <p14:creationId xmlns:p14="http://schemas.microsoft.com/office/powerpoint/2010/main" val="159823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23</a:t>
            </a:r>
            <a:endParaRPr lang="it-IT" dirty="0"/>
          </a:p>
        </p:txBody>
      </p:sp>
      <p:sp>
        <p:nvSpPr>
          <p:cNvPr id="3" name="Sottotitolo 2"/>
          <p:cNvSpPr>
            <a:spLocks noGrp="1"/>
          </p:cNvSpPr>
          <p:nvPr>
            <p:ph type="subTitle" idx="1"/>
          </p:nvPr>
        </p:nvSpPr>
        <p:spPr/>
        <p:txBody>
          <a:bodyPr>
            <a:normAutofit/>
          </a:bodyPr>
          <a:lstStyle/>
          <a:p>
            <a:r>
              <a:rPr lang="en-US" sz="4000" dirty="0" smtClean="0"/>
              <a:t>International spillover effects under floating exchange rate regimes</a:t>
            </a:r>
            <a:endParaRPr lang="it-IT" sz="4000" dirty="0"/>
          </a:p>
        </p:txBody>
      </p:sp>
    </p:spTree>
    <p:extLst>
      <p:ext uri="{BB962C8B-B14F-4D97-AF65-F5344CB8AC3E}">
        <p14:creationId xmlns:p14="http://schemas.microsoft.com/office/powerpoint/2010/main" val="633331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E</a:t>
            </a:r>
            <a:r>
              <a:rPr lang="it-IT" dirty="0" smtClean="0"/>
              <a:t>xtensions</a:t>
            </a:r>
            <a:endParaRPr lang="it-IT" dirty="0"/>
          </a:p>
        </p:txBody>
      </p:sp>
      <p:sp>
        <p:nvSpPr>
          <p:cNvPr id="3" name="Segnaposto contenuto 2"/>
          <p:cNvSpPr>
            <a:spLocks noGrp="1"/>
          </p:cNvSpPr>
          <p:nvPr>
            <p:ph idx="1"/>
          </p:nvPr>
        </p:nvSpPr>
        <p:spPr/>
        <p:txBody>
          <a:bodyPr/>
          <a:lstStyle/>
          <a:p>
            <a:pPr marL="0" indent="0" algn="just">
              <a:buNone/>
            </a:pPr>
            <a:r>
              <a:rPr lang="en-US" dirty="0" smtClean="0"/>
              <a:t>This model is thought to evaluate the interdependence effects in the event of fiscal or monetary expansion in flexible exchange rate regimes, considering the nominal exchange rate. However, if the real exchange rate is considered it can be easily extended to a case in which the adjustments occur on prices. For example, as a consequence of fiscal expansion in country B, prices and nominal interest rates increase too. This causes a loss of competitiveness in country B and greater competitiveness of country A. In the latter, exports increase both due to greater competitiveness and fiscal expansion in country B.</a:t>
            </a:r>
            <a:endParaRPr lang="it-IT" dirty="0"/>
          </a:p>
        </p:txBody>
      </p:sp>
    </p:spTree>
    <p:extLst>
      <p:ext uri="{BB962C8B-B14F-4D97-AF65-F5344CB8AC3E}">
        <p14:creationId xmlns:p14="http://schemas.microsoft.com/office/powerpoint/2010/main" val="317277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Extension</a:t>
            </a:r>
            <a:r>
              <a:rPr lang="it-IT" dirty="0" smtClean="0"/>
              <a:t> of the small open economy model</a:t>
            </a:r>
            <a:endParaRPr lang="it-IT" dirty="0"/>
          </a:p>
        </p:txBody>
      </p:sp>
      <p:sp>
        <p:nvSpPr>
          <p:cNvPr id="3" name="Segnaposto contenuto 2"/>
          <p:cNvSpPr>
            <a:spLocks noGrp="1"/>
          </p:cNvSpPr>
          <p:nvPr>
            <p:ph idx="1"/>
          </p:nvPr>
        </p:nvSpPr>
        <p:spPr/>
        <p:txBody>
          <a:bodyPr/>
          <a:lstStyle/>
          <a:p>
            <a:pPr marL="0" indent="0" algn="just">
              <a:buNone/>
            </a:pPr>
            <a:r>
              <a:rPr lang="en-US" dirty="0" smtClean="0"/>
              <a:t>The Mundell-Fleming model for a </a:t>
            </a:r>
            <a:r>
              <a:rPr lang="en-US" dirty="0"/>
              <a:t> </a:t>
            </a:r>
            <a:r>
              <a:rPr lang="en-US" dirty="0" smtClean="0"/>
              <a:t>small open economy can be extended to evaluate the income and interest rate spillover effects occurring between two geographical areas interconnected through their balance of payments.</a:t>
            </a:r>
          </a:p>
          <a:p>
            <a:pPr marL="0" indent="0" algn="just">
              <a:buNone/>
            </a:pPr>
            <a:r>
              <a:rPr lang="en-US" dirty="0" smtClean="0"/>
              <a:t> Inter-country economic policy transmission mechanisms operate through interest rates and income effects of the policy implemented.</a:t>
            </a:r>
          </a:p>
          <a:p>
            <a:pPr marL="0" indent="0" algn="just">
              <a:buNone/>
            </a:pPr>
            <a:r>
              <a:rPr lang="en-US" dirty="0" smtClean="0"/>
              <a:t> The events occurring in two countries contemporaneously are reported with the aim of determining the reciprocal influences.</a:t>
            </a:r>
          </a:p>
          <a:p>
            <a:pPr marL="0" indent="0" algn="just">
              <a:buNone/>
            </a:pPr>
            <a:r>
              <a:rPr lang="en-US" dirty="0" smtClean="0"/>
              <a:t> Here the case of floating exchange rates is considered.</a:t>
            </a:r>
          </a:p>
          <a:p>
            <a:pPr marL="0" indent="0" algn="just">
              <a:buNone/>
            </a:pPr>
            <a:endParaRPr lang="it-IT" dirty="0"/>
          </a:p>
        </p:txBody>
      </p:sp>
    </p:spTree>
    <p:extLst>
      <p:ext uri="{BB962C8B-B14F-4D97-AF65-F5344CB8AC3E}">
        <p14:creationId xmlns:p14="http://schemas.microsoft.com/office/powerpoint/2010/main" val="2915911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Monetary policy spillover effects </a:t>
            </a:r>
            <a:br>
              <a:rPr lang="en-US" dirty="0" smtClean="0"/>
            </a:br>
            <a:r>
              <a:rPr lang="en-US" dirty="0" smtClean="0"/>
              <a:t>floating exchange rates</a:t>
            </a:r>
            <a:endParaRPr lang="it-IT" dirty="0"/>
          </a:p>
        </p:txBody>
      </p:sp>
      <p:grpSp>
        <p:nvGrpSpPr>
          <p:cNvPr id="4" name="Group 1"/>
          <p:cNvGrpSpPr>
            <a:grpSpLocks/>
          </p:cNvGrpSpPr>
          <p:nvPr/>
        </p:nvGrpSpPr>
        <p:grpSpPr bwMode="auto">
          <a:xfrm>
            <a:off x="838200" y="2039816"/>
            <a:ext cx="9522069" cy="4343400"/>
            <a:chOff x="0" y="0"/>
            <a:chExt cx="9792" cy="4841"/>
          </a:xfrm>
        </p:grpSpPr>
        <p:sp>
          <p:nvSpPr>
            <p:cNvPr id="37" name="Text Box 4"/>
            <p:cNvSpPr txBox="1">
              <a:spLocks/>
            </p:cNvSpPr>
            <p:nvPr/>
          </p:nvSpPr>
          <p:spPr bwMode="auto">
            <a:xfrm>
              <a:off x="4413" y="1845"/>
              <a:ext cx="584" cy="1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smtClean="0">
                  <a:solidFill>
                    <a:srgbClr val="000000"/>
                  </a:solidFill>
                  <a:effectLst/>
                  <a:latin typeface="Arial" panose="020B0604020202020204" pitchFamily="34" charset="0"/>
                  <a:ea typeface="Times New Roman" panose="02020603050405020304" pitchFamily="18" charset="0"/>
                </a:rPr>
                <a:t>BP</a:t>
              </a:r>
              <a:r>
                <a:rPr lang="it-IT" sz="1200" kern="1200" baseline="-25000" dirty="0" smtClean="0">
                  <a:solidFill>
                    <a:srgbClr val="000000"/>
                  </a:solidFill>
                  <a:effectLst/>
                  <a:latin typeface="Arial" panose="020B0604020202020204" pitchFamily="34" charset="0"/>
                  <a:ea typeface="Times New Roman" panose="02020603050405020304" pitchFamily="18" charset="0"/>
                </a:rPr>
                <a:t>A</a:t>
              </a:r>
            </a:p>
            <a:p>
              <a:pPr fontAlgn="base">
                <a:spcAft>
                  <a:spcPts val="0"/>
                </a:spcAft>
              </a:pPr>
              <a:endParaRPr lang="it-IT" sz="1200" baseline="-25000" dirty="0">
                <a:solidFill>
                  <a:srgbClr val="000000"/>
                </a:solidFill>
                <a:latin typeface="Arial" panose="020B0604020202020204" pitchFamily="34" charset="0"/>
                <a:ea typeface="Times New Roman" panose="02020603050405020304" pitchFamily="18" charset="0"/>
              </a:endParaRPr>
            </a:p>
            <a:p>
              <a:pPr fontAlgn="base">
                <a:spcAft>
                  <a:spcPts val="0"/>
                </a:spcAft>
              </a:pPr>
              <a:endParaRPr lang="it-IT" sz="1200" dirty="0">
                <a:effectLst/>
                <a:latin typeface="Times New Roman" panose="02020603050405020304" pitchFamily="18" charset="0"/>
                <a:ea typeface="Times New Roman" panose="02020603050405020304" pitchFamily="18" charset="0"/>
              </a:endParaRPr>
            </a:p>
            <a:p>
              <a:pPr eaLnBrk="0" fontAlgn="base" hangingPunct="0">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BP’</a:t>
              </a:r>
              <a:r>
                <a:rPr lang="it-IT" sz="1200" kern="1200" baseline="-25000" dirty="0">
                  <a:solidFill>
                    <a:srgbClr val="000000"/>
                  </a:solidFill>
                  <a:effectLst/>
                  <a:latin typeface="Arial" panose="020B0604020202020204" pitchFamily="34" charset="0"/>
                  <a:ea typeface="Times New Roman" panose="02020603050405020304" pitchFamily="18" charset="0"/>
                </a:rPr>
                <a:t>A</a:t>
              </a:r>
              <a:endParaRPr lang="it-IT" sz="1200" dirty="0">
                <a:effectLst/>
                <a:latin typeface="Times New Roman" panose="02020603050405020304" pitchFamily="18" charset="0"/>
                <a:ea typeface="Times New Roman" panose="02020603050405020304" pitchFamily="18" charset="0"/>
              </a:endParaRPr>
            </a:p>
          </p:txBody>
        </p:sp>
        <p:sp>
          <p:nvSpPr>
            <p:cNvPr id="5" name="Text Box 40"/>
            <p:cNvSpPr txBox="1">
              <a:spLocks/>
            </p:cNvSpPr>
            <p:nvPr/>
          </p:nvSpPr>
          <p:spPr bwMode="auto">
            <a:xfrm>
              <a:off x="2077" y="229"/>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6" name="Text Box 39"/>
            <p:cNvSpPr txBox="1">
              <a:spLocks/>
            </p:cNvSpPr>
            <p:nvPr/>
          </p:nvSpPr>
          <p:spPr bwMode="auto">
            <a:xfrm>
              <a:off x="0" y="225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7" name="Text Box 38"/>
            <p:cNvSpPr txBox="1">
              <a:spLocks/>
            </p:cNvSpPr>
            <p:nvPr/>
          </p:nvSpPr>
          <p:spPr bwMode="auto">
            <a:xfrm>
              <a:off x="3065" y="857"/>
              <a:ext cx="900" cy="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LM</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8" name="Text Box 37"/>
            <p:cNvSpPr txBox="1">
              <a:spLocks/>
            </p:cNvSpPr>
            <p:nvPr/>
          </p:nvSpPr>
          <p:spPr bwMode="auto">
            <a:xfrm>
              <a:off x="6020" y="4140"/>
              <a:ext cx="3433" cy="7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B </a:t>
              </a: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B</a:t>
              </a: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a:p>
              <a:pPr fontAlgn="base">
                <a:spcAft>
                  <a:spcPts val="0"/>
                </a:spcAft>
              </a:pPr>
              <a:r>
                <a:rPr lang="it-IT" sz="1200">
                  <a:effectLst/>
                  <a:latin typeface="Times New Roman" panose="02020603050405020304" pitchFamily="18" charset="0"/>
                  <a:ea typeface="Times New Roman" panose="02020603050405020304" pitchFamily="18" charset="0"/>
                </a:rPr>
                <a:t> </a:t>
              </a:r>
            </a:p>
          </p:txBody>
        </p:sp>
        <p:sp>
          <p:nvSpPr>
            <p:cNvPr id="9" name="Text Box 36"/>
            <p:cNvSpPr txBox="1">
              <a:spLocks/>
            </p:cNvSpPr>
            <p:nvPr/>
          </p:nvSpPr>
          <p:spPr bwMode="auto">
            <a:xfrm>
              <a:off x="1260" y="4140"/>
              <a:ext cx="3751"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A </a:t>
              </a: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A</a:t>
              </a:r>
              <a:r>
                <a:rPr lang="it-IT" sz="1200" kern="1200">
                  <a:solidFill>
                    <a:srgbClr val="000000"/>
                  </a:solidFill>
                  <a:effectLst/>
                  <a:latin typeface="Arial" panose="020B0604020202020204" pitchFamily="34" charset="0"/>
                  <a:ea typeface="Times New Roman" panose="02020603050405020304" pitchFamily="18" charset="0"/>
                </a:rPr>
                <a:t>       	Y</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10" name="Text Box 35"/>
            <p:cNvSpPr txBox="1">
              <a:spLocks/>
            </p:cNvSpPr>
            <p:nvPr/>
          </p:nvSpPr>
          <p:spPr bwMode="auto">
            <a:xfrm>
              <a:off x="5087" y="1846"/>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sp>
          <p:nvSpPr>
            <p:cNvPr id="11" name="Text Box 34"/>
            <p:cNvSpPr txBox="1">
              <a:spLocks/>
            </p:cNvSpPr>
            <p:nvPr/>
          </p:nvSpPr>
          <p:spPr bwMode="auto">
            <a:xfrm>
              <a:off x="5105" y="237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err="1">
                  <a:solidFill>
                    <a:srgbClr val="000000"/>
                  </a:solidFill>
                  <a:effectLst/>
                  <a:latin typeface="Arial" panose="020B0604020202020204" pitchFamily="34" charset="0"/>
                  <a:ea typeface="Times New Roman" panose="02020603050405020304" pitchFamily="18" charset="0"/>
                </a:rPr>
                <a:t>i</a:t>
              </a:r>
              <a:r>
                <a:rPr lang="it-IT" sz="1200" kern="1200" baseline="-25000" dirty="0" err="1">
                  <a:solidFill>
                    <a:srgbClr val="000000"/>
                  </a:solidFill>
                  <a:effectLst/>
                  <a:latin typeface="Arial" panose="020B0604020202020204" pitchFamily="34" charset="0"/>
                  <a:ea typeface="Times New Roman" panose="02020603050405020304" pitchFamily="18" charset="0"/>
                </a:rPr>
                <a:t>B</a:t>
              </a:r>
              <a:r>
                <a:rPr lang="it-IT" sz="1200" kern="1200" dirty="0">
                  <a:solidFill>
                    <a:srgbClr val="000000"/>
                  </a:solidFill>
                  <a:effectLst/>
                  <a:latin typeface="Arial" panose="020B0604020202020204" pitchFamily="34" charset="0"/>
                  <a:ea typeface="Times New Roman" panose="02020603050405020304" pitchFamily="18" charset="0"/>
                </a:rPr>
                <a:t>’</a:t>
              </a:r>
              <a:endParaRPr lang="it-IT" sz="1200" dirty="0">
                <a:effectLst/>
                <a:latin typeface="Times New Roman" panose="02020603050405020304" pitchFamily="18" charset="0"/>
                <a:ea typeface="Times New Roman" panose="02020603050405020304" pitchFamily="18" charset="0"/>
              </a:endParaRPr>
            </a:p>
          </p:txBody>
        </p:sp>
        <p:sp>
          <p:nvSpPr>
            <p:cNvPr id="12" name="Text Box 33"/>
            <p:cNvSpPr txBox="1">
              <a:spLocks/>
            </p:cNvSpPr>
            <p:nvPr/>
          </p:nvSpPr>
          <p:spPr bwMode="auto">
            <a:xfrm>
              <a:off x="4860" y="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sp>
          <p:nvSpPr>
            <p:cNvPr id="13" name="Text Box 32"/>
            <p:cNvSpPr txBox="1">
              <a:spLocks/>
            </p:cNvSpPr>
            <p:nvPr/>
          </p:nvSpPr>
          <p:spPr bwMode="auto">
            <a:xfrm>
              <a:off x="720" y="90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14" name="Text Box 31"/>
            <p:cNvSpPr txBox="1">
              <a:spLocks/>
            </p:cNvSpPr>
            <p:nvPr/>
          </p:nvSpPr>
          <p:spPr bwMode="auto">
            <a:xfrm>
              <a:off x="0" y="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cxnSp>
          <p:nvCxnSpPr>
            <p:cNvPr id="15" name="Line 30"/>
            <p:cNvCxnSpPr>
              <a:cxnSpLocks/>
            </p:cNvCxnSpPr>
            <p:nvPr/>
          </p:nvCxnSpPr>
          <p:spPr bwMode="auto">
            <a:xfrm>
              <a:off x="540" y="4140"/>
              <a:ext cx="41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29"/>
            <p:cNvCxnSpPr>
              <a:cxnSpLocks/>
            </p:cNvCxnSpPr>
            <p:nvPr/>
          </p:nvCxnSpPr>
          <p:spPr bwMode="auto">
            <a:xfrm flipV="1">
              <a:off x="5399" y="0"/>
              <a:ext cx="1" cy="41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28"/>
            <p:cNvCxnSpPr>
              <a:cxnSpLocks/>
            </p:cNvCxnSpPr>
            <p:nvPr/>
          </p:nvCxnSpPr>
          <p:spPr bwMode="auto">
            <a:xfrm>
              <a:off x="5400" y="4140"/>
              <a:ext cx="41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27"/>
            <p:cNvCxnSpPr>
              <a:cxnSpLocks/>
            </p:cNvCxnSpPr>
            <p:nvPr/>
          </p:nvCxnSpPr>
          <p:spPr bwMode="auto">
            <a:xfrm flipV="1">
              <a:off x="596" y="2521"/>
              <a:ext cx="338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Line 26"/>
            <p:cNvCxnSpPr>
              <a:cxnSpLocks/>
            </p:cNvCxnSpPr>
            <p:nvPr/>
          </p:nvCxnSpPr>
          <p:spPr bwMode="auto">
            <a:xfrm>
              <a:off x="5399" y="2047"/>
              <a:ext cx="349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Line 24"/>
            <p:cNvCxnSpPr>
              <a:cxnSpLocks/>
            </p:cNvCxnSpPr>
            <p:nvPr/>
          </p:nvCxnSpPr>
          <p:spPr bwMode="auto">
            <a:xfrm>
              <a:off x="1512" y="1440"/>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Line 23"/>
            <p:cNvCxnSpPr>
              <a:cxnSpLocks/>
            </p:cNvCxnSpPr>
            <p:nvPr/>
          </p:nvCxnSpPr>
          <p:spPr bwMode="auto">
            <a:xfrm flipV="1">
              <a:off x="1332" y="1260"/>
              <a:ext cx="2416"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2" name="Text Box 22"/>
            <p:cNvSpPr txBox="1">
              <a:spLocks/>
            </p:cNvSpPr>
            <p:nvPr/>
          </p:nvSpPr>
          <p:spPr bwMode="auto">
            <a:xfrm>
              <a:off x="5832" y="900"/>
              <a:ext cx="90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cxnSp>
          <p:nvCxnSpPr>
            <p:cNvPr id="23" name="Line 21"/>
            <p:cNvCxnSpPr>
              <a:cxnSpLocks/>
            </p:cNvCxnSpPr>
            <p:nvPr/>
          </p:nvCxnSpPr>
          <p:spPr bwMode="auto">
            <a:xfrm flipV="1">
              <a:off x="6387" y="1440"/>
              <a:ext cx="162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4" name="Text Box 20"/>
            <p:cNvSpPr txBox="1">
              <a:spLocks/>
            </p:cNvSpPr>
            <p:nvPr/>
          </p:nvSpPr>
          <p:spPr bwMode="auto">
            <a:xfrm>
              <a:off x="7740" y="806"/>
              <a:ext cx="900" cy="7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LM’</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cxnSp>
          <p:nvCxnSpPr>
            <p:cNvPr id="25" name="Line 19"/>
            <p:cNvCxnSpPr>
              <a:cxnSpLocks/>
            </p:cNvCxnSpPr>
            <p:nvPr/>
          </p:nvCxnSpPr>
          <p:spPr bwMode="auto">
            <a:xfrm>
              <a:off x="5652" y="1260"/>
              <a:ext cx="234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Line 18"/>
            <p:cNvCxnSpPr>
              <a:cxnSpLocks/>
            </p:cNvCxnSpPr>
            <p:nvPr/>
          </p:nvCxnSpPr>
          <p:spPr bwMode="auto">
            <a:xfrm flipV="1">
              <a:off x="5472" y="2556"/>
              <a:ext cx="32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17"/>
            <p:cNvCxnSpPr>
              <a:cxnSpLocks/>
            </p:cNvCxnSpPr>
            <p:nvPr/>
          </p:nvCxnSpPr>
          <p:spPr bwMode="auto">
            <a:xfrm>
              <a:off x="2412" y="2520"/>
              <a:ext cx="1" cy="162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8" name="Line 16"/>
            <p:cNvCxnSpPr>
              <a:cxnSpLocks/>
            </p:cNvCxnSpPr>
            <p:nvPr/>
          </p:nvCxnSpPr>
          <p:spPr bwMode="auto">
            <a:xfrm>
              <a:off x="2952" y="2160"/>
              <a:ext cx="1" cy="198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9" name="Line 15"/>
            <p:cNvCxnSpPr>
              <a:cxnSpLocks/>
            </p:cNvCxnSpPr>
            <p:nvPr/>
          </p:nvCxnSpPr>
          <p:spPr bwMode="auto">
            <a:xfrm>
              <a:off x="6912" y="2520"/>
              <a:ext cx="1" cy="162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0" name="Line 14"/>
            <p:cNvCxnSpPr>
              <a:cxnSpLocks/>
            </p:cNvCxnSpPr>
            <p:nvPr/>
          </p:nvCxnSpPr>
          <p:spPr bwMode="auto">
            <a:xfrm flipH="1">
              <a:off x="6474" y="1980"/>
              <a:ext cx="1" cy="216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31" name="Text Box 10"/>
            <p:cNvSpPr txBox="1">
              <a:spLocks/>
            </p:cNvSpPr>
            <p:nvPr/>
          </p:nvSpPr>
          <p:spPr bwMode="auto">
            <a:xfrm>
              <a:off x="8892" y="1882"/>
              <a:ext cx="900" cy="13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smtClean="0">
                  <a:solidFill>
                    <a:srgbClr val="000000"/>
                  </a:solidFill>
                  <a:effectLst/>
                  <a:latin typeface="Arial" panose="020B0604020202020204" pitchFamily="34" charset="0"/>
                  <a:ea typeface="Times New Roman" panose="02020603050405020304" pitchFamily="18" charset="0"/>
                </a:rPr>
                <a:t>BP</a:t>
              </a:r>
              <a:r>
                <a:rPr lang="it-IT" sz="1200" kern="1200" baseline="-25000" dirty="0" smtClean="0">
                  <a:solidFill>
                    <a:srgbClr val="000000"/>
                  </a:solidFill>
                  <a:effectLst/>
                  <a:latin typeface="Arial" panose="020B0604020202020204" pitchFamily="34" charset="0"/>
                  <a:ea typeface="Times New Roman" panose="02020603050405020304" pitchFamily="18" charset="0"/>
                </a:rPr>
                <a:t>B</a:t>
              </a:r>
            </a:p>
            <a:p>
              <a:pPr fontAlgn="base">
                <a:spcAft>
                  <a:spcPts val="0"/>
                </a:spcAft>
              </a:pPr>
              <a:endParaRPr lang="it-IT" sz="1200" baseline="-25000" dirty="0">
                <a:solidFill>
                  <a:srgbClr val="000000"/>
                </a:solidFill>
                <a:latin typeface="Arial" panose="020B0604020202020204" pitchFamily="34" charset="0"/>
                <a:ea typeface="Times New Roman" panose="02020603050405020304" pitchFamily="18" charset="0"/>
              </a:endParaRPr>
            </a:p>
            <a:p>
              <a:pPr fontAlgn="base">
                <a:spcAft>
                  <a:spcPts val="0"/>
                </a:spcAft>
              </a:pPr>
              <a:endParaRPr lang="it-IT" sz="1200" dirty="0">
                <a:effectLst/>
                <a:latin typeface="Times New Roman" panose="02020603050405020304" pitchFamily="18" charset="0"/>
                <a:ea typeface="Times New Roman" panose="02020603050405020304" pitchFamily="18" charset="0"/>
              </a:endParaRPr>
            </a:p>
            <a:p>
              <a:pPr eaLnBrk="0" fontAlgn="base" hangingPunct="0">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BP’</a:t>
              </a:r>
              <a:r>
                <a:rPr lang="it-IT" sz="1200" kern="1200" baseline="-25000" dirty="0">
                  <a:solidFill>
                    <a:srgbClr val="000000"/>
                  </a:solidFill>
                  <a:effectLst/>
                  <a:latin typeface="Arial" panose="020B0604020202020204" pitchFamily="34" charset="0"/>
                  <a:ea typeface="Times New Roman" panose="02020603050405020304" pitchFamily="18" charset="0"/>
                </a:rPr>
                <a:t>B</a:t>
              </a:r>
              <a:endParaRPr lang="it-IT" sz="1200" dirty="0">
                <a:effectLst/>
                <a:latin typeface="Times New Roman" panose="02020603050405020304" pitchFamily="18" charset="0"/>
                <a:ea typeface="Times New Roman" panose="02020603050405020304" pitchFamily="18" charset="0"/>
              </a:endParaRPr>
            </a:p>
          </p:txBody>
        </p:sp>
        <p:cxnSp>
          <p:nvCxnSpPr>
            <p:cNvPr id="32" name="Line 9"/>
            <p:cNvCxnSpPr>
              <a:cxnSpLocks/>
            </p:cNvCxnSpPr>
            <p:nvPr/>
          </p:nvCxnSpPr>
          <p:spPr bwMode="auto">
            <a:xfrm>
              <a:off x="2033" y="720"/>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3" name="Line 8"/>
            <p:cNvCxnSpPr>
              <a:cxnSpLocks/>
            </p:cNvCxnSpPr>
            <p:nvPr/>
          </p:nvCxnSpPr>
          <p:spPr bwMode="auto">
            <a:xfrm flipH="1">
              <a:off x="432" y="1980"/>
              <a:ext cx="2340" cy="1"/>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34" name="Text Box 7"/>
            <p:cNvSpPr txBox="1">
              <a:spLocks/>
            </p:cNvSpPr>
            <p:nvPr/>
          </p:nvSpPr>
          <p:spPr bwMode="auto">
            <a:xfrm>
              <a:off x="72" y="1777"/>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cxnSp>
          <p:nvCxnSpPr>
            <p:cNvPr id="35" name="Line 6"/>
            <p:cNvCxnSpPr>
              <a:cxnSpLocks/>
            </p:cNvCxnSpPr>
            <p:nvPr/>
          </p:nvCxnSpPr>
          <p:spPr bwMode="auto">
            <a:xfrm flipV="1">
              <a:off x="540" y="0"/>
              <a:ext cx="1" cy="41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Line 5"/>
            <p:cNvCxnSpPr>
              <a:cxnSpLocks/>
            </p:cNvCxnSpPr>
            <p:nvPr/>
          </p:nvCxnSpPr>
          <p:spPr bwMode="auto">
            <a:xfrm>
              <a:off x="511" y="1980"/>
              <a:ext cx="393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8" name="Line 3"/>
            <p:cNvCxnSpPr>
              <a:cxnSpLocks/>
            </p:cNvCxnSpPr>
            <p:nvPr/>
          </p:nvCxnSpPr>
          <p:spPr bwMode="auto">
            <a:xfrm flipV="1">
              <a:off x="5832" y="1080"/>
              <a:ext cx="1620" cy="16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9" name="Text Box 2"/>
            <p:cNvSpPr txBox="1">
              <a:spLocks/>
            </p:cNvSpPr>
            <p:nvPr/>
          </p:nvSpPr>
          <p:spPr bwMode="auto">
            <a:xfrm>
              <a:off x="6998" y="540"/>
              <a:ext cx="742" cy="8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LM</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90020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Expansive</a:t>
            </a:r>
            <a:r>
              <a:rPr lang="it-IT" dirty="0" smtClean="0"/>
              <a:t> </a:t>
            </a:r>
            <a:r>
              <a:rPr lang="it-IT" dirty="0" err="1" smtClean="0"/>
              <a:t>monetary</a:t>
            </a:r>
            <a:r>
              <a:rPr lang="it-IT" dirty="0" smtClean="0"/>
              <a:t> policy in country B</a:t>
            </a:r>
            <a:endParaRPr lang="it-IT" dirty="0"/>
          </a:p>
        </p:txBody>
      </p:sp>
      <p:sp>
        <p:nvSpPr>
          <p:cNvPr id="3" name="Segnaposto contenuto 2"/>
          <p:cNvSpPr>
            <a:spLocks noGrp="1"/>
          </p:cNvSpPr>
          <p:nvPr>
            <p:ph idx="1"/>
          </p:nvPr>
        </p:nvSpPr>
        <p:spPr/>
        <p:txBody>
          <a:bodyPr/>
          <a:lstStyle/>
          <a:p>
            <a:pPr marL="0" indent="0" algn="just">
              <a:buNone/>
            </a:pPr>
            <a:r>
              <a:rPr lang="en-GB" dirty="0" smtClean="0">
                <a:latin typeface="Calibri" panose="020F0502020204030204" pitchFamily="34" charset="0"/>
                <a:ea typeface="Calibri" panose="020F0502020204030204" pitchFamily="34" charset="0"/>
                <a:cs typeface="Times New Roman" panose="02020603050405020304" pitchFamily="18" charset="0"/>
              </a:rPr>
              <a:t>The </a:t>
            </a:r>
            <a:r>
              <a:rPr lang="en-GB" dirty="0">
                <a:latin typeface="Calibri" panose="020F0502020204030204" pitchFamily="34" charset="0"/>
                <a:ea typeface="Calibri" panose="020F0502020204030204" pitchFamily="34" charset="0"/>
                <a:cs typeface="Times New Roman" panose="02020603050405020304" pitchFamily="18" charset="0"/>
              </a:rPr>
              <a:t>expansive monetary policy shifts the LM curve from LM</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to LM</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The internal interest rate is lower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baseline="-25000" dirty="0" err="1">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’&lt;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baseline="-25000" dirty="0" err="1">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and income increases (Y</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’&gt;Y</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Since it is a big country, its monetary policy is able to affect the average interest rates occurring in the interconnected area. However, since the external interest rate is higher, capital outflows depreciate the exchange rate. The uncovered interest parity is now verified in correspondence of a lower internal interest rate. The line representing the equilibrium of the balance of payments moves downward, following the new interest rate set by the central bank: BP</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moves downward to BP</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a:t>
            </a:r>
            <a:endParaRPr lang="it-IT" dirty="0"/>
          </a:p>
        </p:txBody>
      </p:sp>
    </p:spTree>
    <p:extLst>
      <p:ext uri="{BB962C8B-B14F-4D97-AF65-F5344CB8AC3E}">
        <p14:creationId xmlns:p14="http://schemas.microsoft.com/office/powerpoint/2010/main" val="629770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Effect</a:t>
            </a:r>
            <a:r>
              <a:rPr lang="it-IT" dirty="0" smtClean="0"/>
              <a:t> on country A</a:t>
            </a:r>
            <a:endParaRPr lang="it-IT" dirty="0"/>
          </a:p>
        </p:txBody>
      </p:sp>
      <p:sp>
        <p:nvSpPr>
          <p:cNvPr id="3" name="Segnaposto contenuto 2"/>
          <p:cNvSpPr>
            <a:spLocks noGrp="1"/>
          </p:cNvSpPr>
          <p:nvPr>
            <p:ph idx="1"/>
          </p:nvPr>
        </p:nvSpPr>
        <p:spPr/>
        <p:txBody>
          <a:bodyPr/>
          <a:lstStyle/>
          <a:p>
            <a:pPr marL="0" indent="0" algn="just">
              <a:buNone/>
            </a:pPr>
            <a:r>
              <a:rPr lang="en-GB" dirty="0" smtClean="0">
                <a:latin typeface="Calibri" panose="020F0502020204030204" pitchFamily="34" charset="0"/>
                <a:ea typeface="Calibri" panose="020F0502020204030204" pitchFamily="34" charset="0"/>
                <a:cs typeface="Times New Roman" panose="02020603050405020304" pitchFamily="18" charset="0"/>
              </a:rPr>
              <a:t>In </a:t>
            </a:r>
            <a:r>
              <a:rPr lang="en-GB" dirty="0">
                <a:latin typeface="Calibri" panose="020F0502020204030204" pitchFamily="34" charset="0"/>
                <a:ea typeface="Calibri" panose="020F0502020204030204" pitchFamily="34" charset="0"/>
                <a:cs typeface="Times New Roman" panose="02020603050405020304" pitchFamily="18" charset="0"/>
              </a:rPr>
              <a:t>the interconnected </a:t>
            </a:r>
            <a:r>
              <a:rPr lang="en-GB" dirty="0" smtClean="0">
                <a:latin typeface="Calibri" panose="020F0502020204030204" pitchFamily="34" charset="0"/>
                <a:ea typeface="Calibri" panose="020F0502020204030204" pitchFamily="34" charset="0"/>
                <a:cs typeface="Times New Roman" panose="02020603050405020304" pitchFamily="18" charset="0"/>
              </a:rPr>
              <a:t>area </a:t>
            </a:r>
            <a:r>
              <a:rPr lang="en-GB" dirty="0">
                <a:latin typeface="Calibri" panose="020F0502020204030204" pitchFamily="34" charset="0"/>
                <a:ea typeface="Calibri" panose="020F0502020204030204" pitchFamily="34" charset="0"/>
                <a:cs typeface="Times New Roman" panose="02020603050405020304" pitchFamily="18" charset="0"/>
              </a:rPr>
              <a:t>BP</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moves downward to BP</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However, since the internal interest rate is now higher than that granting the external equilibrium, the exchange rate appreciates and, as consequence, exports decline. The IS curve moves leftward and the new equilibrium income in country A is set at Y’</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&lt;Y</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This is an example of a beggar-thy-neighbour policy, in which a higher income in country B is gained at the expense of country A.</a:t>
            </a:r>
            <a:endParaRPr lang="it-IT" dirty="0"/>
          </a:p>
        </p:txBody>
      </p:sp>
    </p:spTree>
    <p:extLst>
      <p:ext uri="{BB962C8B-B14F-4D97-AF65-F5344CB8AC3E}">
        <p14:creationId xmlns:p14="http://schemas.microsoft.com/office/powerpoint/2010/main" val="15347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Currency</a:t>
            </a:r>
            <a:r>
              <a:rPr lang="it-IT" dirty="0"/>
              <a:t> </a:t>
            </a:r>
            <a:r>
              <a:rPr lang="it-IT" dirty="0" err="1" smtClean="0"/>
              <a:t>wars</a:t>
            </a:r>
            <a:endParaRPr lang="it-IT" dirty="0"/>
          </a:p>
        </p:txBody>
      </p:sp>
      <p:sp>
        <p:nvSpPr>
          <p:cNvPr id="3" name="Segnaposto contenuto 2"/>
          <p:cNvSpPr>
            <a:spLocks noGrp="1"/>
          </p:cNvSpPr>
          <p:nvPr>
            <p:ph idx="1"/>
          </p:nvPr>
        </p:nvSpPr>
        <p:spPr/>
        <p:txBody>
          <a:bodyPr/>
          <a:lstStyle/>
          <a:p>
            <a:pPr marL="0" indent="0" algn="just">
              <a:buNone/>
            </a:pPr>
            <a:r>
              <a:rPr lang="en-GB" dirty="0" smtClean="0"/>
              <a:t>Country </a:t>
            </a:r>
            <a:r>
              <a:rPr lang="en-GB" dirty="0"/>
              <a:t>A could react to avoid a reduction in income with a further monetary expansion, causing a further reduction in interest rates in a manner similar to that described above. This sort of “monetary policy war” could be very dangerous not only due to its potentially highly inflationary effect but also for reasons related to political </a:t>
            </a:r>
            <a:r>
              <a:rPr lang="en-GB" dirty="0" smtClean="0"/>
              <a:t>equilibria</a:t>
            </a:r>
          </a:p>
          <a:p>
            <a:endParaRPr lang="en-GB" dirty="0"/>
          </a:p>
          <a:p>
            <a:pPr marL="0" indent="0" algn="ctr">
              <a:buNone/>
            </a:pPr>
            <a:r>
              <a:rPr lang="it-IT" i="1" dirty="0" err="1" smtClean="0"/>
              <a:t>Beggar-thy-neighbour</a:t>
            </a:r>
            <a:r>
              <a:rPr lang="it-IT" i="1" dirty="0" smtClean="0"/>
              <a:t> </a:t>
            </a:r>
            <a:r>
              <a:rPr lang="it-IT" i="1" dirty="0" err="1" smtClean="0"/>
              <a:t>policies</a:t>
            </a:r>
            <a:r>
              <a:rPr lang="it-IT" i="1" dirty="0" smtClean="0"/>
              <a:t> </a:t>
            </a:r>
          </a:p>
          <a:p>
            <a:endParaRPr lang="it-IT" dirty="0"/>
          </a:p>
        </p:txBody>
      </p:sp>
    </p:spTree>
    <p:extLst>
      <p:ext uri="{BB962C8B-B14F-4D97-AF65-F5344CB8AC3E}">
        <p14:creationId xmlns:p14="http://schemas.microsoft.com/office/powerpoint/2010/main" val="4027815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Fiscal policy spillover effects </a:t>
            </a:r>
            <a:br>
              <a:rPr lang="en-US" dirty="0" smtClean="0"/>
            </a:br>
            <a:r>
              <a:rPr lang="en-US" dirty="0" smtClean="0"/>
              <a:t>floating exchange rates</a:t>
            </a:r>
            <a:endParaRPr lang="it-IT" dirty="0"/>
          </a:p>
        </p:txBody>
      </p:sp>
      <p:grpSp>
        <p:nvGrpSpPr>
          <p:cNvPr id="4" name="Group 1"/>
          <p:cNvGrpSpPr>
            <a:grpSpLocks/>
          </p:cNvGrpSpPr>
          <p:nvPr/>
        </p:nvGrpSpPr>
        <p:grpSpPr bwMode="auto">
          <a:xfrm>
            <a:off x="1972627" y="2147888"/>
            <a:ext cx="7778042" cy="4041896"/>
            <a:chOff x="0" y="0"/>
            <a:chExt cx="9823" cy="4858"/>
          </a:xfrm>
        </p:grpSpPr>
        <p:sp>
          <p:nvSpPr>
            <p:cNvPr id="5" name="Text Box 7"/>
            <p:cNvSpPr txBox="1">
              <a:spLocks/>
            </p:cNvSpPr>
            <p:nvPr/>
          </p:nvSpPr>
          <p:spPr bwMode="auto">
            <a:xfrm>
              <a:off x="72" y="1776"/>
              <a:ext cx="720" cy="7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6" name="Text Box 39"/>
            <p:cNvSpPr txBox="1">
              <a:spLocks/>
            </p:cNvSpPr>
            <p:nvPr/>
          </p:nvSpPr>
          <p:spPr bwMode="auto">
            <a:xfrm>
              <a:off x="0" y="2249"/>
              <a:ext cx="720" cy="8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7" name="Text Box 40"/>
            <p:cNvSpPr txBox="1">
              <a:spLocks/>
            </p:cNvSpPr>
            <p:nvPr/>
          </p:nvSpPr>
          <p:spPr bwMode="auto">
            <a:xfrm>
              <a:off x="2249" y="498"/>
              <a:ext cx="812" cy="8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8" name="Text Box 38"/>
            <p:cNvSpPr txBox="1">
              <a:spLocks/>
            </p:cNvSpPr>
            <p:nvPr/>
          </p:nvSpPr>
          <p:spPr bwMode="auto">
            <a:xfrm>
              <a:off x="2998" y="872"/>
              <a:ext cx="900" cy="6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LM</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9" name="Text Box 37"/>
            <p:cNvSpPr txBox="1">
              <a:spLocks/>
            </p:cNvSpPr>
            <p:nvPr/>
          </p:nvSpPr>
          <p:spPr bwMode="auto">
            <a:xfrm>
              <a:off x="6499" y="4137"/>
              <a:ext cx="3324" cy="6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 Y</a:t>
              </a:r>
              <a:r>
                <a:rPr lang="it-IT" sz="1200" kern="1200" baseline="-25000" dirty="0">
                  <a:solidFill>
                    <a:srgbClr val="000000"/>
                  </a:solidFill>
                  <a:effectLst/>
                  <a:latin typeface="Arial" panose="020B0604020202020204" pitchFamily="34" charset="0"/>
                  <a:ea typeface="Times New Roman" panose="02020603050405020304" pitchFamily="18" charset="0"/>
                </a:rPr>
                <a:t>B </a:t>
              </a:r>
              <a:r>
                <a:rPr lang="it-IT" sz="1200" kern="1200" dirty="0">
                  <a:solidFill>
                    <a:srgbClr val="000000"/>
                  </a:solidFill>
                  <a:effectLst/>
                  <a:latin typeface="Arial" panose="020B0604020202020204" pitchFamily="34" charset="0"/>
                  <a:ea typeface="Times New Roman" panose="02020603050405020304" pitchFamily="18" charset="0"/>
                </a:rPr>
                <a:t>      </a:t>
              </a:r>
              <a:r>
                <a:rPr lang="it-IT" sz="1200" kern="1200" dirty="0" err="1">
                  <a:solidFill>
                    <a:srgbClr val="000000"/>
                  </a:solidFill>
                  <a:effectLst/>
                  <a:latin typeface="Arial" panose="020B0604020202020204" pitchFamily="34" charset="0"/>
                  <a:ea typeface="Times New Roman" panose="02020603050405020304" pitchFamily="18" charset="0"/>
                </a:rPr>
                <a:t>Y</a:t>
              </a:r>
              <a:r>
                <a:rPr lang="it-IT" sz="1200" kern="1200" baseline="-25000" dirty="0" err="1">
                  <a:solidFill>
                    <a:srgbClr val="000000"/>
                  </a:solidFill>
                  <a:effectLst/>
                  <a:latin typeface="Arial" panose="020B0604020202020204" pitchFamily="34" charset="0"/>
                  <a:ea typeface="Times New Roman" panose="02020603050405020304" pitchFamily="18" charset="0"/>
                </a:rPr>
                <a:t>B</a:t>
              </a:r>
              <a:r>
                <a:rPr lang="it-IT" sz="1200" kern="1200" dirty="0">
                  <a:solidFill>
                    <a:srgbClr val="000000"/>
                  </a:solidFill>
                  <a:effectLst/>
                  <a:latin typeface="Arial" panose="020B0604020202020204" pitchFamily="34" charset="0"/>
                  <a:ea typeface="Times New Roman" panose="02020603050405020304" pitchFamily="18" charset="0"/>
                </a:rPr>
                <a:t>’	</a:t>
              </a:r>
              <a:r>
                <a:rPr lang="it-IT" sz="1200" kern="1200" dirty="0" smtClean="0">
                  <a:solidFill>
                    <a:srgbClr val="000000"/>
                  </a:solidFill>
                  <a:effectLst/>
                  <a:latin typeface="Arial" panose="020B0604020202020204" pitchFamily="34" charset="0"/>
                  <a:ea typeface="Times New Roman" panose="02020603050405020304" pitchFamily="18" charset="0"/>
                </a:rPr>
                <a:t>             </a:t>
              </a:r>
              <a:r>
                <a:rPr lang="it-IT" sz="1200" kern="1200" dirty="0">
                  <a:solidFill>
                    <a:srgbClr val="000000"/>
                  </a:solidFill>
                  <a:effectLst/>
                  <a:latin typeface="Arial" panose="020B0604020202020204" pitchFamily="34" charset="0"/>
                  <a:ea typeface="Times New Roman" panose="02020603050405020304" pitchFamily="18" charset="0"/>
                </a:rPr>
                <a:t>Y</a:t>
              </a:r>
              <a:r>
                <a:rPr lang="it-IT" sz="1200" kern="1200" baseline="-25000" dirty="0">
                  <a:solidFill>
                    <a:srgbClr val="000000"/>
                  </a:solidFill>
                  <a:effectLst/>
                  <a:latin typeface="Arial" panose="020B0604020202020204" pitchFamily="34" charset="0"/>
                  <a:ea typeface="Times New Roman" panose="02020603050405020304" pitchFamily="18" charset="0"/>
                </a:rPr>
                <a:t>B</a:t>
              </a:r>
              <a:endParaRPr lang="it-IT" sz="1200" dirty="0">
                <a:effectLst/>
                <a:latin typeface="Times New Roman" panose="02020603050405020304" pitchFamily="18" charset="0"/>
                <a:ea typeface="Times New Roman" panose="02020603050405020304" pitchFamily="18" charset="0"/>
              </a:endParaRPr>
            </a:p>
          </p:txBody>
        </p:sp>
        <p:sp>
          <p:nvSpPr>
            <p:cNvPr id="10" name="Text Box 36"/>
            <p:cNvSpPr txBox="1">
              <a:spLocks/>
            </p:cNvSpPr>
            <p:nvPr/>
          </p:nvSpPr>
          <p:spPr bwMode="auto">
            <a:xfrm>
              <a:off x="1260" y="4138"/>
              <a:ext cx="3622"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              Y</a:t>
              </a:r>
              <a:r>
                <a:rPr lang="it-IT" sz="1200" kern="1200" baseline="-25000" dirty="0">
                  <a:solidFill>
                    <a:srgbClr val="000000"/>
                  </a:solidFill>
                  <a:effectLst/>
                  <a:latin typeface="Arial" panose="020B0604020202020204" pitchFamily="34" charset="0"/>
                  <a:ea typeface="Times New Roman" panose="02020603050405020304" pitchFamily="18" charset="0"/>
                </a:rPr>
                <a:t>A </a:t>
              </a:r>
              <a:r>
                <a:rPr lang="it-IT" sz="1200" kern="1200" dirty="0">
                  <a:solidFill>
                    <a:srgbClr val="000000"/>
                  </a:solidFill>
                  <a:effectLst/>
                  <a:latin typeface="Arial" panose="020B0604020202020204" pitchFamily="34" charset="0"/>
                  <a:ea typeface="Times New Roman" panose="02020603050405020304" pitchFamily="18" charset="0"/>
                </a:rPr>
                <a:t>   </a:t>
              </a:r>
              <a:r>
                <a:rPr lang="it-IT" sz="1200" kern="1200" dirty="0" err="1" smtClean="0">
                  <a:solidFill>
                    <a:srgbClr val="000000"/>
                  </a:solidFill>
                  <a:effectLst/>
                  <a:latin typeface="Arial" panose="020B0604020202020204" pitchFamily="34" charset="0"/>
                  <a:ea typeface="Times New Roman" panose="02020603050405020304" pitchFamily="18" charset="0"/>
                </a:rPr>
                <a:t>Y</a:t>
              </a:r>
              <a:r>
                <a:rPr lang="it-IT" sz="1200" kern="1200" baseline="-25000" dirty="0" err="1" smtClean="0">
                  <a:solidFill>
                    <a:srgbClr val="000000"/>
                  </a:solidFill>
                  <a:effectLst/>
                  <a:latin typeface="Arial" panose="020B0604020202020204" pitchFamily="34" charset="0"/>
                  <a:ea typeface="Times New Roman" panose="02020603050405020304" pitchFamily="18" charset="0"/>
                </a:rPr>
                <a:t>A</a:t>
              </a:r>
              <a:r>
                <a:rPr lang="it-IT" sz="1200" kern="1200" dirty="0" smtClean="0">
                  <a:solidFill>
                    <a:srgbClr val="000000"/>
                  </a:solidFill>
                  <a:effectLst/>
                  <a:latin typeface="Arial" panose="020B0604020202020204" pitchFamily="34" charset="0"/>
                  <a:ea typeface="Times New Roman" panose="02020603050405020304" pitchFamily="18" charset="0"/>
                </a:rPr>
                <a:t>‘</a:t>
              </a:r>
              <a:r>
                <a:rPr lang="it-IT" sz="1200" kern="1200" dirty="0">
                  <a:solidFill>
                    <a:srgbClr val="000000"/>
                  </a:solidFill>
                  <a:effectLst/>
                  <a:latin typeface="Arial" panose="020B0604020202020204" pitchFamily="34" charset="0"/>
                  <a:ea typeface="Times New Roman" panose="02020603050405020304" pitchFamily="18" charset="0"/>
                </a:rPr>
                <a:t>	Y</a:t>
              </a:r>
              <a:r>
                <a:rPr lang="it-IT" sz="1200" kern="1200" baseline="-25000" dirty="0">
                  <a:solidFill>
                    <a:srgbClr val="000000"/>
                  </a:solidFill>
                  <a:effectLst/>
                  <a:latin typeface="Arial" panose="020B0604020202020204" pitchFamily="34" charset="0"/>
                  <a:ea typeface="Times New Roman" panose="02020603050405020304" pitchFamily="18" charset="0"/>
                </a:rPr>
                <a:t>A</a:t>
              </a:r>
              <a:endParaRPr lang="it-IT" sz="1200" dirty="0">
                <a:effectLst/>
                <a:latin typeface="Times New Roman" panose="02020603050405020304" pitchFamily="18" charset="0"/>
                <a:ea typeface="Times New Roman" panose="02020603050405020304" pitchFamily="18" charset="0"/>
              </a:endParaRPr>
            </a:p>
          </p:txBody>
        </p:sp>
        <p:sp>
          <p:nvSpPr>
            <p:cNvPr id="11" name="Text Box 35"/>
            <p:cNvSpPr txBox="1">
              <a:spLocks/>
            </p:cNvSpPr>
            <p:nvPr/>
          </p:nvSpPr>
          <p:spPr bwMode="auto">
            <a:xfrm>
              <a:off x="4932" y="1799"/>
              <a:ext cx="720" cy="7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sp>
          <p:nvSpPr>
            <p:cNvPr id="12" name="Text Box 34"/>
            <p:cNvSpPr txBox="1">
              <a:spLocks/>
            </p:cNvSpPr>
            <p:nvPr/>
          </p:nvSpPr>
          <p:spPr bwMode="auto">
            <a:xfrm>
              <a:off x="4932" y="2339"/>
              <a:ext cx="720" cy="8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B</a:t>
              </a:r>
              <a:r>
                <a:rPr lang="it-IT" sz="1200" kern="1200">
                  <a:solidFill>
                    <a:srgbClr val="000000"/>
                  </a:solidFill>
                  <a:effectLst/>
                  <a:latin typeface="Arial" panose="020B0604020202020204" pitchFamily="34" charset="0"/>
                  <a:ea typeface="Times New Roman" panose="02020603050405020304" pitchFamily="18" charset="0"/>
                </a:rPr>
                <a:t>’</a:t>
              </a:r>
              <a:endParaRPr lang="it-IT" sz="1200">
                <a:effectLst/>
                <a:latin typeface="Times New Roman" panose="02020603050405020304" pitchFamily="18" charset="0"/>
                <a:ea typeface="Times New Roman" panose="02020603050405020304" pitchFamily="18" charset="0"/>
              </a:endParaRPr>
            </a:p>
          </p:txBody>
        </p:sp>
        <p:sp>
          <p:nvSpPr>
            <p:cNvPr id="13" name="Text Box 33"/>
            <p:cNvSpPr txBox="1">
              <a:spLocks/>
            </p:cNvSpPr>
            <p:nvPr/>
          </p:nvSpPr>
          <p:spPr bwMode="auto">
            <a:xfrm>
              <a:off x="4860" y="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R</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sp>
          <p:nvSpPr>
            <p:cNvPr id="14" name="Text Box 32"/>
            <p:cNvSpPr txBox="1">
              <a:spLocks/>
            </p:cNvSpPr>
            <p:nvPr/>
          </p:nvSpPr>
          <p:spPr bwMode="auto">
            <a:xfrm>
              <a:off x="720" y="900"/>
              <a:ext cx="720" cy="6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sp>
          <p:nvSpPr>
            <p:cNvPr id="15" name="Text Box 31"/>
            <p:cNvSpPr txBox="1">
              <a:spLocks/>
            </p:cNvSpPr>
            <p:nvPr/>
          </p:nvSpPr>
          <p:spPr bwMode="auto">
            <a:xfrm>
              <a:off x="0" y="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a:t>
              </a:r>
              <a:r>
                <a:rPr lang="it-IT" sz="1200" kern="1200" baseline="-25000">
                  <a:solidFill>
                    <a:srgbClr val="000000"/>
                  </a:solidFill>
                  <a:effectLst/>
                  <a:latin typeface="Arial" panose="020B0604020202020204" pitchFamily="34" charset="0"/>
                  <a:ea typeface="Times New Roman" panose="02020603050405020304" pitchFamily="18" charset="0"/>
                </a:rPr>
                <a:t>A</a:t>
              </a:r>
              <a:endParaRPr lang="it-IT" sz="1200">
                <a:effectLst/>
                <a:latin typeface="Times New Roman" panose="02020603050405020304" pitchFamily="18" charset="0"/>
                <a:ea typeface="Times New Roman" panose="02020603050405020304" pitchFamily="18" charset="0"/>
              </a:endParaRPr>
            </a:p>
          </p:txBody>
        </p:sp>
        <p:cxnSp>
          <p:nvCxnSpPr>
            <p:cNvPr id="16" name="Line 30"/>
            <p:cNvCxnSpPr>
              <a:cxnSpLocks/>
            </p:cNvCxnSpPr>
            <p:nvPr/>
          </p:nvCxnSpPr>
          <p:spPr bwMode="auto">
            <a:xfrm>
              <a:off x="540" y="4140"/>
              <a:ext cx="41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29"/>
            <p:cNvCxnSpPr>
              <a:cxnSpLocks/>
            </p:cNvCxnSpPr>
            <p:nvPr/>
          </p:nvCxnSpPr>
          <p:spPr bwMode="auto">
            <a:xfrm flipV="1">
              <a:off x="5399" y="0"/>
              <a:ext cx="1" cy="41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28"/>
            <p:cNvCxnSpPr>
              <a:cxnSpLocks/>
            </p:cNvCxnSpPr>
            <p:nvPr/>
          </p:nvCxnSpPr>
          <p:spPr bwMode="auto">
            <a:xfrm>
              <a:off x="5400" y="4140"/>
              <a:ext cx="41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27"/>
            <p:cNvCxnSpPr>
              <a:cxnSpLocks/>
            </p:cNvCxnSpPr>
            <p:nvPr/>
          </p:nvCxnSpPr>
          <p:spPr bwMode="auto">
            <a:xfrm flipV="1">
              <a:off x="547" y="2494"/>
              <a:ext cx="338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Line 26"/>
            <p:cNvCxnSpPr>
              <a:cxnSpLocks/>
            </p:cNvCxnSpPr>
            <p:nvPr/>
          </p:nvCxnSpPr>
          <p:spPr bwMode="auto">
            <a:xfrm>
              <a:off x="5345" y="2070"/>
              <a:ext cx="349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Line 24"/>
            <p:cNvCxnSpPr>
              <a:cxnSpLocks/>
            </p:cNvCxnSpPr>
            <p:nvPr/>
          </p:nvCxnSpPr>
          <p:spPr bwMode="auto">
            <a:xfrm>
              <a:off x="1512" y="1440"/>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23"/>
            <p:cNvCxnSpPr>
              <a:cxnSpLocks/>
            </p:cNvCxnSpPr>
            <p:nvPr/>
          </p:nvCxnSpPr>
          <p:spPr bwMode="auto">
            <a:xfrm flipV="1">
              <a:off x="1332" y="1260"/>
              <a:ext cx="2416"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Text Box 22"/>
            <p:cNvSpPr txBox="1">
              <a:spLocks/>
            </p:cNvSpPr>
            <p:nvPr/>
          </p:nvSpPr>
          <p:spPr bwMode="auto">
            <a:xfrm>
              <a:off x="5790" y="1065"/>
              <a:ext cx="1759" cy="7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IS</a:t>
              </a:r>
              <a:r>
                <a:rPr lang="it-IT" sz="1200" kern="1200" baseline="-25000">
                  <a:solidFill>
                    <a:srgbClr val="000000"/>
                  </a:solidFill>
                  <a:effectLst/>
                  <a:latin typeface="Arial" panose="020B0604020202020204" pitchFamily="34" charset="0"/>
                  <a:ea typeface="Times New Roman" panose="02020603050405020304" pitchFamily="18" charset="0"/>
                </a:rPr>
                <a:t>B</a:t>
              </a:r>
              <a:r>
                <a:rPr lang="it-IT" sz="1200" kern="1200">
                  <a:solidFill>
                    <a:srgbClr val="000000"/>
                  </a:solidFill>
                  <a:effectLst/>
                  <a:latin typeface="Arial" panose="020B0604020202020204" pitchFamily="34" charset="0"/>
                  <a:ea typeface="Times New Roman" panose="02020603050405020304" pitchFamily="18" charset="0"/>
                </a:rPr>
                <a:t>          IS’</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cxnSp>
          <p:nvCxnSpPr>
            <p:cNvPr id="24" name="Line 21"/>
            <p:cNvCxnSpPr>
              <a:cxnSpLocks/>
            </p:cNvCxnSpPr>
            <p:nvPr/>
          </p:nvCxnSpPr>
          <p:spPr bwMode="auto">
            <a:xfrm flipV="1">
              <a:off x="6387" y="1440"/>
              <a:ext cx="162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Text Box 20"/>
            <p:cNvSpPr txBox="1">
              <a:spLocks/>
            </p:cNvSpPr>
            <p:nvPr/>
          </p:nvSpPr>
          <p:spPr bwMode="auto">
            <a:xfrm>
              <a:off x="7739" y="806"/>
              <a:ext cx="900" cy="7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a:solidFill>
                    <a:srgbClr val="000000"/>
                  </a:solidFill>
                  <a:effectLst/>
                  <a:latin typeface="Arial" panose="020B0604020202020204" pitchFamily="34" charset="0"/>
                  <a:ea typeface="Times New Roman" panose="02020603050405020304" pitchFamily="18" charset="0"/>
                </a:rPr>
                <a:t>LM</a:t>
              </a:r>
              <a:r>
                <a:rPr lang="it-IT" sz="1200" kern="1200" baseline="-25000">
                  <a:solidFill>
                    <a:srgbClr val="000000"/>
                  </a:solidFill>
                  <a:effectLst/>
                  <a:latin typeface="Arial" panose="020B0604020202020204" pitchFamily="34" charset="0"/>
                  <a:ea typeface="Times New Roman" panose="02020603050405020304" pitchFamily="18" charset="0"/>
                </a:rPr>
                <a:t>B</a:t>
              </a:r>
              <a:endParaRPr lang="it-IT" sz="1200">
                <a:effectLst/>
                <a:latin typeface="Times New Roman" panose="02020603050405020304" pitchFamily="18" charset="0"/>
                <a:ea typeface="Times New Roman" panose="02020603050405020304" pitchFamily="18" charset="0"/>
              </a:endParaRPr>
            </a:p>
          </p:txBody>
        </p:sp>
        <p:cxnSp>
          <p:nvCxnSpPr>
            <p:cNvPr id="26" name="Line 19"/>
            <p:cNvCxnSpPr>
              <a:cxnSpLocks/>
            </p:cNvCxnSpPr>
            <p:nvPr/>
          </p:nvCxnSpPr>
          <p:spPr bwMode="auto">
            <a:xfrm>
              <a:off x="6604" y="1260"/>
              <a:ext cx="234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18"/>
            <p:cNvCxnSpPr>
              <a:cxnSpLocks/>
            </p:cNvCxnSpPr>
            <p:nvPr/>
          </p:nvCxnSpPr>
          <p:spPr bwMode="auto">
            <a:xfrm flipV="1">
              <a:off x="5472" y="2556"/>
              <a:ext cx="32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8" name="Line 17"/>
            <p:cNvCxnSpPr>
              <a:cxnSpLocks/>
            </p:cNvCxnSpPr>
            <p:nvPr/>
          </p:nvCxnSpPr>
          <p:spPr bwMode="auto">
            <a:xfrm>
              <a:off x="2412" y="2520"/>
              <a:ext cx="1" cy="162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9" name="Line 16"/>
            <p:cNvCxnSpPr>
              <a:cxnSpLocks/>
            </p:cNvCxnSpPr>
            <p:nvPr/>
          </p:nvCxnSpPr>
          <p:spPr bwMode="auto">
            <a:xfrm>
              <a:off x="2952" y="2160"/>
              <a:ext cx="1" cy="198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0" name="Line 15"/>
            <p:cNvCxnSpPr>
              <a:cxnSpLocks/>
            </p:cNvCxnSpPr>
            <p:nvPr/>
          </p:nvCxnSpPr>
          <p:spPr bwMode="auto">
            <a:xfrm>
              <a:off x="6912" y="2520"/>
              <a:ext cx="1" cy="162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1" name="Line 14"/>
            <p:cNvCxnSpPr>
              <a:cxnSpLocks/>
            </p:cNvCxnSpPr>
            <p:nvPr/>
          </p:nvCxnSpPr>
          <p:spPr bwMode="auto">
            <a:xfrm flipH="1">
              <a:off x="7495" y="1980"/>
              <a:ext cx="1" cy="2160"/>
            </a:xfrm>
            <a:prstGeom prst="line">
              <a:avLst/>
            </a:prstGeom>
            <a:noFill/>
            <a:ln w="3175"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32" name="Text Box 10"/>
            <p:cNvSpPr txBox="1">
              <a:spLocks/>
            </p:cNvSpPr>
            <p:nvPr/>
          </p:nvSpPr>
          <p:spPr bwMode="auto">
            <a:xfrm>
              <a:off x="8923" y="1889"/>
              <a:ext cx="900" cy="1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smtClean="0">
                  <a:solidFill>
                    <a:srgbClr val="000000"/>
                  </a:solidFill>
                  <a:effectLst/>
                  <a:latin typeface="Arial" panose="020B0604020202020204" pitchFamily="34" charset="0"/>
                  <a:ea typeface="Times New Roman" panose="02020603050405020304" pitchFamily="18" charset="0"/>
                </a:rPr>
                <a:t>BP’</a:t>
              </a:r>
              <a:r>
                <a:rPr lang="it-IT" sz="1200" kern="1200" baseline="-25000" dirty="0" smtClean="0">
                  <a:solidFill>
                    <a:srgbClr val="000000"/>
                  </a:solidFill>
                  <a:effectLst/>
                  <a:latin typeface="Arial" panose="020B0604020202020204" pitchFamily="34" charset="0"/>
                  <a:ea typeface="Times New Roman" panose="02020603050405020304" pitchFamily="18" charset="0"/>
                </a:rPr>
                <a:t>B</a:t>
              </a:r>
            </a:p>
            <a:p>
              <a:pPr fontAlgn="base">
                <a:spcAft>
                  <a:spcPts val="0"/>
                </a:spcAft>
              </a:pPr>
              <a:endParaRPr lang="it-IT" sz="1200" baseline="-25000" dirty="0">
                <a:solidFill>
                  <a:srgbClr val="000000"/>
                </a:solidFill>
                <a:latin typeface="Arial" panose="020B0604020202020204" pitchFamily="34" charset="0"/>
                <a:ea typeface="Times New Roman" panose="02020603050405020304" pitchFamily="18" charset="0"/>
              </a:endParaRPr>
            </a:p>
            <a:p>
              <a:pPr fontAlgn="base">
                <a:spcAft>
                  <a:spcPts val="0"/>
                </a:spcAft>
              </a:pPr>
              <a:endParaRPr lang="it-IT" sz="1200" dirty="0">
                <a:effectLst/>
                <a:latin typeface="Times New Roman" panose="02020603050405020304" pitchFamily="18" charset="0"/>
                <a:ea typeface="Times New Roman" panose="02020603050405020304" pitchFamily="18" charset="0"/>
              </a:endParaRPr>
            </a:p>
            <a:p>
              <a:pPr eaLnBrk="0" fontAlgn="base" hangingPunct="0">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BP</a:t>
              </a:r>
              <a:r>
                <a:rPr lang="it-IT" sz="1200" kern="1200" baseline="-25000" dirty="0">
                  <a:solidFill>
                    <a:srgbClr val="000000"/>
                  </a:solidFill>
                  <a:effectLst/>
                  <a:latin typeface="Arial" panose="020B0604020202020204" pitchFamily="34" charset="0"/>
                  <a:ea typeface="Times New Roman" panose="02020603050405020304" pitchFamily="18" charset="0"/>
                </a:rPr>
                <a:t>B</a:t>
              </a:r>
              <a:endParaRPr lang="it-IT" sz="1200" dirty="0">
                <a:effectLst/>
                <a:latin typeface="Times New Roman" panose="02020603050405020304" pitchFamily="18" charset="0"/>
                <a:ea typeface="Times New Roman" panose="02020603050405020304" pitchFamily="18" charset="0"/>
              </a:endParaRPr>
            </a:p>
          </p:txBody>
        </p:sp>
        <p:cxnSp>
          <p:nvCxnSpPr>
            <p:cNvPr id="33" name="Line 9"/>
            <p:cNvCxnSpPr>
              <a:cxnSpLocks/>
            </p:cNvCxnSpPr>
            <p:nvPr/>
          </p:nvCxnSpPr>
          <p:spPr bwMode="auto">
            <a:xfrm>
              <a:off x="2033" y="720"/>
              <a:ext cx="18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4" name="Line 8"/>
            <p:cNvCxnSpPr>
              <a:cxnSpLocks/>
            </p:cNvCxnSpPr>
            <p:nvPr/>
          </p:nvCxnSpPr>
          <p:spPr bwMode="auto">
            <a:xfrm flipH="1">
              <a:off x="432" y="1980"/>
              <a:ext cx="2340" cy="1"/>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5" name="Line 6"/>
            <p:cNvCxnSpPr>
              <a:cxnSpLocks/>
            </p:cNvCxnSpPr>
            <p:nvPr/>
          </p:nvCxnSpPr>
          <p:spPr bwMode="auto">
            <a:xfrm flipV="1">
              <a:off x="540" y="0"/>
              <a:ext cx="1" cy="41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Line 5"/>
            <p:cNvCxnSpPr>
              <a:cxnSpLocks/>
            </p:cNvCxnSpPr>
            <p:nvPr/>
          </p:nvCxnSpPr>
          <p:spPr bwMode="auto">
            <a:xfrm>
              <a:off x="511" y="1980"/>
              <a:ext cx="393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7" name="Text Box 4"/>
            <p:cNvSpPr txBox="1">
              <a:spLocks/>
            </p:cNvSpPr>
            <p:nvPr/>
          </p:nvSpPr>
          <p:spPr bwMode="auto">
            <a:xfrm>
              <a:off x="4082" y="1764"/>
              <a:ext cx="866" cy="19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ts val="0"/>
                </a:spcAft>
              </a:pPr>
              <a:r>
                <a:rPr lang="it-IT" sz="1200" kern="1200" dirty="0" smtClean="0">
                  <a:solidFill>
                    <a:srgbClr val="000000"/>
                  </a:solidFill>
                  <a:effectLst/>
                  <a:latin typeface="Arial" panose="020B0604020202020204" pitchFamily="34" charset="0"/>
                  <a:ea typeface="Times New Roman" panose="02020603050405020304" pitchFamily="18" charset="0"/>
                </a:rPr>
                <a:t>BP’</a:t>
              </a:r>
              <a:r>
                <a:rPr lang="it-IT" sz="1200" kern="1200" baseline="-25000" dirty="0" smtClean="0">
                  <a:solidFill>
                    <a:srgbClr val="000000"/>
                  </a:solidFill>
                  <a:effectLst/>
                  <a:latin typeface="Arial" panose="020B0604020202020204" pitchFamily="34" charset="0"/>
                  <a:ea typeface="Times New Roman" panose="02020603050405020304" pitchFamily="18" charset="0"/>
                </a:rPr>
                <a:t>A</a:t>
              </a:r>
            </a:p>
            <a:p>
              <a:pPr fontAlgn="base">
                <a:spcAft>
                  <a:spcPts val="0"/>
                </a:spcAft>
              </a:pPr>
              <a:endParaRPr lang="it-IT" sz="1200" baseline="-25000" dirty="0">
                <a:solidFill>
                  <a:srgbClr val="000000"/>
                </a:solidFill>
                <a:latin typeface="Arial" panose="020B0604020202020204" pitchFamily="34" charset="0"/>
                <a:ea typeface="Times New Roman" panose="02020603050405020304" pitchFamily="18" charset="0"/>
              </a:endParaRPr>
            </a:p>
            <a:p>
              <a:pPr fontAlgn="base">
                <a:spcAft>
                  <a:spcPts val="0"/>
                </a:spcAft>
              </a:pPr>
              <a:endParaRPr lang="it-IT" sz="1200" dirty="0">
                <a:effectLst/>
                <a:latin typeface="Times New Roman" panose="02020603050405020304" pitchFamily="18" charset="0"/>
                <a:ea typeface="Times New Roman" panose="02020603050405020304" pitchFamily="18" charset="0"/>
              </a:endParaRPr>
            </a:p>
            <a:p>
              <a:pPr eaLnBrk="0" fontAlgn="base" hangingPunct="0">
                <a:spcAft>
                  <a:spcPts val="0"/>
                </a:spcAft>
              </a:pPr>
              <a:r>
                <a:rPr lang="it-IT" sz="1200" kern="1200" dirty="0">
                  <a:solidFill>
                    <a:srgbClr val="000000"/>
                  </a:solidFill>
                  <a:effectLst/>
                  <a:latin typeface="Arial" panose="020B0604020202020204" pitchFamily="34" charset="0"/>
                  <a:ea typeface="Times New Roman" panose="02020603050405020304" pitchFamily="18" charset="0"/>
                </a:rPr>
                <a:t>BP</a:t>
              </a:r>
              <a:r>
                <a:rPr lang="it-IT" sz="1200" kern="1200" baseline="-25000" dirty="0">
                  <a:solidFill>
                    <a:srgbClr val="000000"/>
                  </a:solidFill>
                  <a:effectLst/>
                  <a:latin typeface="Arial" panose="020B0604020202020204" pitchFamily="34" charset="0"/>
                  <a:ea typeface="Times New Roman" panose="02020603050405020304" pitchFamily="18" charset="0"/>
                </a:rPr>
                <a:t>A</a:t>
              </a:r>
              <a:endParaRPr lang="it-IT" sz="1200" dirty="0">
                <a:effectLst/>
                <a:latin typeface="Times New Roman" panose="02020603050405020304" pitchFamily="18" charset="0"/>
                <a:ea typeface="Times New Roman" panose="02020603050405020304" pitchFamily="18" charset="0"/>
              </a:endParaRPr>
            </a:p>
          </p:txBody>
        </p:sp>
      </p:grpSp>
      <p:cxnSp>
        <p:nvCxnSpPr>
          <p:cNvPr id="38" name="Line 19"/>
          <p:cNvCxnSpPr>
            <a:cxnSpLocks/>
          </p:cNvCxnSpPr>
          <p:nvPr/>
        </p:nvCxnSpPr>
        <p:spPr bwMode="auto">
          <a:xfrm>
            <a:off x="6646282" y="3481350"/>
            <a:ext cx="1852857" cy="17971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3748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Expansive fiscal policy in </a:t>
            </a:r>
            <a:r>
              <a:rPr lang="en-US" dirty="0"/>
              <a:t>c</a:t>
            </a:r>
            <a:r>
              <a:rPr lang="en-US" dirty="0" smtClean="0"/>
              <a:t>ountry B</a:t>
            </a:r>
            <a:endParaRPr lang="it-IT" dirty="0"/>
          </a:p>
        </p:txBody>
      </p:sp>
      <p:sp>
        <p:nvSpPr>
          <p:cNvPr id="3" name="Segnaposto contenuto 2"/>
          <p:cNvSpPr>
            <a:spLocks noGrp="1"/>
          </p:cNvSpPr>
          <p:nvPr>
            <p:ph idx="1"/>
          </p:nvPr>
        </p:nvSpPr>
        <p:spPr/>
        <p:txBody>
          <a:bodyPr/>
          <a:lstStyle/>
          <a:p>
            <a:pPr marL="0" indent="0" algn="just">
              <a:buNone/>
            </a:pPr>
            <a:r>
              <a:rPr lang="en-GB" dirty="0">
                <a:latin typeface="Calibri" panose="020F0502020204030204" pitchFamily="34" charset="0"/>
                <a:ea typeface="Calibri" panose="020F0502020204030204" pitchFamily="34" charset="0"/>
                <a:cs typeface="Times New Roman" panose="02020603050405020304" pitchFamily="18" charset="0"/>
              </a:rPr>
              <a:t>Suppose that country B expands its aggregate demand through an increase in government expenditure. If the Keynesian multiplier works, income increases. However, if the increasing deficit is financed through the issuing of new debt on the private market, internal interest rates increase as in the case of a closed economy. Furthermore, if the country is a very large one this additional debt is also sold outside the country, causing an increase in interest rates at international level and exchange rate appreciation. Income goes from Y</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to Y</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the interest rates go from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baseline="-25000" dirty="0" err="1">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to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baseline="-25000" dirty="0" err="1">
                <a:latin typeface="Calibri" panose="020F0502020204030204" pitchFamily="34" charset="0"/>
                <a:ea typeface="Calibri" panose="020F0502020204030204" pitchFamily="34" charset="0"/>
                <a:cs typeface="Times New Roman" panose="02020603050405020304" pitchFamily="18" charset="0"/>
              </a:rPr>
              <a:t>B</a:t>
            </a:r>
            <a:r>
              <a:rPr lang="en-GB" dirty="0">
                <a:latin typeface="Calibri" panose="020F0502020204030204" pitchFamily="34" charset="0"/>
                <a:ea typeface="Calibri" panose="020F0502020204030204" pitchFamily="34" charset="0"/>
                <a:cs typeface="Times New Roman" panose="02020603050405020304" pitchFamily="18" charset="0"/>
              </a:rPr>
              <a:t>’ and the BP curve moves upward to BP</a:t>
            </a:r>
            <a:r>
              <a:rPr lang="en-GB" baseline="-25000" dirty="0">
                <a:latin typeface="Calibri" panose="020F0502020204030204" pitchFamily="34" charset="0"/>
                <a:ea typeface="Calibri" panose="020F0502020204030204" pitchFamily="34" charset="0"/>
                <a:cs typeface="Times New Roman" panose="02020603050405020304" pitchFamily="18" charset="0"/>
              </a:rPr>
              <a:t>B</a:t>
            </a:r>
            <a:r>
              <a:rPr lang="en-GB" dirty="0" smtClean="0">
                <a:latin typeface="Calibri" panose="020F0502020204030204" pitchFamily="34" charset="0"/>
                <a:ea typeface="Calibri" panose="020F0502020204030204" pitchFamily="34" charset="0"/>
                <a:cs typeface="Times New Roman" panose="02020603050405020304" pitchFamily="18" charset="0"/>
              </a:rPr>
              <a:t>’.</a:t>
            </a:r>
            <a:endParaRPr lang="it-IT" dirty="0"/>
          </a:p>
        </p:txBody>
      </p:sp>
    </p:spTree>
    <p:extLst>
      <p:ext uri="{BB962C8B-B14F-4D97-AF65-F5344CB8AC3E}">
        <p14:creationId xmlns:p14="http://schemas.microsoft.com/office/powerpoint/2010/main" val="357477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Effect</a:t>
            </a:r>
            <a:r>
              <a:rPr lang="it-IT" dirty="0" smtClean="0"/>
              <a:t> on country A</a:t>
            </a:r>
            <a:endParaRPr lang="it-IT" dirty="0"/>
          </a:p>
        </p:txBody>
      </p:sp>
      <p:sp>
        <p:nvSpPr>
          <p:cNvPr id="3" name="Segnaposto contenuto 2"/>
          <p:cNvSpPr>
            <a:spLocks noGrp="1"/>
          </p:cNvSpPr>
          <p:nvPr>
            <p:ph idx="1"/>
          </p:nvPr>
        </p:nvSpPr>
        <p:spPr/>
        <p:txBody>
          <a:bodyPr/>
          <a:lstStyle/>
          <a:p>
            <a:pPr marL="0" indent="0" algn="just">
              <a:buNone/>
            </a:pPr>
            <a:r>
              <a:rPr lang="en-GB" dirty="0">
                <a:latin typeface="Calibri" panose="020F0502020204030204" pitchFamily="34" charset="0"/>
                <a:ea typeface="Calibri" panose="020F0502020204030204" pitchFamily="34" charset="0"/>
                <a:cs typeface="Times New Roman" panose="02020603050405020304" pitchFamily="18" charset="0"/>
              </a:rPr>
              <a:t>In country A the BP curve also moves upward, toward BP</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The internal interest rate </a:t>
            </a:r>
            <a:r>
              <a:rPr lang="en-GB" dirty="0" err="1">
                <a:latin typeface="Calibri" panose="020F0502020204030204" pitchFamily="34" charset="0"/>
                <a:ea typeface="Calibri" panose="020F0502020204030204" pitchFamily="34" charset="0"/>
                <a:cs typeface="Times New Roman" panose="02020603050405020304" pitchFamily="18" charset="0"/>
              </a:rPr>
              <a:t>i</a:t>
            </a:r>
            <a:r>
              <a:rPr lang="en-GB" baseline="-25000" dirty="0" err="1">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is lower than that assuring the external equilibrium. There is capital outflow and the exchange rate depreciates. In turn, exchange rate depreciation causes an increase in exports and a shift in the IS curve rightward. The movement goes on until the external and internal equilibrium is reached. Income increases in country A from Y</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to Y</a:t>
            </a:r>
            <a:r>
              <a:rPr lang="en-GB" baseline="-25000" dirty="0">
                <a:latin typeface="Calibri" panose="020F0502020204030204" pitchFamily="34" charset="0"/>
                <a:ea typeface="Calibri" panose="020F0502020204030204" pitchFamily="34" charset="0"/>
                <a:cs typeface="Times New Roman" panose="02020603050405020304" pitchFamily="18" charset="0"/>
              </a:rPr>
              <a:t>A</a:t>
            </a:r>
            <a:r>
              <a:rPr lang="en-GB" dirty="0">
                <a:latin typeface="Calibri" panose="020F0502020204030204" pitchFamily="34" charset="0"/>
                <a:ea typeface="Calibri" panose="020F0502020204030204" pitchFamily="34" charset="0"/>
                <a:cs typeface="Times New Roman" panose="02020603050405020304" pitchFamily="18" charset="0"/>
              </a:rPr>
              <a:t>’ as a consequence of fiscal expansion in country B. </a:t>
            </a:r>
            <a:endParaRPr lang="it-IT" dirty="0"/>
          </a:p>
        </p:txBody>
      </p:sp>
    </p:spTree>
    <p:extLst>
      <p:ext uri="{BB962C8B-B14F-4D97-AF65-F5344CB8AC3E}">
        <p14:creationId xmlns:p14="http://schemas.microsoft.com/office/powerpoint/2010/main" val="551571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756</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Times New Roman</vt:lpstr>
      <vt:lpstr>Tema di Office</vt:lpstr>
      <vt:lpstr>Lesson 23</vt:lpstr>
      <vt:lpstr>Extension of the small open economy model</vt:lpstr>
      <vt:lpstr>Monetary policy spillover effects  floating exchange rates</vt:lpstr>
      <vt:lpstr>Expansive monetary policy in country B</vt:lpstr>
      <vt:lpstr>Effect on country A</vt:lpstr>
      <vt:lpstr>Currency wars</vt:lpstr>
      <vt:lpstr>Fiscal policy spillover effects  floating exchange rates</vt:lpstr>
      <vt:lpstr>Expansive fiscal policy in country B</vt:lpstr>
      <vt:lpstr>Effect on country A</vt:lpstr>
      <vt:lpstr>Extensions</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23</dc:title>
  <dc:creator>Rorita Canale</dc:creator>
  <cp:lastModifiedBy>Rorita Canale</cp:lastModifiedBy>
  <cp:revision>12</cp:revision>
  <dcterms:created xsi:type="dcterms:W3CDTF">2019-02-06T11:00:04Z</dcterms:created>
  <dcterms:modified xsi:type="dcterms:W3CDTF">2019-11-04T09:02:10Z</dcterms:modified>
</cp:coreProperties>
</file>