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2" r:id="rId7"/>
    <p:sldId id="260" r:id="rId8"/>
    <p:sldId id="263"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AFC933F-5729-4E7F-8759-F54808439932}"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F362AE-8CE3-43F3-A4D4-CC4D0A276F39}" type="slidenum">
              <a:rPr lang="it-IT" smtClean="0"/>
              <a:t>‹N›</a:t>
            </a:fld>
            <a:endParaRPr lang="it-IT"/>
          </a:p>
        </p:txBody>
      </p:sp>
    </p:spTree>
    <p:extLst>
      <p:ext uri="{BB962C8B-B14F-4D97-AF65-F5344CB8AC3E}">
        <p14:creationId xmlns:p14="http://schemas.microsoft.com/office/powerpoint/2010/main" val="1983355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AFC933F-5729-4E7F-8759-F54808439932}"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F362AE-8CE3-43F3-A4D4-CC4D0A276F39}" type="slidenum">
              <a:rPr lang="it-IT" smtClean="0"/>
              <a:t>‹N›</a:t>
            </a:fld>
            <a:endParaRPr lang="it-IT"/>
          </a:p>
        </p:txBody>
      </p:sp>
    </p:spTree>
    <p:extLst>
      <p:ext uri="{BB962C8B-B14F-4D97-AF65-F5344CB8AC3E}">
        <p14:creationId xmlns:p14="http://schemas.microsoft.com/office/powerpoint/2010/main" val="4116443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AFC933F-5729-4E7F-8759-F54808439932}"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F362AE-8CE3-43F3-A4D4-CC4D0A276F39}" type="slidenum">
              <a:rPr lang="it-IT" smtClean="0"/>
              <a:t>‹N›</a:t>
            </a:fld>
            <a:endParaRPr lang="it-IT"/>
          </a:p>
        </p:txBody>
      </p:sp>
    </p:spTree>
    <p:extLst>
      <p:ext uri="{BB962C8B-B14F-4D97-AF65-F5344CB8AC3E}">
        <p14:creationId xmlns:p14="http://schemas.microsoft.com/office/powerpoint/2010/main" val="2792926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AFC933F-5729-4E7F-8759-F54808439932}"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F362AE-8CE3-43F3-A4D4-CC4D0A276F39}" type="slidenum">
              <a:rPr lang="it-IT" smtClean="0"/>
              <a:t>‹N›</a:t>
            </a:fld>
            <a:endParaRPr lang="it-IT"/>
          </a:p>
        </p:txBody>
      </p:sp>
    </p:spTree>
    <p:extLst>
      <p:ext uri="{BB962C8B-B14F-4D97-AF65-F5344CB8AC3E}">
        <p14:creationId xmlns:p14="http://schemas.microsoft.com/office/powerpoint/2010/main" val="1595867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AAFC933F-5729-4E7F-8759-F54808439932}" type="datetimeFigureOut">
              <a:rPr lang="it-IT" smtClean="0"/>
              <a:t>27/10/2019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F362AE-8CE3-43F3-A4D4-CC4D0A276F39}" type="slidenum">
              <a:rPr lang="it-IT" smtClean="0"/>
              <a:t>‹N›</a:t>
            </a:fld>
            <a:endParaRPr lang="it-IT"/>
          </a:p>
        </p:txBody>
      </p:sp>
    </p:spTree>
    <p:extLst>
      <p:ext uri="{BB962C8B-B14F-4D97-AF65-F5344CB8AC3E}">
        <p14:creationId xmlns:p14="http://schemas.microsoft.com/office/powerpoint/2010/main" val="419842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AFC933F-5729-4E7F-8759-F54808439932}" type="datetimeFigureOut">
              <a:rPr lang="it-IT" smtClean="0"/>
              <a:t>27/10/2019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DF362AE-8CE3-43F3-A4D4-CC4D0A276F39}" type="slidenum">
              <a:rPr lang="it-IT" smtClean="0"/>
              <a:t>‹N›</a:t>
            </a:fld>
            <a:endParaRPr lang="it-IT"/>
          </a:p>
        </p:txBody>
      </p:sp>
    </p:spTree>
    <p:extLst>
      <p:ext uri="{BB962C8B-B14F-4D97-AF65-F5344CB8AC3E}">
        <p14:creationId xmlns:p14="http://schemas.microsoft.com/office/powerpoint/2010/main" val="1336905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AFC933F-5729-4E7F-8759-F54808439932}" type="datetimeFigureOut">
              <a:rPr lang="it-IT" smtClean="0"/>
              <a:t>27/10/2019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DF362AE-8CE3-43F3-A4D4-CC4D0A276F39}" type="slidenum">
              <a:rPr lang="it-IT" smtClean="0"/>
              <a:t>‹N›</a:t>
            </a:fld>
            <a:endParaRPr lang="it-IT"/>
          </a:p>
        </p:txBody>
      </p:sp>
    </p:spTree>
    <p:extLst>
      <p:ext uri="{BB962C8B-B14F-4D97-AF65-F5344CB8AC3E}">
        <p14:creationId xmlns:p14="http://schemas.microsoft.com/office/powerpoint/2010/main" val="2699771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AFC933F-5729-4E7F-8759-F54808439932}" type="datetimeFigureOut">
              <a:rPr lang="it-IT" smtClean="0"/>
              <a:t>27/10/2019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DF362AE-8CE3-43F3-A4D4-CC4D0A276F39}" type="slidenum">
              <a:rPr lang="it-IT" smtClean="0"/>
              <a:t>‹N›</a:t>
            </a:fld>
            <a:endParaRPr lang="it-IT"/>
          </a:p>
        </p:txBody>
      </p:sp>
    </p:spTree>
    <p:extLst>
      <p:ext uri="{BB962C8B-B14F-4D97-AF65-F5344CB8AC3E}">
        <p14:creationId xmlns:p14="http://schemas.microsoft.com/office/powerpoint/2010/main" val="2635594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AFC933F-5729-4E7F-8759-F54808439932}" type="datetimeFigureOut">
              <a:rPr lang="it-IT" smtClean="0"/>
              <a:t>27/10/2019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DF362AE-8CE3-43F3-A4D4-CC4D0A276F39}" type="slidenum">
              <a:rPr lang="it-IT" smtClean="0"/>
              <a:t>‹N›</a:t>
            </a:fld>
            <a:endParaRPr lang="it-IT"/>
          </a:p>
        </p:txBody>
      </p:sp>
    </p:spTree>
    <p:extLst>
      <p:ext uri="{BB962C8B-B14F-4D97-AF65-F5344CB8AC3E}">
        <p14:creationId xmlns:p14="http://schemas.microsoft.com/office/powerpoint/2010/main" val="3821594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AAFC933F-5729-4E7F-8759-F54808439932}" type="datetimeFigureOut">
              <a:rPr lang="it-IT" smtClean="0"/>
              <a:t>27/10/2019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DF362AE-8CE3-43F3-A4D4-CC4D0A276F39}" type="slidenum">
              <a:rPr lang="it-IT" smtClean="0"/>
              <a:t>‹N›</a:t>
            </a:fld>
            <a:endParaRPr lang="it-IT"/>
          </a:p>
        </p:txBody>
      </p:sp>
    </p:spTree>
    <p:extLst>
      <p:ext uri="{BB962C8B-B14F-4D97-AF65-F5344CB8AC3E}">
        <p14:creationId xmlns:p14="http://schemas.microsoft.com/office/powerpoint/2010/main" val="933500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AAFC933F-5729-4E7F-8759-F54808439932}" type="datetimeFigureOut">
              <a:rPr lang="it-IT" smtClean="0"/>
              <a:t>27/10/2019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DF362AE-8CE3-43F3-A4D4-CC4D0A276F39}" type="slidenum">
              <a:rPr lang="it-IT" smtClean="0"/>
              <a:t>‹N›</a:t>
            </a:fld>
            <a:endParaRPr lang="it-IT"/>
          </a:p>
        </p:txBody>
      </p:sp>
    </p:spTree>
    <p:extLst>
      <p:ext uri="{BB962C8B-B14F-4D97-AF65-F5344CB8AC3E}">
        <p14:creationId xmlns:p14="http://schemas.microsoft.com/office/powerpoint/2010/main" val="2271039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C933F-5729-4E7F-8759-F54808439932}" type="datetimeFigureOut">
              <a:rPr lang="it-IT" smtClean="0"/>
              <a:t>27/10/2019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362AE-8CE3-43F3-A4D4-CC4D0A276F39}" type="slidenum">
              <a:rPr lang="it-IT" smtClean="0"/>
              <a:t>‹N›</a:t>
            </a:fld>
            <a:endParaRPr lang="it-IT"/>
          </a:p>
        </p:txBody>
      </p:sp>
    </p:spTree>
    <p:extLst>
      <p:ext uri="{BB962C8B-B14F-4D97-AF65-F5344CB8AC3E}">
        <p14:creationId xmlns:p14="http://schemas.microsoft.com/office/powerpoint/2010/main" val="3612605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22</a:t>
            </a:r>
            <a:endParaRPr lang="it-IT" dirty="0"/>
          </a:p>
        </p:txBody>
      </p:sp>
      <p:sp>
        <p:nvSpPr>
          <p:cNvPr id="3" name="Sottotitolo 2"/>
          <p:cNvSpPr>
            <a:spLocks noGrp="1"/>
          </p:cNvSpPr>
          <p:nvPr>
            <p:ph type="subTitle" idx="1"/>
          </p:nvPr>
        </p:nvSpPr>
        <p:spPr>
          <a:xfrm>
            <a:off x="619431" y="3602038"/>
            <a:ext cx="11149781" cy="1655762"/>
          </a:xfrm>
        </p:spPr>
        <p:txBody>
          <a:bodyPr>
            <a:normAutofit/>
          </a:bodyPr>
          <a:lstStyle/>
          <a:p>
            <a:r>
              <a:rPr lang="en-US" sz="4400" dirty="0" smtClean="0"/>
              <a:t>The issue of policy coordination in the Eurozone</a:t>
            </a:r>
            <a:endParaRPr lang="it-IT" sz="4400" dirty="0"/>
          </a:p>
        </p:txBody>
      </p:sp>
    </p:spTree>
    <p:extLst>
      <p:ext uri="{BB962C8B-B14F-4D97-AF65-F5344CB8AC3E}">
        <p14:creationId xmlns:p14="http://schemas.microsoft.com/office/powerpoint/2010/main" val="4041225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a:t>
            </a:r>
            <a:r>
              <a:rPr lang="it-IT" dirty="0" smtClean="0"/>
              <a:t>he </a:t>
            </a:r>
            <a:r>
              <a:rPr lang="it-IT" dirty="0" err="1" smtClean="0"/>
              <a:t>need</a:t>
            </a:r>
            <a:r>
              <a:rPr lang="it-IT" dirty="0" smtClean="0"/>
              <a:t> of </a:t>
            </a:r>
            <a:r>
              <a:rPr lang="it-IT" dirty="0" err="1" smtClean="0"/>
              <a:t>coordination</a:t>
            </a:r>
            <a:r>
              <a:rPr lang="it-IT" dirty="0" smtClean="0"/>
              <a:t>: </a:t>
            </a:r>
            <a:r>
              <a:rPr lang="it-IT" dirty="0" err="1" smtClean="0"/>
              <a:t>theoretical</a:t>
            </a:r>
            <a:r>
              <a:rPr lang="it-IT" dirty="0" smtClean="0"/>
              <a:t> </a:t>
            </a:r>
            <a:r>
              <a:rPr lang="it-IT" dirty="0" err="1" smtClean="0"/>
              <a:t>reasons</a:t>
            </a:r>
            <a:r>
              <a:rPr lang="it-IT" dirty="0" smtClean="0"/>
              <a:t> </a:t>
            </a:r>
            <a:endParaRPr lang="it-IT" dirty="0"/>
          </a:p>
        </p:txBody>
      </p:sp>
      <p:sp>
        <p:nvSpPr>
          <p:cNvPr id="3" name="Segnaposto contenuto 2"/>
          <p:cNvSpPr>
            <a:spLocks noGrp="1"/>
          </p:cNvSpPr>
          <p:nvPr>
            <p:ph idx="1"/>
          </p:nvPr>
        </p:nvSpPr>
        <p:spPr>
          <a:xfrm>
            <a:off x="838200" y="1825625"/>
            <a:ext cx="10515600" cy="4575175"/>
          </a:xfrm>
        </p:spPr>
        <p:txBody>
          <a:bodyPr>
            <a:normAutofit/>
          </a:bodyPr>
          <a:lstStyle/>
          <a:p>
            <a:pPr marL="0" indent="0">
              <a:buNone/>
            </a:pPr>
            <a:r>
              <a:rPr lang="en-US" sz="4000" dirty="0" smtClean="0"/>
              <a:t>1) Internal level</a:t>
            </a:r>
          </a:p>
          <a:p>
            <a:pPr marL="0" indent="0">
              <a:buNone/>
            </a:pPr>
            <a:r>
              <a:rPr lang="en-US" sz="3600" dirty="0" smtClean="0"/>
              <a:t>fiscal and monetary policies have reciprocal effects</a:t>
            </a:r>
            <a:endParaRPr lang="en-US" sz="3600" dirty="0"/>
          </a:p>
          <a:p>
            <a:pPr marL="0" indent="0">
              <a:buNone/>
            </a:pPr>
            <a:r>
              <a:rPr lang="en-US" sz="4000" dirty="0" smtClean="0"/>
              <a:t>2) International level  </a:t>
            </a:r>
          </a:p>
          <a:p>
            <a:pPr marL="0" indent="0" algn="just">
              <a:buNone/>
            </a:pPr>
            <a:r>
              <a:rPr lang="en-US" sz="3600" dirty="0" smtClean="0"/>
              <a:t>interdependence among countries through trade balance and capital movements determines both the effectiveness of policy intervention and the domestic effect of foreign policy.</a:t>
            </a:r>
          </a:p>
          <a:p>
            <a:endParaRPr lang="it-IT" dirty="0"/>
          </a:p>
        </p:txBody>
      </p:sp>
    </p:spTree>
    <p:extLst>
      <p:ext uri="{BB962C8B-B14F-4D97-AF65-F5344CB8AC3E}">
        <p14:creationId xmlns:p14="http://schemas.microsoft.com/office/powerpoint/2010/main" val="2311424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Keynesian</a:t>
            </a:r>
            <a:r>
              <a:rPr lang="it-IT" dirty="0" smtClean="0"/>
              <a:t> </a:t>
            </a:r>
            <a:r>
              <a:rPr lang="it-IT" dirty="0" err="1" smtClean="0"/>
              <a:t>view</a:t>
            </a:r>
            <a:r>
              <a:rPr lang="it-IT" dirty="0" smtClean="0"/>
              <a:t/>
            </a:r>
            <a:br>
              <a:rPr lang="it-IT" dirty="0" smtClean="0"/>
            </a:br>
            <a:r>
              <a:rPr lang="it-IT" dirty="0" err="1" smtClean="0"/>
              <a:t>internal</a:t>
            </a:r>
            <a:r>
              <a:rPr lang="it-IT" dirty="0" smtClean="0"/>
              <a:t> </a:t>
            </a:r>
            <a:r>
              <a:rPr lang="it-IT" dirty="0" err="1" smtClean="0"/>
              <a:t>issues</a:t>
            </a:r>
            <a:endParaRPr lang="it-IT" dirty="0"/>
          </a:p>
        </p:txBody>
      </p:sp>
      <p:sp>
        <p:nvSpPr>
          <p:cNvPr id="3" name="Segnaposto contenuto 2"/>
          <p:cNvSpPr>
            <a:spLocks noGrp="1"/>
          </p:cNvSpPr>
          <p:nvPr>
            <p:ph idx="1"/>
          </p:nvPr>
        </p:nvSpPr>
        <p:spPr/>
        <p:txBody>
          <a:bodyPr>
            <a:normAutofit/>
          </a:bodyPr>
          <a:lstStyle/>
          <a:p>
            <a:r>
              <a:rPr lang="en-US" dirty="0" smtClean="0"/>
              <a:t>Fiscal policy was considered the main tool to </a:t>
            </a:r>
            <a:r>
              <a:rPr lang="en-US" dirty="0" err="1" smtClean="0"/>
              <a:t>stabilise</a:t>
            </a:r>
            <a:r>
              <a:rPr lang="en-US" dirty="0" smtClean="0"/>
              <a:t> the internal economy</a:t>
            </a:r>
          </a:p>
          <a:p>
            <a:r>
              <a:rPr lang="en-US" dirty="0" smtClean="0"/>
              <a:t>Monetary policy was subordinated to government intervention. </a:t>
            </a:r>
          </a:p>
          <a:p>
            <a:r>
              <a:rPr lang="en-US" dirty="0" smtClean="0"/>
              <a:t>Fiscal expansion financed through the issue of new money, in the presence of underutilized productive capacity, increased national income without appreciable effects on inflation.</a:t>
            </a:r>
          </a:p>
          <a:p>
            <a:r>
              <a:rPr lang="en-US" dirty="0" smtClean="0"/>
              <a:t>Public debt was not a key issue in the economic debate thanks to the power of central banks to eliminate any pressure of private markets on interest rates. </a:t>
            </a:r>
            <a:endParaRPr lang="it-IT" dirty="0"/>
          </a:p>
        </p:txBody>
      </p:sp>
    </p:spTree>
    <p:extLst>
      <p:ext uri="{BB962C8B-B14F-4D97-AF65-F5344CB8AC3E}">
        <p14:creationId xmlns:p14="http://schemas.microsoft.com/office/powerpoint/2010/main" val="1362780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065469"/>
          </a:xfrm>
        </p:spPr>
        <p:txBody>
          <a:bodyPr>
            <a:normAutofit fontScale="90000"/>
          </a:bodyPr>
          <a:lstStyle/>
          <a:p>
            <a:pPr algn="ctr"/>
            <a:r>
              <a:rPr lang="it-IT" dirty="0" err="1" smtClean="0"/>
              <a:t>Keynesian</a:t>
            </a:r>
            <a:r>
              <a:rPr lang="it-IT" dirty="0" smtClean="0"/>
              <a:t> </a:t>
            </a:r>
            <a:r>
              <a:rPr lang="it-IT" dirty="0" err="1" smtClean="0"/>
              <a:t>view</a:t>
            </a:r>
            <a:r>
              <a:rPr lang="it-IT" dirty="0" smtClean="0"/>
              <a:t/>
            </a:r>
            <a:br>
              <a:rPr lang="it-IT" dirty="0" smtClean="0"/>
            </a:br>
            <a:r>
              <a:rPr lang="it-IT" dirty="0" err="1" smtClean="0"/>
              <a:t>external</a:t>
            </a:r>
            <a:r>
              <a:rPr lang="it-IT" dirty="0" smtClean="0"/>
              <a:t> </a:t>
            </a:r>
            <a:r>
              <a:rPr lang="it-IT" dirty="0" err="1" smtClean="0"/>
              <a:t>issues</a:t>
            </a:r>
            <a:endParaRPr lang="it-IT" dirty="0"/>
          </a:p>
        </p:txBody>
      </p:sp>
      <p:sp>
        <p:nvSpPr>
          <p:cNvPr id="3" name="Segnaposto contenuto 2"/>
          <p:cNvSpPr>
            <a:spLocks noGrp="1"/>
          </p:cNvSpPr>
          <p:nvPr>
            <p:ph idx="1"/>
          </p:nvPr>
        </p:nvSpPr>
        <p:spPr>
          <a:xfrm>
            <a:off x="838200" y="1563329"/>
            <a:ext cx="10515600" cy="5117690"/>
          </a:xfrm>
        </p:spPr>
        <p:txBody>
          <a:bodyPr>
            <a:normAutofit fontScale="85000" lnSpcReduction="20000"/>
          </a:bodyPr>
          <a:lstStyle/>
          <a:p>
            <a:pPr algn="just"/>
            <a:r>
              <a:rPr lang="en-US" dirty="0" smtClean="0"/>
              <a:t>At the international level, the Bretton Woods agreements created a </a:t>
            </a:r>
            <a:r>
              <a:rPr lang="en-US" dirty="0" err="1" smtClean="0"/>
              <a:t>favourable</a:t>
            </a:r>
            <a:r>
              <a:rPr lang="en-US" dirty="0" smtClean="0"/>
              <a:t> environment for fiscal expansion in the firm belief that this would bring great benefits to all countries belonging to the fixed exchange rate regime. </a:t>
            </a:r>
          </a:p>
          <a:p>
            <a:pPr algn="just"/>
            <a:r>
              <a:rPr lang="en-US" dirty="0" smtClean="0"/>
              <a:t>Fiscal expansion was financed through capital inflows and was of the greatest effectiveness in targeting equilibrium income. </a:t>
            </a:r>
          </a:p>
          <a:p>
            <a:pPr algn="just"/>
            <a:r>
              <a:rPr lang="en-US" dirty="0" smtClean="0"/>
              <a:t>The increase in aggregate demand </a:t>
            </a:r>
            <a:r>
              <a:rPr lang="en-US" dirty="0" err="1" smtClean="0"/>
              <a:t>favoured</a:t>
            </a:r>
            <a:r>
              <a:rPr lang="en-US" dirty="0" smtClean="0"/>
              <a:t> trade among countries, spreading positive effects on the whole fixed exchange rate area. </a:t>
            </a:r>
          </a:p>
          <a:p>
            <a:pPr algn="just"/>
            <a:r>
              <a:rPr lang="en-US" dirty="0" smtClean="0"/>
              <a:t>The loss of monetary policy autonomy and its subordination to the external equilibrium was not considered an evil in the absence of reduced negative shocks on output and negligible effects on inflation.</a:t>
            </a:r>
          </a:p>
          <a:p>
            <a:pPr algn="just"/>
            <a:r>
              <a:rPr lang="en-US" dirty="0" smtClean="0"/>
              <a:t>In this context the issue of coordination was solved by the Tinbergen (1962) rule according to which the number of policy instruments has to match the number of policy objectives. Deficit spending is the most effective instrument to target internal output while interest rates serve the purpose of establishing an external equilibrium. </a:t>
            </a:r>
          </a:p>
          <a:p>
            <a:pPr algn="just"/>
            <a:r>
              <a:rPr lang="en-US" dirty="0" smtClean="0"/>
              <a:t>External imbalances were not considered to give cause for concern due to the low integration of capital markets.</a:t>
            </a:r>
            <a:endParaRPr lang="it-IT" dirty="0"/>
          </a:p>
        </p:txBody>
      </p:sp>
    </p:spTree>
    <p:extLst>
      <p:ext uri="{BB962C8B-B14F-4D97-AF65-F5344CB8AC3E}">
        <p14:creationId xmlns:p14="http://schemas.microsoft.com/office/powerpoint/2010/main" val="3264288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view</a:t>
            </a:r>
            <a:r>
              <a:rPr lang="it-IT" dirty="0" smtClean="0"/>
              <a:t> </a:t>
            </a:r>
            <a:r>
              <a:rPr lang="it-IT" dirty="0" err="1" smtClean="0"/>
              <a:t>after</a:t>
            </a:r>
            <a:r>
              <a:rPr lang="it-IT" dirty="0" smtClean="0"/>
              <a:t> the ’70</a:t>
            </a:r>
            <a:br>
              <a:rPr lang="it-IT" dirty="0" smtClean="0"/>
            </a:br>
            <a:r>
              <a:rPr lang="it-IT" dirty="0" err="1" smtClean="0"/>
              <a:t>internal</a:t>
            </a:r>
            <a:r>
              <a:rPr lang="it-IT" dirty="0" smtClean="0"/>
              <a:t> </a:t>
            </a:r>
            <a:r>
              <a:rPr lang="it-IT" dirty="0" err="1" smtClean="0"/>
              <a:t>issues</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en-US" dirty="0" smtClean="0"/>
              <a:t>The Central Bank should contribute, through inflation targeting, to creating a stable economic environment leading automatically to a full employment equilibrium, while governments should take care of redistributive issues and the removal of obstacles to perfectly functioning markets.</a:t>
            </a:r>
          </a:p>
          <a:p>
            <a:pPr marL="0" indent="0" algn="just">
              <a:buNone/>
            </a:pPr>
            <a:r>
              <a:rPr lang="en-US" dirty="0" smtClean="0"/>
              <a:t>Therefore the policy coordination framework in many advanced economies was interpreted as the separation between monetary and fiscal policy and adherence to a general criterion of rules, following which market mechanisms can work perfectly: inflation targeting or money growth for the central bank and the deficit or debt threshold for fiscal policy.</a:t>
            </a:r>
            <a:endParaRPr lang="it-IT" dirty="0"/>
          </a:p>
        </p:txBody>
      </p:sp>
    </p:spTree>
    <p:extLst>
      <p:ext uri="{BB962C8B-B14F-4D97-AF65-F5344CB8AC3E}">
        <p14:creationId xmlns:p14="http://schemas.microsoft.com/office/powerpoint/2010/main" val="756646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The view after the ’70</a:t>
            </a:r>
            <a:br>
              <a:rPr lang="en-US" dirty="0" smtClean="0"/>
            </a:br>
            <a:r>
              <a:rPr lang="en-US" dirty="0" smtClean="0"/>
              <a:t>external issues</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en-US" dirty="0" smtClean="0"/>
              <a:t>As regards the external equilibrium the preference for a flexible exchange rate regime was expressed: it is said to be able to absorb exogenous shocks and set internal and external equilibrium, when inflation is stable and fiscal and monetary policy follows fixed rules.</a:t>
            </a:r>
          </a:p>
          <a:p>
            <a:pPr marL="0" indent="0" algn="just">
              <a:buNone/>
            </a:pPr>
            <a:r>
              <a:rPr lang="en-US" dirty="0" smtClean="0"/>
              <a:t>Furthermore, in the case of negative shocks, the flexible exchange rate regime allows the monetary policy authority to </a:t>
            </a:r>
            <a:r>
              <a:rPr lang="en-US" dirty="0" err="1" smtClean="0"/>
              <a:t>stabilise</a:t>
            </a:r>
            <a:r>
              <a:rPr lang="en-US" dirty="0" smtClean="0"/>
              <a:t> output through currency depreciation and the subsequent increase in exports. This </a:t>
            </a:r>
            <a:r>
              <a:rPr lang="en-US" dirty="0" err="1" smtClean="0"/>
              <a:t>manoeuvre</a:t>
            </a:r>
            <a:r>
              <a:rPr lang="en-US" dirty="0" smtClean="0"/>
              <a:t>, despite causing negative spillover effects on interconnected countries, is the best way to correct, in the short run, differences from the long-run equilibrium of full employment. </a:t>
            </a:r>
          </a:p>
          <a:p>
            <a:pPr marL="0" indent="0" algn="just">
              <a:buNone/>
            </a:pPr>
            <a:r>
              <a:rPr lang="en-US" dirty="0" smtClean="0"/>
              <a:t>Almost the only experiment adopting a sort of fixed exchange rate regime was Europe. Countries belonging to the European Monetary System fixed a central parity with the other currencies with the possibility of devaluation or revaluation in the event of external or internal disequilibria.</a:t>
            </a:r>
            <a:endParaRPr lang="it-IT" dirty="0"/>
          </a:p>
        </p:txBody>
      </p:sp>
    </p:spTree>
    <p:extLst>
      <p:ext uri="{BB962C8B-B14F-4D97-AF65-F5344CB8AC3E}">
        <p14:creationId xmlns:p14="http://schemas.microsoft.com/office/powerpoint/2010/main" val="3007212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Policy </a:t>
            </a:r>
            <a:r>
              <a:rPr lang="it-IT" dirty="0" err="1" smtClean="0"/>
              <a:t>coordination</a:t>
            </a:r>
            <a:r>
              <a:rPr lang="it-IT" dirty="0" smtClean="0"/>
              <a:t> in the Eurozone:</a:t>
            </a:r>
            <a:br>
              <a:rPr lang="it-IT" dirty="0" smtClean="0"/>
            </a:br>
            <a:r>
              <a:rPr lang="en-US" dirty="0" smtClean="0"/>
              <a:t>monetary dominance and fiscal rules</a:t>
            </a:r>
            <a:endParaRPr lang="it-IT" dirty="0"/>
          </a:p>
        </p:txBody>
      </p:sp>
      <p:sp>
        <p:nvSpPr>
          <p:cNvPr id="3" name="Segnaposto contenuto 2"/>
          <p:cNvSpPr>
            <a:spLocks noGrp="1"/>
          </p:cNvSpPr>
          <p:nvPr>
            <p:ph idx="1"/>
          </p:nvPr>
        </p:nvSpPr>
        <p:spPr>
          <a:xfrm>
            <a:off x="838200" y="1825625"/>
            <a:ext cx="10515600" cy="4678414"/>
          </a:xfrm>
        </p:spPr>
        <p:txBody>
          <a:bodyPr>
            <a:normAutofit fontScale="92500" lnSpcReduction="10000"/>
          </a:bodyPr>
          <a:lstStyle/>
          <a:p>
            <a:pPr algn="just"/>
            <a:r>
              <a:rPr lang="en-US" dirty="0" smtClean="0"/>
              <a:t>The Maastricht Treaty enshrines the principle of monetary dominance. </a:t>
            </a:r>
          </a:p>
          <a:p>
            <a:pPr algn="just"/>
            <a:r>
              <a:rPr lang="en-US" dirty="0" smtClean="0"/>
              <a:t>Price stability in the region as a whole is the single most important coordination device for other economic policies. </a:t>
            </a:r>
          </a:p>
          <a:p>
            <a:pPr algn="just"/>
            <a:r>
              <a:rPr lang="en-US" dirty="0" smtClean="0"/>
              <a:t>National fiscal policies cannot be financed by the issue of new money by the central bank and are thus subject to the willingness of financial markets to finance additional debt or to continue holding existing debt. </a:t>
            </a:r>
          </a:p>
          <a:p>
            <a:pPr algn="just"/>
            <a:r>
              <a:rPr lang="en-US" dirty="0" smtClean="0"/>
              <a:t>The fiscal thresholds in relation to deficit and debt are thought to limit the risk of unwillingness, to grant the homogeneity of interest rates and in the monetary policy transmission mechanism.</a:t>
            </a:r>
          </a:p>
          <a:p>
            <a:pPr algn="just"/>
            <a:r>
              <a:rPr lang="en-US" dirty="0" smtClean="0"/>
              <a:t> In this context, coordination can be interpreted as a subordination of national fiscal policy to the broader objectives of price and financial stability pursued by the central bank.</a:t>
            </a:r>
            <a:endParaRPr lang="it-IT" dirty="0"/>
          </a:p>
        </p:txBody>
      </p:sp>
    </p:spTree>
    <p:extLst>
      <p:ext uri="{BB962C8B-B14F-4D97-AF65-F5344CB8AC3E}">
        <p14:creationId xmlns:p14="http://schemas.microsoft.com/office/powerpoint/2010/main" val="1855558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Policy </a:t>
            </a:r>
            <a:r>
              <a:rPr lang="it-IT" dirty="0" err="1" smtClean="0"/>
              <a:t>coordination</a:t>
            </a:r>
            <a:r>
              <a:rPr lang="it-IT" dirty="0" smtClean="0"/>
              <a:t> </a:t>
            </a:r>
            <a:r>
              <a:rPr lang="it-IT" dirty="0" err="1" smtClean="0"/>
              <a:t>issues</a:t>
            </a:r>
            <a:r>
              <a:rPr lang="it-IT" dirty="0" smtClean="0"/>
              <a:t> in EZ</a:t>
            </a:r>
            <a:endParaRPr lang="it-IT" dirty="0"/>
          </a:p>
        </p:txBody>
      </p:sp>
      <p:sp>
        <p:nvSpPr>
          <p:cNvPr id="3" name="Segnaposto contenuto 2"/>
          <p:cNvSpPr>
            <a:spLocks noGrp="1"/>
          </p:cNvSpPr>
          <p:nvPr>
            <p:ph idx="1"/>
          </p:nvPr>
        </p:nvSpPr>
        <p:spPr/>
        <p:txBody>
          <a:bodyPr/>
          <a:lstStyle/>
          <a:p>
            <a:r>
              <a:rPr lang="en-US" dirty="0" err="1" smtClean="0"/>
              <a:t>Wich</a:t>
            </a:r>
            <a:r>
              <a:rPr lang="en-US" dirty="0" smtClean="0"/>
              <a:t> policy instruments are available for single countries in the presence of a negative shock? </a:t>
            </a:r>
          </a:p>
          <a:p>
            <a:endParaRPr lang="en-US" dirty="0"/>
          </a:p>
          <a:p>
            <a:r>
              <a:rPr lang="en-US" dirty="0" smtClean="0"/>
              <a:t>What about the occurrence of single countries external imbalances or balance of payment crises under an irrevocably fixed exchange rate regime?</a:t>
            </a:r>
            <a:endParaRPr lang="it-IT" dirty="0"/>
          </a:p>
        </p:txBody>
      </p:sp>
    </p:spTree>
    <p:extLst>
      <p:ext uri="{BB962C8B-B14F-4D97-AF65-F5344CB8AC3E}">
        <p14:creationId xmlns:p14="http://schemas.microsoft.com/office/powerpoint/2010/main" val="3743740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764</Words>
  <Application>Microsoft Office PowerPoint</Application>
  <PresentationFormat>Widescreen</PresentationFormat>
  <Paragraphs>36</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Lesson 22</vt:lpstr>
      <vt:lpstr>The need of coordination: theoretical reasons </vt:lpstr>
      <vt:lpstr>Keynesian view internal issues</vt:lpstr>
      <vt:lpstr>Keynesian view external issues</vt:lpstr>
      <vt:lpstr>The view after the ’70 internal issues</vt:lpstr>
      <vt:lpstr>The view after the ’70 external issues</vt:lpstr>
      <vt:lpstr>Policy coordination in the Eurozone: monetary dominance and fiscal rules</vt:lpstr>
      <vt:lpstr>Policy coordination issues in EZ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22</dc:title>
  <dc:creator>Rorita Canale</dc:creator>
  <cp:lastModifiedBy>Rorita Canale</cp:lastModifiedBy>
  <cp:revision>16</cp:revision>
  <dcterms:created xsi:type="dcterms:W3CDTF">2019-02-05T09:02:59Z</dcterms:created>
  <dcterms:modified xsi:type="dcterms:W3CDTF">2019-10-27T16:44:07Z</dcterms:modified>
</cp:coreProperties>
</file>