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0.wmf"/><Relationship Id="rId1" Type="http://schemas.openxmlformats.org/officeDocument/2006/relationships/image" Target="../media/image3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ACB9-68D4-44C1-A242-57DF1980C42B}" type="datetimeFigureOut">
              <a:rPr lang="it-IT" smtClean="0"/>
              <a:t>22/06/2015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3A35-AA55-423B-9A1E-4C939C32F9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9614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ACB9-68D4-44C1-A242-57DF1980C42B}" type="datetimeFigureOut">
              <a:rPr lang="it-IT" smtClean="0"/>
              <a:t>22/06/2015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3A35-AA55-423B-9A1E-4C939C32F9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673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ACB9-68D4-44C1-A242-57DF1980C42B}" type="datetimeFigureOut">
              <a:rPr lang="it-IT" smtClean="0"/>
              <a:t>22/06/2015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3A35-AA55-423B-9A1E-4C939C32F9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951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ACB9-68D4-44C1-A242-57DF1980C42B}" type="datetimeFigureOut">
              <a:rPr lang="it-IT" smtClean="0"/>
              <a:t>22/06/2015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3A35-AA55-423B-9A1E-4C939C32F9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0322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ACB9-68D4-44C1-A242-57DF1980C42B}" type="datetimeFigureOut">
              <a:rPr lang="it-IT" smtClean="0"/>
              <a:t>22/06/2015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3A35-AA55-423B-9A1E-4C939C32F9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281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ACB9-68D4-44C1-A242-57DF1980C42B}" type="datetimeFigureOut">
              <a:rPr lang="it-IT" smtClean="0"/>
              <a:t>22/06/2015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3A35-AA55-423B-9A1E-4C939C32F9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060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ACB9-68D4-44C1-A242-57DF1980C42B}" type="datetimeFigureOut">
              <a:rPr lang="it-IT" smtClean="0"/>
              <a:t>22/06/2015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3A35-AA55-423B-9A1E-4C939C32F9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364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ACB9-68D4-44C1-A242-57DF1980C42B}" type="datetimeFigureOut">
              <a:rPr lang="it-IT" smtClean="0"/>
              <a:t>22/06/2015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3A35-AA55-423B-9A1E-4C939C32F9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019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ACB9-68D4-44C1-A242-57DF1980C42B}" type="datetimeFigureOut">
              <a:rPr lang="it-IT" smtClean="0"/>
              <a:t>22/06/2015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3A35-AA55-423B-9A1E-4C939C32F9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768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ACB9-68D4-44C1-A242-57DF1980C42B}" type="datetimeFigureOut">
              <a:rPr lang="it-IT" smtClean="0"/>
              <a:t>22/06/2015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3A35-AA55-423B-9A1E-4C939C32F9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919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ACB9-68D4-44C1-A242-57DF1980C42B}" type="datetimeFigureOut">
              <a:rPr lang="it-IT" smtClean="0"/>
              <a:t>22/06/2015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3A35-AA55-423B-9A1E-4C939C32F9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554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FACB9-68D4-44C1-A242-57DF1980C42B}" type="datetimeFigureOut">
              <a:rPr lang="it-IT" smtClean="0"/>
              <a:t>22/06/2015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53A35-AA55-423B-9A1E-4C939C32F9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375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Macroeconomic</a:t>
            </a:r>
            <a:r>
              <a:rPr lang="it-IT" dirty="0" smtClean="0"/>
              <a:t> Equilibrium</a:t>
            </a:r>
            <a:br>
              <a:rPr lang="it-IT" dirty="0" smtClean="0"/>
            </a:br>
            <a:r>
              <a:rPr lang="it-IT" dirty="0" smtClean="0"/>
              <a:t>in open </a:t>
            </a:r>
            <a:r>
              <a:rPr lang="it-IT" dirty="0" err="1" smtClean="0"/>
              <a:t>economies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A </a:t>
            </a:r>
            <a:r>
              <a:rPr lang="it-IT" dirty="0" err="1" smtClean="0"/>
              <a:t>demand</a:t>
            </a:r>
            <a:r>
              <a:rPr lang="it-IT" dirty="0" smtClean="0"/>
              <a:t> side </a:t>
            </a:r>
            <a:r>
              <a:rPr lang="it-IT" dirty="0" err="1" smtClean="0"/>
              <a:t>approach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2888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152400" y="152400"/>
            <a:ext cx="6057900" cy="3200400"/>
            <a:chOff x="1134" y="1417"/>
            <a:chExt cx="9540" cy="5040"/>
          </a:xfrm>
        </p:grpSpPr>
        <p:sp>
          <p:nvSpPr>
            <p:cNvPr id="4" name="AutoShape 17"/>
            <p:cNvSpPr>
              <a:spLocks noChangeAspect="1" noChangeArrowheads="1" noTextEdit="1"/>
            </p:cNvSpPr>
            <p:nvPr/>
          </p:nvSpPr>
          <p:spPr bwMode="auto">
            <a:xfrm>
              <a:off x="1134" y="1417"/>
              <a:ext cx="9540" cy="5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cap="rnd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" name="Text Box 16"/>
            <p:cNvSpPr txBox="1">
              <a:spLocks noChangeArrowheads="1"/>
            </p:cNvSpPr>
            <p:nvPr/>
          </p:nvSpPr>
          <p:spPr bwMode="auto">
            <a:xfrm>
              <a:off x="4194" y="2677"/>
              <a:ext cx="126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BP=MP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2394" y="5917"/>
              <a:ext cx="23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Y         </a:t>
              </a:r>
              <a:r>
                <a:rPr kumimoji="0" lang="it-IT" altLang="en-US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Y</a:t>
              </a:r>
              <a:r>
                <a:rPr kumimoji="0" lang="it-IT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’</a:t>
              </a:r>
              <a:r>
                <a:rPr kumimoji="0" lang="it-IT" altLang="en-US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it-IT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1364" y="3402"/>
              <a:ext cx="720" cy="12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i’</a:t>
              </a:r>
              <a:endParaRPr kumimoji="0" lang="it-IT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it-IT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1854" y="2677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IS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1134" y="1777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1674" y="5917"/>
              <a:ext cx="41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1674" y="1777"/>
              <a:ext cx="1" cy="4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V="1">
              <a:off x="1854" y="2857"/>
              <a:ext cx="324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2394" y="3037"/>
              <a:ext cx="180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Line 7"/>
            <p:cNvSpPr>
              <a:spLocks noChangeShapeType="1"/>
            </p:cNvSpPr>
            <p:nvPr/>
          </p:nvSpPr>
          <p:spPr bwMode="auto">
            <a:xfrm>
              <a:off x="3114" y="4117"/>
              <a:ext cx="1" cy="180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Line 6"/>
            <p:cNvSpPr>
              <a:spLocks noChangeShapeType="1"/>
            </p:cNvSpPr>
            <p:nvPr/>
          </p:nvSpPr>
          <p:spPr bwMode="auto">
            <a:xfrm flipV="1">
              <a:off x="1674" y="4117"/>
              <a:ext cx="1440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Line 5"/>
            <p:cNvSpPr>
              <a:spLocks noChangeShapeType="1"/>
            </p:cNvSpPr>
            <p:nvPr/>
          </p:nvSpPr>
          <p:spPr bwMode="auto">
            <a:xfrm>
              <a:off x="3114" y="2677"/>
              <a:ext cx="180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Line 4"/>
            <p:cNvSpPr>
              <a:spLocks noChangeShapeType="1"/>
            </p:cNvSpPr>
            <p:nvPr/>
          </p:nvSpPr>
          <p:spPr bwMode="auto">
            <a:xfrm flipV="1">
              <a:off x="1674" y="3577"/>
              <a:ext cx="2160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Line 3"/>
            <p:cNvSpPr>
              <a:spLocks noChangeShapeType="1"/>
            </p:cNvSpPr>
            <p:nvPr/>
          </p:nvSpPr>
          <p:spPr bwMode="auto">
            <a:xfrm>
              <a:off x="3834" y="3577"/>
              <a:ext cx="0" cy="234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Text Box 2"/>
            <p:cNvSpPr txBox="1">
              <a:spLocks noChangeArrowheads="1"/>
            </p:cNvSpPr>
            <p:nvPr/>
          </p:nvSpPr>
          <p:spPr bwMode="auto">
            <a:xfrm>
              <a:off x="3114" y="2317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IS’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Rectangle 44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41" name="Group 1"/>
          <p:cNvGrpSpPr>
            <a:grpSpLocks noChangeAspect="1"/>
          </p:cNvGrpSpPr>
          <p:nvPr/>
        </p:nvGrpSpPr>
        <p:grpSpPr bwMode="auto">
          <a:xfrm>
            <a:off x="125794" y="3645024"/>
            <a:ext cx="2971800" cy="2971800"/>
            <a:chOff x="1134" y="1777"/>
            <a:chExt cx="4680" cy="4680"/>
          </a:xfrm>
        </p:grpSpPr>
        <p:sp>
          <p:nvSpPr>
            <p:cNvPr id="43" name="Text Box 16"/>
            <p:cNvSpPr txBox="1">
              <a:spLocks noChangeArrowheads="1"/>
            </p:cNvSpPr>
            <p:nvPr/>
          </p:nvSpPr>
          <p:spPr bwMode="auto">
            <a:xfrm>
              <a:off x="4194" y="2677"/>
              <a:ext cx="126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BP=MP</a:t>
              </a:r>
              <a:endParaRPr kumimoji="0" lang="it-IT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 Box 15"/>
            <p:cNvSpPr txBox="1">
              <a:spLocks noChangeArrowheads="1"/>
            </p:cNvSpPr>
            <p:nvPr/>
          </p:nvSpPr>
          <p:spPr bwMode="auto">
            <a:xfrm>
              <a:off x="2394" y="5917"/>
              <a:ext cx="23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Y              </a:t>
              </a:r>
              <a:r>
                <a:rPr kumimoji="0" lang="it-IT" altLang="en-US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Y</a:t>
              </a:r>
              <a:r>
                <a:rPr kumimoji="0" lang="it-IT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’</a:t>
              </a:r>
              <a:r>
                <a:rPr kumimoji="0" lang="it-IT" altLang="en-US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it-IT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Text Box 14"/>
            <p:cNvSpPr txBox="1">
              <a:spLocks noChangeArrowheads="1"/>
            </p:cNvSpPr>
            <p:nvPr/>
          </p:nvSpPr>
          <p:spPr bwMode="auto">
            <a:xfrm>
              <a:off x="1306" y="3757"/>
              <a:ext cx="720" cy="12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i*</a:t>
              </a:r>
              <a:endParaRPr kumimoji="0" lang="it-IT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Text Box 13"/>
            <p:cNvSpPr txBox="1">
              <a:spLocks noChangeArrowheads="1"/>
            </p:cNvSpPr>
            <p:nvPr/>
          </p:nvSpPr>
          <p:spPr bwMode="auto">
            <a:xfrm>
              <a:off x="1854" y="2677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IS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1134" y="1777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Line 11"/>
            <p:cNvSpPr>
              <a:spLocks noChangeShapeType="1"/>
            </p:cNvSpPr>
            <p:nvPr/>
          </p:nvSpPr>
          <p:spPr bwMode="auto">
            <a:xfrm>
              <a:off x="1674" y="5917"/>
              <a:ext cx="41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Line 10"/>
            <p:cNvSpPr>
              <a:spLocks noChangeShapeType="1"/>
            </p:cNvSpPr>
            <p:nvPr/>
          </p:nvSpPr>
          <p:spPr bwMode="auto">
            <a:xfrm flipV="1">
              <a:off x="1674" y="1777"/>
              <a:ext cx="1" cy="4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Line 9"/>
            <p:cNvSpPr>
              <a:spLocks noChangeShapeType="1"/>
            </p:cNvSpPr>
            <p:nvPr/>
          </p:nvSpPr>
          <p:spPr bwMode="auto">
            <a:xfrm flipV="1">
              <a:off x="1674" y="4117"/>
              <a:ext cx="354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Line 8"/>
            <p:cNvSpPr>
              <a:spLocks noChangeShapeType="1"/>
            </p:cNvSpPr>
            <p:nvPr/>
          </p:nvSpPr>
          <p:spPr bwMode="auto">
            <a:xfrm>
              <a:off x="2394" y="3037"/>
              <a:ext cx="180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Line 7"/>
            <p:cNvSpPr>
              <a:spLocks noChangeShapeType="1"/>
            </p:cNvSpPr>
            <p:nvPr/>
          </p:nvSpPr>
          <p:spPr bwMode="auto">
            <a:xfrm>
              <a:off x="3114" y="4117"/>
              <a:ext cx="1" cy="180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Line 5"/>
            <p:cNvSpPr>
              <a:spLocks noChangeShapeType="1"/>
            </p:cNvSpPr>
            <p:nvPr/>
          </p:nvSpPr>
          <p:spPr bwMode="auto">
            <a:xfrm>
              <a:off x="3114" y="2677"/>
              <a:ext cx="180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Line 3"/>
            <p:cNvSpPr>
              <a:spLocks noChangeShapeType="1"/>
            </p:cNvSpPr>
            <p:nvPr/>
          </p:nvSpPr>
          <p:spPr bwMode="auto">
            <a:xfrm>
              <a:off x="4194" y="4117"/>
              <a:ext cx="0" cy="180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Text Box 2"/>
            <p:cNvSpPr txBox="1">
              <a:spLocks noChangeArrowheads="1"/>
            </p:cNvSpPr>
            <p:nvPr/>
          </p:nvSpPr>
          <p:spPr bwMode="auto">
            <a:xfrm>
              <a:off x="3114" y="2317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IS’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58" name="Oggetto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403766"/>
              </p:ext>
            </p:extLst>
          </p:nvPr>
        </p:nvGraphicFramePr>
        <p:xfrm>
          <a:off x="3276600" y="1325563"/>
          <a:ext cx="5154613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3" imgW="2895480" imgH="355320" progId="Equation.DSMT4">
                  <p:embed/>
                </p:oleObj>
              </mc:Choice>
              <mc:Fallback>
                <p:oleObj name="Equation" r:id="rId3" imgW="28954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6600" y="1325563"/>
                        <a:ext cx="5154613" cy="738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ggetto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88456"/>
              </p:ext>
            </p:extLst>
          </p:nvPr>
        </p:nvGraphicFramePr>
        <p:xfrm>
          <a:off x="4211960" y="4330824"/>
          <a:ext cx="4536504" cy="1161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5" imgW="2234880" imgH="444240" progId="Equation.DSMT4">
                  <p:embed/>
                </p:oleObj>
              </mc:Choice>
              <mc:Fallback>
                <p:oleObj name="Equation" r:id="rId5" imgW="22348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4330824"/>
                        <a:ext cx="4536504" cy="11619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CasellaDiTesto 59"/>
          <p:cNvSpPr txBox="1"/>
          <p:nvPr/>
        </p:nvSpPr>
        <p:spPr>
          <a:xfrm>
            <a:off x="3084065" y="15240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Autonomous</a:t>
            </a:r>
            <a:r>
              <a:rPr lang="it-IT" dirty="0" smtClean="0"/>
              <a:t> </a:t>
            </a:r>
            <a:r>
              <a:rPr lang="it-IT" dirty="0" err="1" smtClean="0"/>
              <a:t>demand</a:t>
            </a:r>
            <a:r>
              <a:rPr lang="it-IT" dirty="0" smtClean="0"/>
              <a:t> </a:t>
            </a:r>
            <a:r>
              <a:rPr lang="it-IT" dirty="0" smtClean="0"/>
              <a:t>shock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231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 noChangeAspect="1"/>
          </p:cNvGrpSpPr>
          <p:nvPr/>
        </p:nvGrpSpPr>
        <p:grpSpPr bwMode="auto">
          <a:xfrm>
            <a:off x="95760" y="404664"/>
            <a:ext cx="6003776" cy="3200400"/>
            <a:chOff x="1134" y="1417"/>
            <a:chExt cx="9540" cy="5040"/>
          </a:xfrm>
        </p:grpSpPr>
        <p:sp>
          <p:nvSpPr>
            <p:cNvPr id="3" name="AutoShape 43"/>
            <p:cNvSpPr>
              <a:spLocks noChangeAspect="1" noChangeArrowheads="1" noTextEdit="1"/>
            </p:cNvSpPr>
            <p:nvPr/>
          </p:nvSpPr>
          <p:spPr bwMode="auto">
            <a:xfrm>
              <a:off x="1134" y="1417"/>
              <a:ext cx="9540" cy="5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cap="rnd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" name="Text Box 42"/>
            <p:cNvSpPr txBox="1">
              <a:spLocks noChangeArrowheads="1"/>
            </p:cNvSpPr>
            <p:nvPr/>
          </p:nvSpPr>
          <p:spPr bwMode="auto">
            <a:xfrm>
              <a:off x="4824" y="2318"/>
              <a:ext cx="2476" cy="14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MP’’</a:t>
              </a:r>
              <a:endParaRPr kumimoji="0" lang="it-IT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BP=MP   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altLang="en-US" sz="12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 </a:t>
              </a:r>
              <a:r>
                <a:rPr kumimoji="0" lang="it-IT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MP’</a:t>
              </a:r>
              <a:endParaRPr kumimoji="0" lang="it-IT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 Box 41"/>
            <p:cNvSpPr txBox="1">
              <a:spLocks noChangeArrowheads="1"/>
            </p:cNvSpPr>
            <p:nvPr/>
          </p:nvSpPr>
          <p:spPr bwMode="auto">
            <a:xfrm>
              <a:off x="1674" y="5917"/>
              <a:ext cx="270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altLang="en-US" sz="12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     </a:t>
              </a:r>
              <a:r>
                <a:rPr kumimoji="0" lang="it-IT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Y’’Y  Y’</a:t>
              </a:r>
              <a:r>
                <a:rPr kumimoji="0" lang="it-IT" altLang="en-US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it-IT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40"/>
            <p:cNvSpPr txBox="1">
              <a:spLocks noChangeArrowheads="1"/>
            </p:cNvSpPr>
            <p:nvPr/>
          </p:nvSpPr>
          <p:spPr bwMode="auto">
            <a:xfrm>
              <a:off x="1134" y="3217"/>
              <a:ext cx="720" cy="16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i’’</a:t>
              </a:r>
              <a:endParaRPr kumimoji="0" lang="it-IT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it-IT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i’</a:t>
              </a:r>
              <a:endParaRPr kumimoji="0" lang="it-IT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39"/>
            <p:cNvSpPr txBox="1">
              <a:spLocks noChangeArrowheads="1"/>
            </p:cNvSpPr>
            <p:nvPr/>
          </p:nvSpPr>
          <p:spPr bwMode="auto">
            <a:xfrm>
              <a:off x="1854" y="2677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IS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38"/>
            <p:cNvSpPr txBox="1">
              <a:spLocks noChangeArrowheads="1"/>
            </p:cNvSpPr>
            <p:nvPr/>
          </p:nvSpPr>
          <p:spPr bwMode="auto">
            <a:xfrm>
              <a:off x="1134" y="1777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Line 37"/>
            <p:cNvSpPr>
              <a:spLocks noChangeShapeType="1"/>
            </p:cNvSpPr>
            <p:nvPr/>
          </p:nvSpPr>
          <p:spPr bwMode="auto">
            <a:xfrm>
              <a:off x="1674" y="5917"/>
              <a:ext cx="41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Line 36"/>
            <p:cNvSpPr>
              <a:spLocks noChangeShapeType="1"/>
            </p:cNvSpPr>
            <p:nvPr/>
          </p:nvSpPr>
          <p:spPr bwMode="auto">
            <a:xfrm flipV="1">
              <a:off x="1674" y="1777"/>
              <a:ext cx="1" cy="4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Line 35"/>
            <p:cNvSpPr>
              <a:spLocks noChangeShapeType="1"/>
            </p:cNvSpPr>
            <p:nvPr/>
          </p:nvSpPr>
          <p:spPr bwMode="auto">
            <a:xfrm flipV="1">
              <a:off x="1854" y="2857"/>
              <a:ext cx="324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Line 34"/>
            <p:cNvSpPr>
              <a:spLocks noChangeShapeType="1"/>
            </p:cNvSpPr>
            <p:nvPr/>
          </p:nvSpPr>
          <p:spPr bwMode="auto">
            <a:xfrm>
              <a:off x="2394" y="3037"/>
              <a:ext cx="180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Line 33"/>
            <p:cNvSpPr>
              <a:spLocks noChangeShapeType="1"/>
            </p:cNvSpPr>
            <p:nvPr/>
          </p:nvSpPr>
          <p:spPr bwMode="auto">
            <a:xfrm>
              <a:off x="3114" y="4117"/>
              <a:ext cx="1" cy="180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Line 32"/>
            <p:cNvSpPr>
              <a:spLocks noChangeShapeType="1"/>
            </p:cNvSpPr>
            <p:nvPr/>
          </p:nvSpPr>
          <p:spPr bwMode="auto">
            <a:xfrm flipV="1">
              <a:off x="1674" y="4117"/>
              <a:ext cx="1440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V="1">
              <a:off x="1674" y="4477"/>
              <a:ext cx="1800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Line 30"/>
            <p:cNvSpPr>
              <a:spLocks noChangeShapeType="1"/>
            </p:cNvSpPr>
            <p:nvPr/>
          </p:nvSpPr>
          <p:spPr bwMode="auto">
            <a:xfrm>
              <a:off x="3474" y="4477"/>
              <a:ext cx="1" cy="144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auto">
            <a:xfrm flipV="1">
              <a:off x="2394" y="3097"/>
              <a:ext cx="324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Line 28"/>
            <p:cNvSpPr>
              <a:spLocks noChangeShapeType="1"/>
            </p:cNvSpPr>
            <p:nvPr/>
          </p:nvSpPr>
          <p:spPr bwMode="auto">
            <a:xfrm flipV="1">
              <a:off x="1674" y="2497"/>
              <a:ext cx="324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Line 27"/>
            <p:cNvSpPr>
              <a:spLocks noChangeShapeType="1"/>
            </p:cNvSpPr>
            <p:nvPr/>
          </p:nvSpPr>
          <p:spPr bwMode="auto">
            <a:xfrm flipV="1">
              <a:off x="1674" y="3757"/>
              <a:ext cx="1260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Line 26"/>
            <p:cNvSpPr>
              <a:spLocks noChangeShapeType="1"/>
            </p:cNvSpPr>
            <p:nvPr/>
          </p:nvSpPr>
          <p:spPr bwMode="auto">
            <a:xfrm>
              <a:off x="2933" y="3757"/>
              <a:ext cx="1" cy="216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1" name="Group 25"/>
          <p:cNvGrpSpPr>
            <a:grpSpLocks noChangeAspect="1"/>
          </p:cNvGrpSpPr>
          <p:nvPr/>
        </p:nvGrpSpPr>
        <p:grpSpPr bwMode="auto">
          <a:xfrm>
            <a:off x="191520" y="3814614"/>
            <a:ext cx="4308370" cy="2971800"/>
            <a:chOff x="1134" y="1777"/>
            <a:chExt cx="6846" cy="4680"/>
          </a:xfrm>
        </p:grpSpPr>
        <p:sp>
          <p:nvSpPr>
            <p:cNvPr id="23" name="Text Box 42"/>
            <p:cNvSpPr txBox="1">
              <a:spLocks noChangeArrowheads="1"/>
            </p:cNvSpPr>
            <p:nvPr/>
          </p:nvSpPr>
          <p:spPr bwMode="auto">
            <a:xfrm>
              <a:off x="5504" y="3585"/>
              <a:ext cx="2476" cy="14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MP’’</a:t>
              </a:r>
              <a:endParaRPr kumimoji="0" lang="it-IT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BP=MP   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altLang="en-US" sz="12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it-IT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MP’</a:t>
              </a:r>
              <a:endParaRPr kumimoji="0" lang="it-IT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 Box 41"/>
            <p:cNvSpPr txBox="1">
              <a:spLocks noChangeArrowheads="1"/>
            </p:cNvSpPr>
            <p:nvPr/>
          </p:nvSpPr>
          <p:spPr bwMode="auto">
            <a:xfrm>
              <a:off x="1674" y="5917"/>
              <a:ext cx="270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altLang="en-US" sz="12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     </a:t>
              </a:r>
              <a:r>
                <a:rPr kumimoji="0" lang="it-IT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Y’’Y  Y’</a:t>
              </a:r>
              <a:r>
                <a:rPr kumimoji="0" lang="it-IT" altLang="en-US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it-IT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 Box 40"/>
            <p:cNvSpPr txBox="1">
              <a:spLocks noChangeArrowheads="1"/>
            </p:cNvSpPr>
            <p:nvPr/>
          </p:nvSpPr>
          <p:spPr bwMode="auto">
            <a:xfrm>
              <a:off x="1425" y="3632"/>
              <a:ext cx="720" cy="16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i’’</a:t>
              </a:r>
              <a:endParaRPr kumimoji="0" lang="it-IT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it-IT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i’</a:t>
              </a:r>
              <a:endParaRPr kumimoji="0" lang="it-IT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 Box 39"/>
            <p:cNvSpPr txBox="1">
              <a:spLocks noChangeArrowheads="1"/>
            </p:cNvSpPr>
            <p:nvPr/>
          </p:nvSpPr>
          <p:spPr bwMode="auto">
            <a:xfrm>
              <a:off x="1854" y="2677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IS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 Box 38"/>
            <p:cNvSpPr txBox="1">
              <a:spLocks noChangeArrowheads="1"/>
            </p:cNvSpPr>
            <p:nvPr/>
          </p:nvSpPr>
          <p:spPr bwMode="auto">
            <a:xfrm>
              <a:off x="1134" y="1777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Line 37"/>
            <p:cNvSpPr>
              <a:spLocks noChangeShapeType="1"/>
            </p:cNvSpPr>
            <p:nvPr/>
          </p:nvSpPr>
          <p:spPr bwMode="auto">
            <a:xfrm>
              <a:off x="1674" y="5917"/>
              <a:ext cx="41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Line 36"/>
            <p:cNvSpPr>
              <a:spLocks noChangeShapeType="1"/>
            </p:cNvSpPr>
            <p:nvPr/>
          </p:nvSpPr>
          <p:spPr bwMode="auto">
            <a:xfrm flipV="1">
              <a:off x="1674" y="1777"/>
              <a:ext cx="1" cy="4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 flipV="1">
              <a:off x="1702" y="4118"/>
              <a:ext cx="39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Line 34"/>
            <p:cNvSpPr>
              <a:spLocks noChangeShapeType="1"/>
            </p:cNvSpPr>
            <p:nvPr/>
          </p:nvSpPr>
          <p:spPr bwMode="auto">
            <a:xfrm>
              <a:off x="2394" y="3037"/>
              <a:ext cx="180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3114" y="4117"/>
              <a:ext cx="1" cy="180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 flipV="1">
              <a:off x="1674" y="4477"/>
              <a:ext cx="1800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Line 30"/>
            <p:cNvSpPr>
              <a:spLocks noChangeShapeType="1"/>
            </p:cNvSpPr>
            <p:nvPr/>
          </p:nvSpPr>
          <p:spPr bwMode="auto">
            <a:xfrm>
              <a:off x="3474" y="4477"/>
              <a:ext cx="1" cy="144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Line 29"/>
            <p:cNvSpPr>
              <a:spLocks noChangeShapeType="1"/>
            </p:cNvSpPr>
            <p:nvPr/>
          </p:nvSpPr>
          <p:spPr bwMode="auto">
            <a:xfrm flipV="1">
              <a:off x="1674" y="4478"/>
              <a:ext cx="39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Line 28"/>
            <p:cNvSpPr>
              <a:spLocks noChangeShapeType="1"/>
            </p:cNvSpPr>
            <p:nvPr/>
          </p:nvSpPr>
          <p:spPr bwMode="auto">
            <a:xfrm flipV="1">
              <a:off x="1702" y="3758"/>
              <a:ext cx="37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Line 26"/>
            <p:cNvSpPr>
              <a:spLocks noChangeShapeType="1"/>
            </p:cNvSpPr>
            <p:nvPr/>
          </p:nvSpPr>
          <p:spPr bwMode="auto">
            <a:xfrm>
              <a:off x="2933" y="3757"/>
              <a:ext cx="1" cy="216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aphicFrame>
        <p:nvGraphicFramePr>
          <p:cNvPr id="40" name="Oggetto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625779"/>
              </p:ext>
            </p:extLst>
          </p:nvPr>
        </p:nvGraphicFramePr>
        <p:xfrm>
          <a:off x="4373563" y="1325563"/>
          <a:ext cx="2960687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3" imgW="1663560" imgH="355320" progId="Equation.DSMT4">
                  <p:embed/>
                </p:oleObj>
              </mc:Choice>
              <mc:Fallback>
                <p:oleObj name="Equation" r:id="rId3" imgW="166356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3563" y="1325563"/>
                        <a:ext cx="2960687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ggetto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490721"/>
              </p:ext>
            </p:extLst>
          </p:nvPr>
        </p:nvGraphicFramePr>
        <p:xfrm>
          <a:off x="4549775" y="4803775"/>
          <a:ext cx="2892425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5" imgW="1625400" imgH="355320" progId="Equation.DSMT4">
                  <p:embed/>
                </p:oleObj>
              </mc:Choice>
              <mc:Fallback>
                <p:oleObj name="Equation" r:id="rId5" imgW="162540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9775" y="4803775"/>
                        <a:ext cx="2892425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CasellaDiTesto 41"/>
          <p:cNvSpPr txBox="1"/>
          <p:nvPr/>
        </p:nvSpPr>
        <p:spPr>
          <a:xfrm>
            <a:off x="2843808" y="26064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Shock on </a:t>
            </a:r>
            <a:r>
              <a:rPr lang="it-IT" dirty="0" err="1" smtClean="0"/>
              <a:t>External</a:t>
            </a:r>
            <a:r>
              <a:rPr lang="it-IT" dirty="0" smtClean="0"/>
              <a:t> </a:t>
            </a:r>
            <a:r>
              <a:rPr lang="it-IT" dirty="0" err="1" smtClean="0"/>
              <a:t>equilibrium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075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52400" y="152400"/>
            <a:ext cx="8524056" cy="4500736"/>
            <a:chOff x="0" y="0"/>
            <a:chExt cx="9359" cy="5399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0" y="0"/>
              <a:ext cx="9359" cy="5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" name="Text Box 24"/>
            <p:cNvSpPr txBox="1">
              <a:spLocks noChangeArrowheads="1"/>
            </p:cNvSpPr>
            <p:nvPr/>
          </p:nvSpPr>
          <p:spPr bwMode="auto">
            <a:xfrm>
              <a:off x="6300" y="5040"/>
              <a:ext cx="2159" cy="35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Different</a:t>
              </a:r>
              <a:r>
                <a:rPr kumimoji="0" lang="it-IT" altLang="it-IT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it-IT" altLang="it-IT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intercepts</a:t>
              </a:r>
              <a:endPara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23"/>
            <p:cNvSpPr txBox="1">
              <a:spLocks noChangeArrowheads="1"/>
            </p:cNvSpPr>
            <p:nvPr/>
          </p:nvSpPr>
          <p:spPr bwMode="auto">
            <a:xfrm>
              <a:off x="5760" y="3060"/>
              <a:ext cx="719" cy="35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altLang="it-IT" sz="900" dirty="0" smtClean="0">
                  <a:latin typeface="Arial" pitchFamily="34" charset="0"/>
                  <a:cs typeface="Arial" pitchFamily="34" charset="0"/>
                </a:rPr>
                <a:t>i</a:t>
              </a:r>
              <a:endPara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22"/>
            <p:cNvSpPr txBox="1">
              <a:spLocks noChangeArrowheads="1"/>
            </p:cNvSpPr>
            <p:nvPr/>
          </p:nvSpPr>
          <p:spPr bwMode="auto">
            <a:xfrm>
              <a:off x="5760" y="652"/>
              <a:ext cx="719" cy="35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21"/>
            <p:cNvSpPr txBox="1">
              <a:spLocks noChangeArrowheads="1"/>
            </p:cNvSpPr>
            <p:nvPr/>
          </p:nvSpPr>
          <p:spPr bwMode="auto">
            <a:xfrm>
              <a:off x="8280" y="4860"/>
              <a:ext cx="539" cy="35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Y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20"/>
            <p:cNvSpPr txBox="1">
              <a:spLocks noChangeArrowheads="1"/>
            </p:cNvSpPr>
            <p:nvPr/>
          </p:nvSpPr>
          <p:spPr bwMode="auto">
            <a:xfrm>
              <a:off x="8100" y="2340"/>
              <a:ext cx="719" cy="35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Y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19"/>
            <p:cNvSpPr txBox="1">
              <a:spLocks noChangeArrowheads="1"/>
            </p:cNvSpPr>
            <p:nvPr/>
          </p:nvSpPr>
          <p:spPr bwMode="auto">
            <a:xfrm>
              <a:off x="4680" y="4860"/>
              <a:ext cx="719" cy="5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Y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>
              <a:off x="7200" y="0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 flipV="1">
              <a:off x="719" y="540"/>
              <a:ext cx="1" cy="431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719" y="4860"/>
              <a:ext cx="4679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1080" y="1440"/>
              <a:ext cx="2699" cy="233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79" y="720"/>
              <a:ext cx="360" cy="5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V="1">
              <a:off x="6300" y="540"/>
              <a:ext cx="0" cy="179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>
              <a:off x="6300" y="2340"/>
              <a:ext cx="252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>
              <a:off x="6481" y="1080"/>
              <a:ext cx="1798" cy="53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" name="Line 10"/>
            <p:cNvSpPr>
              <a:spLocks noChangeShapeType="1"/>
            </p:cNvSpPr>
            <p:nvPr/>
          </p:nvSpPr>
          <p:spPr bwMode="auto">
            <a:xfrm>
              <a:off x="6840" y="720"/>
              <a:ext cx="359" cy="125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" name="Line 9"/>
            <p:cNvSpPr>
              <a:spLocks noChangeShapeType="1"/>
            </p:cNvSpPr>
            <p:nvPr/>
          </p:nvSpPr>
          <p:spPr bwMode="auto">
            <a:xfrm flipV="1">
              <a:off x="6300" y="3060"/>
              <a:ext cx="0" cy="179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6299" y="4859"/>
              <a:ext cx="252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" name="Line 7"/>
            <p:cNvSpPr>
              <a:spLocks noChangeShapeType="1"/>
            </p:cNvSpPr>
            <p:nvPr/>
          </p:nvSpPr>
          <p:spPr bwMode="auto">
            <a:xfrm>
              <a:off x="6480" y="3600"/>
              <a:ext cx="1439" cy="89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" name="Line 6"/>
            <p:cNvSpPr>
              <a:spLocks noChangeShapeType="1"/>
            </p:cNvSpPr>
            <p:nvPr/>
          </p:nvSpPr>
          <p:spPr bwMode="auto">
            <a:xfrm>
              <a:off x="6840" y="3240"/>
              <a:ext cx="1439" cy="89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" name="Text Box 5"/>
            <p:cNvSpPr txBox="1">
              <a:spLocks noChangeArrowheads="1"/>
            </p:cNvSpPr>
            <p:nvPr/>
          </p:nvSpPr>
          <p:spPr bwMode="auto">
            <a:xfrm>
              <a:off x="1260" y="5040"/>
              <a:ext cx="3059" cy="35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IS curve</a:t>
              </a:r>
              <a:endPara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6300" y="2520"/>
              <a:ext cx="1619" cy="35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Different</a:t>
              </a:r>
              <a:r>
                <a:rPr kumimoji="0" lang="it-IT" altLang="it-IT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it-IT" altLang="it-IT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slopes</a:t>
              </a:r>
              <a:endPara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7" name="Oggetto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182535"/>
              </p:ext>
            </p:extLst>
          </p:nvPr>
        </p:nvGraphicFramePr>
        <p:xfrm>
          <a:off x="1009515" y="5013176"/>
          <a:ext cx="30765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491473" imgH="431777" progId="Equation.DSMT4">
                  <p:embed/>
                </p:oleObj>
              </mc:Choice>
              <mc:Fallback>
                <p:oleObj name="Equation" r:id="rId3" imgW="491473" imgH="43177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515" y="5013176"/>
                        <a:ext cx="3076575" cy="4286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38"/>
          <p:cNvSpPr>
            <a:spLocks noChangeArrowheads="1"/>
          </p:cNvSpPr>
          <p:nvPr/>
        </p:nvSpPr>
        <p:spPr bwMode="auto">
          <a:xfrm>
            <a:off x="0" y="428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9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30" name="Oggetto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238726"/>
              </p:ext>
            </p:extLst>
          </p:nvPr>
        </p:nvGraphicFramePr>
        <p:xfrm>
          <a:off x="1075095" y="5805264"/>
          <a:ext cx="11811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491344" imgH="203138" progId="Equation.DSMT4">
                  <p:embed/>
                </p:oleObj>
              </mc:Choice>
              <mc:Fallback>
                <p:oleObj name="Equation" r:id="rId5" imgW="491344" imgH="20313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95" y="5805264"/>
                        <a:ext cx="1181100" cy="2000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41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32" name="CasellaDiTesto 31"/>
          <p:cNvSpPr txBox="1"/>
          <p:nvPr/>
        </p:nvSpPr>
        <p:spPr>
          <a:xfrm>
            <a:off x="2051720" y="200025"/>
            <a:ext cx="5478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IS CURVE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901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06"/>
    </mc:Choice>
    <mc:Fallback xmlns="">
      <p:transition spd="slow" advTm="310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1280400" y="715469"/>
            <a:ext cx="6405042" cy="4104456"/>
            <a:chOff x="1134" y="2683"/>
            <a:chExt cx="9360" cy="5400"/>
          </a:xfrm>
        </p:grpSpPr>
        <p:sp>
          <p:nvSpPr>
            <p:cNvPr id="4" name="AutoShape 25"/>
            <p:cNvSpPr>
              <a:spLocks noChangeAspect="1" noChangeArrowheads="1" noTextEdit="1"/>
            </p:cNvSpPr>
            <p:nvPr/>
          </p:nvSpPr>
          <p:spPr bwMode="auto">
            <a:xfrm>
              <a:off x="1134" y="2683"/>
              <a:ext cx="9360" cy="5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Text Box 24"/>
            <p:cNvSpPr txBox="1">
              <a:spLocks noChangeArrowheads="1"/>
            </p:cNvSpPr>
            <p:nvPr/>
          </p:nvSpPr>
          <p:spPr bwMode="auto">
            <a:xfrm>
              <a:off x="7434" y="7723"/>
              <a:ext cx="216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Different</a:t>
              </a:r>
              <a:r>
                <a:rPr kumimoji="0" lang="it-IT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it-IT" altLang="en-US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intercepts</a:t>
              </a:r>
              <a:endParaRPr kumimoji="0" lang="it-IT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23"/>
            <p:cNvSpPr txBox="1">
              <a:spLocks noChangeArrowheads="1"/>
            </p:cNvSpPr>
            <p:nvPr/>
          </p:nvSpPr>
          <p:spPr bwMode="auto">
            <a:xfrm>
              <a:off x="6894" y="5743"/>
              <a:ext cx="72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it-IT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22"/>
            <p:cNvSpPr txBox="1">
              <a:spLocks noChangeArrowheads="1"/>
            </p:cNvSpPr>
            <p:nvPr/>
          </p:nvSpPr>
          <p:spPr bwMode="auto">
            <a:xfrm>
              <a:off x="6894" y="3223"/>
              <a:ext cx="72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it-IT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21"/>
            <p:cNvSpPr txBox="1">
              <a:spLocks noChangeArrowheads="1"/>
            </p:cNvSpPr>
            <p:nvPr/>
          </p:nvSpPr>
          <p:spPr bwMode="auto">
            <a:xfrm>
              <a:off x="9414" y="7543"/>
              <a:ext cx="54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Y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20"/>
            <p:cNvSpPr txBox="1">
              <a:spLocks noChangeArrowheads="1"/>
            </p:cNvSpPr>
            <p:nvPr/>
          </p:nvSpPr>
          <p:spPr bwMode="auto">
            <a:xfrm>
              <a:off x="9234" y="5023"/>
              <a:ext cx="72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Y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19"/>
            <p:cNvSpPr txBox="1">
              <a:spLocks noChangeArrowheads="1"/>
            </p:cNvSpPr>
            <p:nvPr/>
          </p:nvSpPr>
          <p:spPr bwMode="auto">
            <a:xfrm>
              <a:off x="5814" y="7543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Y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>
              <a:off x="8334" y="2683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 flipV="1">
              <a:off x="1853" y="3223"/>
              <a:ext cx="2" cy="43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1853" y="7543"/>
              <a:ext cx="46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 rot="-5400000">
              <a:off x="3024" y="3673"/>
              <a:ext cx="1620" cy="3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314" y="3403"/>
              <a:ext cx="361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it-IT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V="1">
              <a:off x="7434" y="3223"/>
              <a:ext cx="0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>
              <a:off x="7434" y="5023"/>
              <a:ext cx="252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 flipH="1">
              <a:off x="8079" y="3223"/>
              <a:ext cx="1155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Line 10"/>
            <p:cNvSpPr>
              <a:spLocks noChangeShapeType="1"/>
            </p:cNvSpPr>
            <p:nvPr/>
          </p:nvSpPr>
          <p:spPr bwMode="auto">
            <a:xfrm flipH="1">
              <a:off x="7614" y="4123"/>
              <a:ext cx="1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Line 9"/>
            <p:cNvSpPr>
              <a:spLocks noChangeShapeType="1"/>
            </p:cNvSpPr>
            <p:nvPr/>
          </p:nvSpPr>
          <p:spPr bwMode="auto">
            <a:xfrm flipV="1">
              <a:off x="7434" y="5743"/>
              <a:ext cx="1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7433" y="7542"/>
              <a:ext cx="252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Line 7"/>
            <p:cNvSpPr>
              <a:spLocks noChangeShapeType="1"/>
            </p:cNvSpPr>
            <p:nvPr/>
          </p:nvSpPr>
          <p:spPr bwMode="auto">
            <a:xfrm rot="-5400000">
              <a:off x="8154" y="5383"/>
              <a:ext cx="1080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Line 6"/>
            <p:cNvSpPr>
              <a:spLocks noChangeShapeType="1"/>
            </p:cNvSpPr>
            <p:nvPr/>
          </p:nvSpPr>
          <p:spPr bwMode="auto">
            <a:xfrm rot="-5400000">
              <a:off x="8334" y="5923"/>
              <a:ext cx="1080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Text Box 5"/>
            <p:cNvSpPr txBox="1">
              <a:spLocks noChangeArrowheads="1"/>
            </p:cNvSpPr>
            <p:nvPr/>
          </p:nvSpPr>
          <p:spPr bwMode="auto">
            <a:xfrm>
              <a:off x="2394" y="7723"/>
              <a:ext cx="306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BP Curve</a:t>
              </a:r>
              <a:endParaRPr kumimoji="0" lang="it-IT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7434" y="5203"/>
              <a:ext cx="162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Different</a:t>
              </a:r>
              <a:r>
                <a:rPr kumimoji="0" lang="it-IT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it-IT" altLang="en-US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slopes</a:t>
              </a:r>
              <a:endParaRPr lang="it-IT" altLang="en-US" sz="800" dirty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 Box 3"/>
            <p:cNvSpPr txBox="1">
              <a:spLocks noChangeArrowheads="1"/>
            </p:cNvSpPr>
            <p:nvPr/>
          </p:nvSpPr>
          <p:spPr bwMode="auto">
            <a:xfrm>
              <a:off x="3294" y="4303"/>
              <a:ext cx="126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altLang="en-US" sz="10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Surplus</a:t>
              </a:r>
              <a:endParaRPr kumimoji="0" lang="it-IT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 Box 2"/>
            <p:cNvSpPr txBox="1">
              <a:spLocks noChangeArrowheads="1"/>
            </p:cNvSpPr>
            <p:nvPr/>
          </p:nvSpPr>
          <p:spPr bwMode="auto">
            <a:xfrm>
              <a:off x="3534" y="5743"/>
              <a:ext cx="126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Deficit</a:t>
              </a:r>
              <a:endParaRPr kumimoji="0" lang="it-IT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8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9" name="Oggetto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904035"/>
              </p:ext>
            </p:extLst>
          </p:nvPr>
        </p:nvGraphicFramePr>
        <p:xfrm>
          <a:off x="4815718" y="4869160"/>
          <a:ext cx="21050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2133600" imgH="393700" progId="Equation.DSMT4">
                  <p:embed/>
                </p:oleObj>
              </mc:Choice>
              <mc:Fallback>
                <p:oleObj name="Equation" r:id="rId3" imgW="21336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5718" y="4869160"/>
                        <a:ext cx="21050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ggetto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472299"/>
              </p:ext>
            </p:extLst>
          </p:nvPr>
        </p:nvGraphicFramePr>
        <p:xfrm>
          <a:off x="4832425" y="5445224"/>
          <a:ext cx="1872010" cy="287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5" imgW="723600" imgH="203040" progId="Equation.DSMT4">
                  <p:embed/>
                </p:oleObj>
              </mc:Choice>
              <mc:Fallback>
                <p:oleObj name="Equation" r:id="rId5" imgW="723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2425" y="5445224"/>
                        <a:ext cx="1872010" cy="2875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ggetto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826486"/>
              </p:ext>
            </p:extLst>
          </p:nvPr>
        </p:nvGraphicFramePr>
        <p:xfrm>
          <a:off x="4836604" y="5805264"/>
          <a:ext cx="865187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7" imgW="368280" imgH="177480" progId="Equation.DSMT4">
                  <p:embed/>
                </p:oleObj>
              </mc:Choice>
              <mc:Fallback>
                <p:oleObj name="Equation" r:id="rId7" imgW="368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6604" y="5805264"/>
                        <a:ext cx="865187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3" name="Oggetto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280125"/>
              </p:ext>
            </p:extLst>
          </p:nvPr>
        </p:nvGraphicFramePr>
        <p:xfrm>
          <a:off x="472598" y="5013176"/>
          <a:ext cx="1676400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9" imgW="1675673" imgH="177723" progId="Equation.DSMT4">
                  <p:embed/>
                </p:oleObj>
              </mc:Choice>
              <mc:Fallback>
                <p:oleObj name="Equation" r:id="rId9" imgW="1675673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98" y="5013176"/>
                        <a:ext cx="1676400" cy="18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5" name="Oggetto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353252"/>
              </p:ext>
            </p:extLst>
          </p:nvPr>
        </p:nvGraphicFramePr>
        <p:xfrm>
          <a:off x="450910" y="5373216"/>
          <a:ext cx="1228725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11" imgW="1231366" imgH="177723" progId="Equation.DSMT4">
                  <p:embed/>
                </p:oleObj>
              </mc:Choice>
              <mc:Fallback>
                <p:oleObj name="Equation" r:id="rId11" imgW="1231366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910" y="5373216"/>
                        <a:ext cx="1228725" cy="18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7" name="Oggetto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968857"/>
              </p:ext>
            </p:extLst>
          </p:nvPr>
        </p:nvGraphicFramePr>
        <p:xfrm>
          <a:off x="387350" y="5800725"/>
          <a:ext cx="271462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13" imgW="2717640" imgH="406080" progId="Equation.DSMT4">
                  <p:embed/>
                </p:oleObj>
              </mc:Choice>
              <mc:Fallback>
                <p:oleObj name="Equation" r:id="rId13" imgW="27176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" y="5800725"/>
                        <a:ext cx="2714625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23"/>
          <p:cNvSpPr txBox="1">
            <a:spLocks noChangeArrowheads="1"/>
          </p:cNvSpPr>
          <p:nvPr/>
        </p:nvSpPr>
        <p:spPr bwMode="auto">
          <a:xfrm>
            <a:off x="6717467" y="1230755"/>
            <a:ext cx="734853" cy="214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0&lt;</a:t>
            </a:r>
            <a:r>
              <a:rPr lang="it-IT" altLang="en-US" sz="1200" dirty="0">
                <a:latin typeface="Symbol" panose="05050102010706020507" pitchFamily="18" charset="2"/>
                <a:ea typeface="Times New Roman" pitchFamily="18" charset="0"/>
                <a:cs typeface="Arial" pitchFamily="34" charset="0"/>
              </a:rPr>
              <a:t> a </a:t>
            </a:r>
            <a:r>
              <a:rPr lang="it-IT" altLang="en-U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&lt;∞</a:t>
            </a:r>
            <a:endParaRPr kumimoji="0" lang="it-IT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ttangolo 38"/>
          <p:cNvSpPr/>
          <p:nvPr/>
        </p:nvSpPr>
        <p:spPr>
          <a:xfrm>
            <a:off x="7056128" y="1714289"/>
            <a:ext cx="577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dirty="0" smtClean="0">
                <a:latin typeface="Symbol" panose="05050102010706020507" pitchFamily="18" charset="2"/>
                <a:ea typeface="Times New Roman" pitchFamily="18" charset="0"/>
                <a:cs typeface="Arial" pitchFamily="34" charset="0"/>
              </a:rPr>
              <a:t> </a:t>
            </a:r>
            <a:r>
              <a:rPr lang="it-IT" altLang="en-US" sz="1200" dirty="0">
                <a:latin typeface="Symbol" panose="05050102010706020507" pitchFamily="18" charset="2"/>
                <a:ea typeface="Times New Roman" pitchFamily="18" charset="0"/>
                <a:cs typeface="Arial" pitchFamily="34" charset="0"/>
              </a:rPr>
              <a:t>a </a:t>
            </a:r>
            <a:r>
              <a:rPr lang="it-IT" altLang="en-U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=∞</a:t>
            </a:r>
            <a:endParaRPr lang="it-IT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1619672" y="260648"/>
            <a:ext cx="584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B</a:t>
            </a:r>
            <a:r>
              <a:rPr lang="it-IT" dirty="0" smtClean="0"/>
              <a:t>P CURVE</a:t>
            </a:r>
          </a:p>
        </p:txBody>
      </p:sp>
    </p:spTree>
    <p:extLst>
      <p:ext uri="{BB962C8B-B14F-4D97-AF65-F5344CB8AC3E}">
        <p14:creationId xmlns:p14="http://schemas.microsoft.com/office/powerpoint/2010/main" val="21430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152400" y="885791"/>
            <a:ext cx="8452048" cy="3924672"/>
            <a:chOff x="1134" y="2683"/>
            <a:chExt cx="9360" cy="5400"/>
          </a:xfrm>
        </p:grpSpPr>
        <p:sp>
          <p:nvSpPr>
            <p:cNvPr id="4" name="AutoShape 24"/>
            <p:cNvSpPr>
              <a:spLocks noChangeAspect="1" noChangeArrowheads="1" noTextEdit="1"/>
            </p:cNvSpPr>
            <p:nvPr/>
          </p:nvSpPr>
          <p:spPr bwMode="auto">
            <a:xfrm>
              <a:off x="1134" y="2683"/>
              <a:ext cx="9360" cy="5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Text Box 23"/>
            <p:cNvSpPr txBox="1">
              <a:spLocks noChangeArrowheads="1"/>
            </p:cNvSpPr>
            <p:nvPr/>
          </p:nvSpPr>
          <p:spPr bwMode="auto">
            <a:xfrm>
              <a:off x="5454" y="4123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MP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22"/>
            <p:cNvSpPr txBox="1">
              <a:spLocks noChangeArrowheads="1"/>
            </p:cNvSpPr>
            <p:nvPr/>
          </p:nvSpPr>
          <p:spPr bwMode="auto">
            <a:xfrm>
              <a:off x="7434" y="7723"/>
              <a:ext cx="216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Different</a:t>
              </a:r>
              <a:r>
                <a:rPr kumimoji="0" lang="en-US" altLang="en-US" sz="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intercepts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21"/>
            <p:cNvSpPr txBox="1">
              <a:spLocks noChangeArrowheads="1"/>
            </p:cNvSpPr>
            <p:nvPr/>
          </p:nvSpPr>
          <p:spPr bwMode="auto">
            <a:xfrm>
              <a:off x="6894" y="5743"/>
              <a:ext cx="72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20"/>
            <p:cNvSpPr txBox="1">
              <a:spLocks noChangeArrowheads="1"/>
            </p:cNvSpPr>
            <p:nvPr/>
          </p:nvSpPr>
          <p:spPr bwMode="auto">
            <a:xfrm>
              <a:off x="6894" y="3223"/>
              <a:ext cx="72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19"/>
            <p:cNvSpPr txBox="1">
              <a:spLocks noChangeArrowheads="1"/>
            </p:cNvSpPr>
            <p:nvPr/>
          </p:nvSpPr>
          <p:spPr bwMode="auto">
            <a:xfrm>
              <a:off x="9414" y="7543"/>
              <a:ext cx="54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18"/>
            <p:cNvSpPr txBox="1">
              <a:spLocks noChangeArrowheads="1"/>
            </p:cNvSpPr>
            <p:nvPr/>
          </p:nvSpPr>
          <p:spPr bwMode="auto">
            <a:xfrm>
              <a:off x="9234" y="5023"/>
              <a:ext cx="72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17"/>
            <p:cNvSpPr txBox="1">
              <a:spLocks noChangeArrowheads="1"/>
            </p:cNvSpPr>
            <p:nvPr/>
          </p:nvSpPr>
          <p:spPr bwMode="auto">
            <a:xfrm>
              <a:off x="5814" y="7543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Line 16"/>
            <p:cNvSpPr>
              <a:spLocks noChangeShapeType="1"/>
            </p:cNvSpPr>
            <p:nvPr/>
          </p:nvSpPr>
          <p:spPr bwMode="auto">
            <a:xfrm>
              <a:off x="8334" y="2683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flipV="1">
              <a:off x="1853" y="3223"/>
              <a:ext cx="2" cy="43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1853" y="7543"/>
              <a:ext cx="46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 rot="-5400000">
              <a:off x="3024" y="3673"/>
              <a:ext cx="1620" cy="3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1314" y="3403"/>
              <a:ext cx="361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 flipV="1">
              <a:off x="7434" y="3223"/>
              <a:ext cx="0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>
              <a:off x="7434" y="5023"/>
              <a:ext cx="252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Line 9"/>
            <p:cNvSpPr>
              <a:spLocks noChangeShapeType="1"/>
            </p:cNvSpPr>
            <p:nvPr/>
          </p:nvSpPr>
          <p:spPr bwMode="auto">
            <a:xfrm flipH="1">
              <a:off x="8334" y="3403"/>
              <a:ext cx="1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Line 8"/>
            <p:cNvSpPr>
              <a:spLocks noChangeShapeType="1"/>
            </p:cNvSpPr>
            <p:nvPr/>
          </p:nvSpPr>
          <p:spPr bwMode="auto">
            <a:xfrm flipH="1">
              <a:off x="7435" y="4123"/>
              <a:ext cx="215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Line 7"/>
            <p:cNvSpPr>
              <a:spLocks noChangeShapeType="1"/>
            </p:cNvSpPr>
            <p:nvPr/>
          </p:nvSpPr>
          <p:spPr bwMode="auto">
            <a:xfrm flipV="1">
              <a:off x="7434" y="5743"/>
              <a:ext cx="1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Line 6"/>
            <p:cNvSpPr>
              <a:spLocks noChangeShapeType="1"/>
            </p:cNvSpPr>
            <p:nvPr/>
          </p:nvSpPr>
          <p:spPr bwMode="auto">
            <a:xfrm>
              <a:off x="7433" y="7542"/>
              <a:ext cx="252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Line 5"/>
            <p:cNvSpPr>
              <a:spLocks noChangeShapeType="1"/>
            </p:cNvSpPr>
            <p:nvPr/>
          </p:nvSpPr>
          <p:spPr bwMode="auto">
            <a:xfrm rot="-5400000">
              <a:off x="8154" y="5383"/>
              <a:ext cx="1080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Line 4"/>
            <p:cNvSpPr>
              <a:spLocks noChangeShapeType="1"/>
            </p:cNvSpPr>
            <p:nvPr/>
          </p:nvSpPr>
          <p:spPr bwMode="auto">
            <a:xfrm rot="-5400000">
              <a:off x="8334" y="5923"/>
              <a:ext cx="1080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Text Box 3"/>
            <p:cNvSpPr txBox="1">
              <a:spLocks noChangeArrowheads="1"/>
            </p:cNvSpPr>
            <p:nvPr/>
          </p:nvSpPr>
          <p:spPr bwMode="auto">
            <a:xfrm>
              <a:off x="2394" y="7723"/>
              <a:ext cx="306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MP Curve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 Box 2"/>
            <p:cNvSpPr txBox="1">
              <a:spLocks noChangeArrowheads="1"/>
            </p:cNvSpPr>
            <p:nvPr/>
          </p:nvSpPr>
          <p:spPr bwMode="auto">
            <a:xfrm>
              <a:off x="7434" y="5203"/>
              <a:ext cx="162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Different</a:t>
              </a:r>
              <a:r>
                <a:rPr kumimoji="0" lang="en-US" altLang="en-US" sz="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slopes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CasellaDiTesto 26"/>
          <p:cNvSpPr txBox="1"/>
          <p:nvPr/>
        </p:nvSpPr>
        <p:spPr>
          <a:xfrm>
            <a:off x="1619672" y="260648"/>
            <a:ext cx="584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MP CURVE</a:t>
            </a:r>
          </a:p>
          <a:p>
            <a:pPr algn="ctr"/>
            <a:r>
              <a:rPr lang="it-IT" dirty="0" err="1" smtClean="0"/>
              <a:t>Floating</a:t>
            </a:r>
            <a:r>
              <a:rPr lang="it-IT" dirty="0" smtClean="0"/>
              <a:t> </a:t>
            </a:r>
            <a:r>
              <a:rPr lang="it-IT" dirty="0" err="1" smtClean="0"/>
              <a:t>exchange</a:t>
            </a:r>
            <a:r>
              <a:rPr lang="it-IT" dirty="0" smtClean="0"/>
              <a:t> </a:t>
            </a:r>
            <a:r>
              <a:rPr lang="it-IT" dirty="0" err="1" smtClean="0"/>
              <a:t>rates</a:t>
            </a:r>
            <a:endParaRPr lang="it-IT" dirty="0" smtClean="0"/>
          </a:p>
        </p:txBody>
      </p:sp>
      <p:sp>
        <p:nvSpPr>
          <p:cNvPr id="28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9" name="Oggetto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918754"/>
              </p:ext>
            </p:extLst>
          </p:nvPr>
        </p:nvGraphicFramePr>
        <p:xfrm>
          <a:off x="356111" y="6021288"/>
          <a:ext cx="223438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774364" imgH="203112" progId="Equation.DSMT4">
                  <p:embed/>
                </p:oleObj>
              </mc:Choice>
              <mc:Fallback>
                <p:oleObj name="Equation" r:id="rId3" imgW="774364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111" y="6021288"/>
                        <a:ext cx="2234380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1" name="Oggetto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147165"/>
              </p:ext>
            </p:extLst>
          </p:nvPr>
        </p:nvGraphicFramePr>
        <p:xfrm>
          <a:off x="314938" y="5301208"/>
          <a:ext cx="2816901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5" imgW="1091726" imgH="203112" progId="Equation.DSMT4">
                  <p:embed/>
                </p:oleObj>
              </mc:Choice>
              <mc:Fallback>
                <p:oleObj name="Equation" r:id="rId5" imgW="1091726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38" y="5301208"/>
                        <a:ext cx="2816901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997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685500"/>
              </p:ext>
            </p:extLst>
          </p:nvPr>
        </p:nvGraphicFramePr>
        <p:xfrm>
          <a:off x="611560" y="4653136"/>
          <a:ext cx="4176464" cy="894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2184120" imgH="393480" progId="Equation.DSMT4">
                  <p:embed/>
                </p:oleObj>
              </mc:Choice>
              <mc:Fallback>
                <p:oleObj name="Equation" r:id="rId3" imgW="21841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653136"/>
                        <a:ext cx="4176464" cy="8945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12700"/>
              </p:ext>
            </p:extLst>
          </p:nvPr>
        </p:nvGraphicFramePr>
        <p:xfrm>
          <a:off x="539552" y="5517232"/>
          <a:ext cx="2088232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5" imgW="723600" imgH="203040" progId="Equation.DSMT4">
                  <p:embed/>
                </p:oleObj>
              </mc:Choice>
              <mc:Fallback>
                <p:oleObj name="Equation" r:id="rId5" imgW="723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5517232"/>
                        <a:ext cx="2088232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086130"/>
              </p:ext>
            </p:extLst>
          </p:nvPr>
        </p:nvGraphicFramePr>
        <p:xfrm>
          <a:off x="611560" y="6309320"/>
          <a:ext cx="864096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7" imgW="368280" imgH="177480" progId="Equation.DSMT4">
                  <p:embed/>
                </p:oleObj>
              </mc:Choice>
              <mc:Fallback>
                <p:oleObj name="Equation" r:id="rId7" imgW="368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6309320"/>
                        <a:ext cx="864096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1"/>
          <p:cNvGrpSpPr>
            <a:grpSpLocks noChangeAspect="1"/>
          </p:cNvGrpSpPr>
          <p:nvPr/>
        </p:nvGrpSpPr>
        <p:grpSpPr bwMode="auto">
          <a:xfrm>
            <a:off x="36816" y="850896"/>
            <a:ext cx="8452048" cy="3955197"/>
            <a:chOff x="1006" y="2683"/>
            <a:chExt cx="9360" cy="5442"/>
          </a:xfrm>
        </p:grpSpPr>
        <p:sp>
          <p:nvSpPr>
            <p:cNvPr id="11" name="AutoShape 24"/>
            <p:cNvSpPr>
              <a:spLocks noChangeAspect="1" noChangeArrowheads="1" noTextEdit="1"/>
            </p:cNvSpPr>
            <p:nvPr/>
          </p:nvSpPr>
          <p:spPr bwMode="auto">
            <a:xfrm>
              <a:off x="1006" y="2725"/>
              <a:ext cx="9360" cy="5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Text Box 23"/>
            <p:cNvSpPr txBox="1">
              <a:spLocks noChangeArrowheads="1"/>
            </p:cNvSpPr>
            <p:nvPr/>
          </p:nvSpPr>
          <p:spPr bwMode="auto">
            <a:xfrm>
              <a:off x="7502" y="4146"/>
              <a:ext cx="11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0&lt;</a:t>
              </a:r>
              <a:r>
                <a:rPr lang="it-IT" altLang="en-US" dirty="0">
                  <a:latin typeface="Symbol" panose="05050102010706020507" pitchFamily="18" charset="2"/>
                  <a:ea typeface="Times New Roman" pitchFamily="18" charset="0"/>
                  <a:cs typeface="Arial" pitchFamily="34" charset="0"/>
                </a:rPr>
                <a:t> a </a:t>
              </a:r>
              <a:r>
                <a:rPr lang="it-IT" altLang="en-US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&lt;∞</a:t>
              </a:r>
              <a:endParaRPr kumimoji="0" lang="it-IT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7541" y="7543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Y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8334" y="2683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 flipV="1">
              <a:off x="3162" y="3223"/>
              <a:ext cx="2" cy="43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Line 14"/>
            <p:cNvSpPr>
              <a:spLocks noChangeShapeType="1"/>
            </p:cNvSpPr>
            <p:nvPr/>
          </p:nvSpPr>
          <p:spPr bwMode="auto">
            <a:xfrm>
              <a:off x="3182" y="7543"/>
              <a:ext cx="46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 rot="16200000">
              <a:off x="5004" y="3501"/>
              <a:ext cx="1620" cy="3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Text Box 12"/>
            <p:cNvSpPr txBox="1">
              <a:spLocks noChangeArrowheads="1"/>
            </p:cNvSpPr>
            <p:nvPr/>
          </p:nvSpPr>
          <p:spPr bwMode="auto">
            <a:xfrm>
              <a:off x="2803" y="3402"/>
              <a:ext cx="361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it-IT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 Box 3"/>
            <p:cNvSpPr txBox="1">
              <a:spLocks noChangeArrowheads="1"/>
            </p:cNvSpPr>
            <p:nvPr/>
          </p:nvSpPr>
          <p:spPr bwMode="auto">
            <a:xfrm>
              <a:off x="4324" y="7723"/>
              <a:ext cx="306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MP Curve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5" name="Connettore 1 34"/>
          <p:cNvCxnSpPr/>
          <p:nvPr/>
        </p:nvCxnSpPr>
        <p:spPr>
          <a:xfrm>
            <a:off x="2771800" y="2622812"/>
            <a:ext cx="3240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23"/>
          <p:cNvSpPr txBox="1">
            <a:spLocks noChangeArrowheads="1"/>
          </p:cNvSpPr>
          <p:nvPr/>
        </p:nvSpPr>
        <p:spPr bwMode="auto">
          <a:xfrm>
            <a:off x="4157073" y="1651650"/>
            <a:ext cx="829854" cy="39246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MP=BP</a:t>
            </a:r>
            <a:endParaRPr kumimoji="0" lang="it-IT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6084168" y="2574843"/>
            <a:ext cx="829854" cy="39246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dirty="0" smtClean="0">
                <a:latin typeface="Symbol" panose="05050102010706020507" pitchFamily="18" charset="2"/>
                <a:ea typeface="Times New Roman" pitchFamily="18" charset="0"/>
                <a:cs typeface="Arial" pitchFamily="34" charset="0"/>
              </a:rPr>
              <a:t>a </a:t>
            </a:r>
            <a:r>
              <a:rPr kumimoji="0" lang="it-IT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r>
              <a:rPr lang="it-IT" alt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∞</a:t>
            </a:r>
            <a:endParaRPr lang="it-IT" altLang="en-US" sz="2800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it-IT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1619672" y="260648"/>
            <a:ext cx="584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MP CURVE</a:t>
            </a:r>
          </a:p>
          <a:p>
            <a:pPr algn="ctr"/>
            <a:r>
              <a:rPr lang="it-IT" dirty="0" err="1" smtClean="0"/>
              <a:t>Fixed</a:t>
            </a:r>
            <a:r>
              <a:rPr lang="it-IT" dirty="0" smtClean="0"/>
              <a:t> </a:t>
            </a:r>
            <a:r>
              <a:rPr lang="it-IT" dirty="0" err="1" smtClean="0"/>
              <a:t>exchange</a:t>
            </a:r>
            <a:r>
              <a:rPr lang="it-IT" dirty="0" smtClean="0"/>
              <a:t> </a:t>
            </a:r>
            <a:r>
              <a:rPr lang="it-IT" dirty="0" err="1" smtClean="0"/>
              <a:t>rates</a:t>
            </a:r>
            <a:r>
              <a:rPr lang="it-IT" dirty="0" smtClean="0"/>
              <a:t> or </a:t>
            </a:r>
            <a:r>
              <a:rPr lang="it-IT" dirty="0" err="1" smtClean="0"/>
              <a:t>currency</a:t>
            </a:r>
            <a:r>
              <a:rPr lang="it-IT" dirty="0" smtClean="0"/>
              <a:t> union</a:t>
            </a:r>
          </a:p>
        </p:txBody>
      </p:sp>
    </p:spTree>
    <p:extLst>
      <p:ext uri="{BB962C8B-B14F-4D97-AF65-F5344CB8AC3E}">
        <p14:creationId xmlns:p14="http://schemas.microsoft.com/office/powerpoint/2010/main" val="1256113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467544" y="908720"/>
            <a:ext cx="4104456" cy="3888432"/>
            <a:chOff x="1134" y="1777"/>
            <a:chExt cx="4680" cy="4680"/>
          </a:xfrm>
        </p:grpSpPr>
        <p:sp>
          <p:nvSpPr>
            <p:cNvPr id="5" name="Text Box 16"/>
            <p:cNvSpPr txBox="1">
              <a:spLocks noChangeArrowheads="1"/>
            </p:cNvSpPr>
            <p:nvPr/>
          </p:nvSpPr>
          <p:spPr bwMode="auto">
            <a:xfrm>
              <a:off x="2646" y="5017"/>
              <a:ext cx="54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r>
                <a:rPr kumimoji="0" lang="it-IT" altLang="en-US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4194" y="2677"/>
              <a:ext cx="90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BP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2394" y="5917"/>
              <a:ext cx="126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Y</a:t>
              </a:r>
              <a:r>
                <a:rPr kumimoji="0" lang="it-IT" altLang="en-US" sz="12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1134" y="4027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2934" y="2857"/>
              <a:ext cx="90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MP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1854" y="2677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IS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1134" y="1777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1674" y="5917"/>
              <a:ext cx="41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flipV="1">
              <a:off x="1674" y="1777"/>
              <a:ext cx="1" cy="4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Line 7"/>
            <p:cNvSpPr>
              <a:spLocks noChangeShapeType="1"/>
            </p:cNvSpPr>
            <p:nvPr/>
          </p:nvSpPr>
          <p:spPr bwMode="auto">
            <a:xfrm flipV="1">
              <a:off x="1854" y="2857"/>
              <a:ext cx="324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Line 6"/>
            <p:cNvSpPr>
              <a:spLocks noChangeShapeType="1"/>
            </p:cNvSpPr>
            <p:nvPr/>
          </p:nvSpPr>
          <p:spPr bwMode="auto">
            <a:xfrm>
              <a:off x="1854" y="3037"/>
              <a:ext cx="180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Line 5"/>
            <p:cNvSpPr>
              <a:spLocks noChangeShapeType="1"/>
            </p:cNvSpPr>
            <p:nvPr/>
          </p:nvSpPr>
          <p:spPr bwMode="auto">
            <a:xfrm flipV="1">
              <a:off x="2214" y="2857"/>
              <a:ext cx="162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Line 4"/>
            <p:cNvSpPr>
              <a:spLocks noChangeShapeType="1"/>
            </p:cNvSpPr>
            <p:nvPr/>
          </p:nvSpPr>
          <p:spPr bwMode="auto">
            <a:xfrm>
              <a:off x="2754" y="4297"/>
              <a:ext cx="0" cy="162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Line 3"/>
            <p:cNvSpPr>
              <a:spLocks noChangeShapeType="1"/>
            </p:cNvSpPr>
            <p:nvPr/>
          </p:nvSpPr>
          <p:spPr bwMode="auto">
            <a:xfrm>
              <a:off x="1674" y="4297"/>
              <a:ext cx="1080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Text Box 2"/>
            <p:cNvSpPr txBox="1">
              <a:spLocks noChangeArrowheads="1"/>
            </p:cNvSpPr>
            <p:nvPr/>
          </p:nvSpPr>
          <p:spPr bwMode="auto">
            <a:xfrm>
              <a:off x="2754" y="3217"/>
              <a:ext cx="54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r>
                <a:rPr kumimoji="0" lang="it-IT" altLang="en-US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20" name="Ogget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422386"/>
              </p:ext>
            </p:extLst>
          </p:nvPr>
        </p:nvGraphicFramePr>
        <p:xfrm>
          <a:off x="291831" y="5877272"/>
          <a:ext cx="2462119" cy="5345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2133600" imgH="393700" progId="Equation.DSMT4">
                  <p:embed/>
                </p:oleObj>
              </mc:Choice>
              <mc:Fallback>
                <p:oleObj name="Equation" r:id="rId3" imgW="21336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831" y="5877272"/>
                        <a:ext cx="2462119" cy="5345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75090"/>
              </p:ext>
            </p:extLst>
          </p:nvPr>
        </p:nvGraphicFramePr>
        <p:xfrm>
          <a:off x="4792762" y="5229200"/>
          <a:ext cx="2345607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5" imgW="1091726" imgH="203112" progId="Equation.DSMT4">
                  <p:embed/>
                </p:oleObj>
              </mc:Choice>
              <mc:Fallback>
                <p:oleObj name="Equation" r:id="rId5" imgW="1091726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762" y="5229200"/>
                        <a:ext cx="2345607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gget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114574"/>
              </p:ext>
            </p:extLst>
          </p:nvPr>
        </p:nvGraphicFramePr>
        <p:xfrm>
          <a:off x="467544" y="4869160"/>
          <a:ext cx="1802970" cy="344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7" imgW="491344" imgH="203138" progId="Equation.DSMT4">
                  <p:embed/>
                </p:oleObj>
              </mc:Choice>
              <mc:Fallback>
                <p:oleObj name="Equation" r:id="rId7" imgW="491344" imgH="20313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869160"/>
                        <a:ext cx="1802970" cy="34404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Group 1"/>
          <p:cNvGrpSpPr>
            <a:grpSpLocks noChangeAspect="1"/>
          </p:cNvGrpSpPr>
          <p:nvPr/>
        </p:nvGrpSpPr>
        <p:grpSpPr bwMode="auto">
          <a:xfrm>
            <a:off x="4430536" y="911564"/>
            <a:ext cx="4104456" cy="3888432"/>
            <a:chOff x="1134" y="1777"/>
            <a:chExt cx="4680" cy="4680"/>
          </a:xfrm>
        </p:grpSpPr>
        <p:sp>
          <p:nvSpPr>
            <p:cNvPr id="24" name="Text Box 16"/>
            <p:cNvSpPr txBox="1">
              <a:spLocks noChangeArrowheads="1"/>
            </p:cNvSpPr>
            <p:nvPr/>
          </p:nvSpPr>
          <p:spPr bwMode="auto">
            <a:xfrm>
              <a:off x="2646" y="5017"/>
              <a:ext cx="54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r>
                <a:rPr kumimoji="0" lang="it-IT" altLang="en-US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4194" y="2677"/>
              <a:ext cx="90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BP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 Box 14"/>
            <p:cNvSpPr txBox="1">
              <a:spLocks noChangeArrowheads="1"/>
            </p:cNvSpPr>
            <p:nvPr/>
          </p:nvSpPr>
          <p:spPr bwMode="auto">
            <a:xfrm>
              <a:off x="2394" y="5917"/>
              <a:ext cx="126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Y</a:t>
              </a:r>
              <a:r>
                <a:rPr kumimoji="0" lang="it-IT" altLang="en-US" sz="12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 Box 13"/>
            <p:cNvSpPr txBox="1">
              <a:spLocks noChangeArrowheads="1"/>
            </p:cNvSpPr>
            <p:nvPr/>
          </p:nvSpPr>
          <p:spPr bwMode="auto">
            <a:xfrm>
              <a:off x="1134" y="4027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 Box 12"/>
            <p:cNvSpPr txBox="1">
              <a:spLocks noChangeArrowheads="1"/>
            </p:cNvSpPr>
            <p:nvPr/>
          </p:nvSpPr>
          <p:spPr bwMode="auto">
            <a:xfrm>
              <a:off x="2934" y="2857"/>
              <a:ext cx="90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MP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 Box 11"/>
            <p:cNvSpPr txBox="1">
              <a:spLocks noChangeArrowheads="1"/>
            </p:cNvSpPr>
            <p:nvPr/>
          </p:nvSpPr>
          <p:spPr bwMode="auto">
            <a:xfrm>
              <a:off x="1854" y="2677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IS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 Box 10"/>
            <p:cNvSpPr txBox="1">
              <a:spLocks noChangeArrowheads="1"/>
            </p:cNvSpPr>
            <p:nvPr/>
          </p:nvSpPr>
          <p:spPr bwMode="auto">
            <a:xfrm>
              <a:off x="1134" y="1777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Line 9"/>
            <p:cNvSpPr>
              <a:spLocks noChangeShapeType="1"/>
            </p:cNvSpPr>
            <p:nvPr/>
          </p:nvSpPr>
          <p:spPr bwMode="auto">
            <a:xfrm>
              <a:off x="1674" y="5917"/>
              <a:ext cx="41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Line 8"/>
            <p:cNvSpPr>
              <a:spLocks noChangeShapeType="1"/>
            </p:cNvSpPr>
            <p:nvPr/>
          </p:nvSpPr>
          <p:spPr bwMode="auto">
            <a:xfrm flipV="1">
              <a:off x="1674" y="1777"/>
              <a:ext cx="1" cy="4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Line 7"/>
            <p:cNvSpPr>
              <a:spLocks noChangeShapeType="1"/>
            </p:cNvSpPr>
            <p:nvPr/>
          </p:nvSpPr>
          <p:spPr bwMode="auto">
            <a:xfrm flipV="1">
              <a:off x="1674" y="4250"/>
              <a:ext cx="372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Line 6"/>
            <p:cNvSpPr>
              <a:spLocks noChangeShapeType="1"/>
            </p:cNvSpPr>
            <p:nvPr/>
          </p:nvSpPr>
          <p:spPr bwMode="auto">
            <a:xfrm>
              <a:off x="1854" y="3037"/>
              <a:ext cx="180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Line 5"/>
            <p:cNvSpPr>
              <a:spLocks noChangeShapeType="1"/>
            </p:cNvSpPr>
            <p:nvPr/>
          </p:nvSpPr>
          <p:spPr bwMode="auto">
            <a:xfrm flipV="1">
              <a:off x="2214" y="2857"/>
              <a:ext cx="162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Line 4"/>
            <p:cNvSpPr>
              <a:spLocks noChangeShapeType="1"/>
            </p:cNvSpPr>
            <p:nvPr/>
          </p:nvSpPr>
          <p:spPr bwMode="auto">
            <a:xfrm>
              <a:off x="2754" y="4297"/>
              <a:ext cx="0" cy="162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Text Box 2"/>
            <p:cNvSpPr txBox="1">
              <a:spLocks noChangeArrowheads="1"/>
            </p:cNvSpPr>
            <p:nvPr/>
          </p:nvSpPr>
          <p:spPr bwMode="auto">
            <a:xfrm>
              <a:off x="2754" y="3217"/>
              <a:ext cx="54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r>
                <a:rPr kumimoji="0" lang="it-IT" altLang="en-US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39" name="Oggetto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244195"/>
              </p:ext>
            </p:extLst>
          </p:nvPr>
        </p:nvGraphicFramePr>
        <p:xfrm>
          <a:off x="4975971" y="4807218"/>
          <a:ext cx="1801812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9" imgW="491344" imgH="203138" progId="Equation.DSMT4">
                  <p:embed/>
                </p:oleObj>
              </mc:Choice>
              <mc:Fallback>
                <p:oleObj name="Equation" r:id="rId9" imgW="491344" imgH="20313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5971" y="4807218"/>
                        <a:ext cx="1801812" cy="34448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ggetto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97398"/>
              </p:ext>
            </p:extLst>
          </p:nvPr>
        </p:nvGraphicFramePr>
        <p:xfrm>
          <a:off x="354013" y="5373216"/>
          <a:ext cx="1841723" cy="432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10" imgW="1091726" imgH="203112" progId="Equation.DSMT4">
                  <p:embed/>
                </p:oleObj>
              </mc:Choice>
              <mc:Fallback>
                <p:oleObj name="Equation" r:id="rId10" imgW="1091726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3" y="5373216"/>
                        <a:ext cx="1841723" cy="432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ggetto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244836"/>
              </p:ext>
            </p:extLst>
          </p:nvPr>
        </p:nvGraphicFramePr>
        <p:xfrm>
          <a:off x="5591175" y="5934075"/>
          <a:ext cx="8350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11" imgW="723600" imgH="203040" progId="Equation.DSMT4">
                  <p:embed/>
                </p:oleObj>
              </mc:Choice>
              <mc:Fallback>
                <p:oleObj name="Equation" r:id="rId11" imgW="723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175" y="5934075"/>
                        <a:ext cx="83502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CasellaDiTesto 41"/>
          <p:cNvSpPr txBox="1"/>
          <p:nvPr/>
        </p:nvSpPr>
        <p:spPr>
          <a:xfrm>
            <a:off x="2677636" y="162882"/>
            <a:ext cx="3289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/>
              <a:t>Macroeconomic</a:t>
            </a:r>
            <a:r>
              <a:rPr lang="it-IT" dirty="0" smtClean="0"/>
              <a:t> </a:t>
            </a:r>
            <a:r>
              <a:rPr lang="it-IT" dirty="0" err="1" smtClean="0"/>
              <a:t>equilibrium</a:t>
            </a:r>
            <a:endParaRPr lang="it-IT" dirty="0" smtClean="0"/>
          </a:p>
          <a:p>
            <a:pPr algn="ctr"/>
            <a:r>
              <a:rPr lang="it-IT" dirty="0" err="1" smtClean="0"/>
              <a:t>Floating</a:t>
            </a:r>
            <a:r>
              <a:rPr lang="it-IT" dirty="0" smtClean="0"/>
              <a:t> </a:t>
            </a:r>
            <a:r>
              <a:rPr lang="it-IT" dirty="0" err="1" smtClean="0"/>
              <a:t>exchange</a:t>
            </a:r>
            <a:r>
              <a:rPr lang="it-IT" dirty="0" smtClean="0"/>
              <a:t> </a:t>
            </a:r>
            <a:r>
              <a:rPr lang="it-IT" dirty="0" err="1" smtClean="0"/>
              <a:t>rates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105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152400" y="3362085"/>
            <a:ext cx="6057900" cy="3314700"/>
            <a:chOff x="1134" y="1392"/>
            <a:chExt cx="9540" cy="5220"/>
          </a:xfrm>
        </p:grpSpPr>
        <p:sp>
          <p:nvSpPr>
            <p:cNvPr id="4" name="AutoShape 25"/>
            <p:cNvSpPr>
              <a:spLocks noChangeAspect="1" noChangeArrowheads="1" noTextEdit="1"/>
            </p:cNvSpPr>
            <p:nvPr/>
          </p:nvSpPr>
          <p:spPr bwMode="auto">
            <a:xfrm>
              <a:off x="1134" y="1392"/>
              <a:ext cx="9540" cy="5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cap="rnd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Text Box 24"/>
            <p:cNvSpPr txBox="1">
              <a:spLocks noChangeArrowheads="1"/>
            </p:cNvSpPr>
            <p:nvPr/>
          </p:nvSpPr>
          <p:spPr bwMode="auto">
            <a:xfrm>
              <a:off x="1134" y="3757"/>
              <a:ext cx="72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i’</a:t>
              </a:r>
              <a:endParaRPr kumimoji="0" lang="it-IT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23"/>
            <p:cNvSpPr txBox="1">
              <a:spLocks noChangeArrowheads="1"/>
            </p:cNvSpPr>
            <p:nvPr/>
          </p:nvSpPr>
          <p:spPr bwMode="auto">
            <a:xfrm>
              <a:off x="4194" y="2677"/>
              <a:ext cx="90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BP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22"/>
            <p:cNvSpPr txBox="1">
              <a:spLocks noChangeArrowheads="1"/>
            </p:cNvSpPr>
            <p:nvPr/>
          </p:nvSpPr>
          <p:spPr bwMode="auto">
            <a:xfrm>
              <a:off x="2394" y="5917"/>
              <a:ext cx="126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Y</a:t>
              </a:r>
              <a:r>
                <a:rPr kumimoji="0" lang="it-IT" altLang="en-US" sz="12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21"/>
            <p:cNvSpPr txBox="1">
              <a:spLocks noChangeArrowheads="1"/>
            </p:cNvSpPr>
            <p:nvPr/>
          </p:nvSpPr>
          <p:spPr bwMode="auto">
            <a:xfrm>
              <a:off x="1134" y="4117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20"/>
            <p:cNvSpPr txBox="1">
              <a:spLocks noChangeArrowheads="1"/>
            </p:cNvSpPr>
            <p:nvPr/>
          </p:nvSpPr>
          <p:spPr bwMode="auto">
            <a:xfrm>
              <a:off x="2934" y="2857"/>
              <a:ext cx="90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MP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19"/>
            <p:cNvSpPr txBox="1">
              <a:spLocks noChangeArrowheads="1"/>
            </p:cNvSpPr>
            <p:nvPr/>
          </p:nvSpPr>
          <p:spPr bwMode="auto">
            <a:xfrm>
              <a:off x="1854" y="2677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IS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18"/>
            <p:cNvSpPr txBox="1">
              <a:spLocks noChangeArrowheads="1"/>
            </p:cNvSpPr>
            <p:nvPr/>
          </p:nvSpPr>
          <p:spPr bwMode="auto">
            <a:xfrm>
              <a:off x="1134" y="1777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 flipV="1">
              <a:off x="1674" y="1777"/>
              <a:ext cx="1" cy="4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 flipV="1">
              <a:off x="1675" y="4297"/>
              <a:ext cx="34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1854" y="3037"/>
              <a:ext cx="180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2214" y="2857"/>
              <a:ext cx="162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2754" y="4297"/>
              <a:ext cx="0" cy="162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>
              <a:off x="1674" y="4296"/>
              <a:ext cx="1080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>
              <a:off x="2215" y="2952"/>
              <a:ext cx="180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2574" y="2497"/>
              <a:ext cx="72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IS’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Line 9"/>
            <p:cNvSpPr>
              <a:spLocks noChangeShapeType="1"/>
            </p:cNvSpPr>
            <p:nvPr/>
          </p:nvSpPr>
          <p:spPr bwMode="auto">
            <a:xfrm>
              <a:off x="1675" y="3937"/>
              <a:ext cx="1349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3023" y="3937"/>
              <a:ext cx="1" cy="2039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Text Box 7"/>
            <p:cNvSpPr txBox="1">
              <a:spLocks noChangeArrowheads="1"/>
            </p:cNvSpPr>
            <p:nvPr/>
          </p:nvSpPr>
          <p:spPr bwMode="auto">
            <a:xfrm>
              <a:off x="2754" y="5917"/>
              <a:ext cx="16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Y’   Y’’</a:t>
              </a:r>
              <a:endParaRPr kumimoji="0" lang="it-IT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Line 6"/>
            <p:cNvSpPr>
              <a:spLocks noChangeShapeType="1"/>
            </p:cNvSpPr>
            <p:nvPr/>
          </p:nvSpPr>
          <p:spPr bwMode="auto">
            <a:xfrm>
              <a:off x="1674" y="5917"/>
              <a:ext cx="41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Line 5"/>
            <p:cNvSpPr>
              <a:spLocks noChangeShapeType="1"/>
            </p:cNvSpPr>
            <p:nvPr/>
          </p:nvSpPr>
          <p:spPr bwMode="auto">
            <a:xfrm flipV="1">
              <a:off x="2574" y="3042"/>
              <a:ext cx="162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3834" y="2317"/>
              <a:ext cx="90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MP’</a:t>
              </a:r>
              <a:endParaRPr kumimoji="0" lang="it-IT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Line 3"/>
            <p:cNvSpPr>
              <a:spLocks noChangeShapeType="1"/>
            </p:cNvSpPr>
            <p:nvPr/>
          </p:nvSpPr>
          <p:spPr bwMode="auto">
            <a:xfrm>
              <a:off x="3294" y="4297"/>
              <a:ext cx="0" cy="162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8" name="Rectangle 5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29" name="Group 37"/>
          <p:cNvGrpSpPr>
            <a:grpSpLocks noChangeAspect="1"/>
          </p:cNvGrpSpPr>
          <p:nvPr/>
        </p:nvGrpSpPr>
        <p:grpSpPr bwMode="auto">
          <a:xfrm>
            <a:off x="152400" y="381000"/>
            <a:ext cx="2971800" cy="2971800"/>
            <a:chOff x="1134" y="1777"/>
            <a:chExt cx="4680" cy="4680"/>
          </a:xfrm>
        </p:grpSpPr>
        <p:sp>
          <p:nvSpPr>
            <p:cNvPr id="31" name="Text Box 56"/>
            <p:cNvSpPr txBox="1">
              <a:spLocks noChangeArrowheads="1"/>
            </p:cNvSpPr>
            <p:nvPr/>
          </p:nvSpPr>
          <p:spPr bwMode="auto">
            <a:xfrm>
              <a:off x="1134" y="3397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i’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 Box 55"/>
            <p:cNvSpPr txBox="1">
              <a:spLocks noChangeArrowheads="1"/>
            </p:cNvSpPr>
            <p:nvPr/>
          </p:nvSpPr>
          <p:spPr bwMode="auto">
            <a:xfrm>
              <a:off x="4194" y="2677"/>
              <a:ext cx="90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BP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 Box 54"/>
            <p:cNvSpPr txBox="1">
              <a:spLocks noChangeArrowheads="1"/>
            </p:cNvSpPr>
            <p:nvPr/>
          </p:nvSpPr>
          <p:spPr bwMode="auto">
            <a:xfrm>
              <a:off x="2394" y="5917"/>
              <a:ext cx="126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Y</a:t>
              </a:r>
              <a:r>
                <a:rPr kumimoji="0" lang="it-IT" altLang="en-US" sz="12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Text Box 53"/>
            <p:cNvSpPr txBox="1">
              <a:spLocks noChangeArrowheads="1"/>
            </p:cNvSpPr>
            <p:nvPr/>
          </p:nvSpPr>
          <p:spPr bwMode="auto">
            <a:xfrm>
              <a:off x="1134" y="4027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Text Box 52"/>
            <p:cNvSpPr txBox="1">
              <a:spLocks noChangeArrowheads="1"/>
            </p:cNvSpPr>
            <p:nvPr/>
          </p:nvSpPr>
          <p:spPr bwMode="auto">
            <a:xfrm>
              <a:off x="2934" y="2857"/>
              <a:ext cx="90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MP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51"/>
            <p:cNvSpPr txBox="1">
              <a:spLocks noChangeArrowheads="1"/>
            </p:cNvSpPr>
            <p:nvPr/>
          </p:nvSpPr>
          <p:spPr bwMode="auto">
            <a:xfrm>
              <a:off x="1854" y="2677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IS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 Box 50"/>
            <p:cNvSpPr txBox="1">
              <a:spLocks noChangeArrowheads="1"/>
            </p:cNvSpPr>
            <p:nvPr/>
          </p:nvSpPr>
          <p:spPr bwMode="auto">
            <a:xfrm>
              <a:off x="1134" y="1777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Line 49"/>
            <p:cNvSpPr>
              <a:spLocks noChangeShapeType="1"/>
            </p:cNvSpPr>
            <p:nvPr/>
          </p:nvSpPr>
          <p:spPr bwMode="auto">
            <a:xfrm flipV="1">
              <a:off x="1674" y="1777"/>
              <a:ext cx="1" cy="4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Line 48"/>
            <p:cNvSpPr>
              <a:spLocks noChangeShapeType="1"/>
            </p:cNvSpPr>
            <p:nvPr/>
          </p:nvSpPr>
          <p:spPr bwMode="auto">
            <a:xfrm flipV="1">
              <a:off x="1854" y="2857"/>
              <a:ext cx="324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Line 47"/>
            <p:cNvSpPr>
              <a:spLocks noChangeShapeType="1"/>
            </p:cNvSpPr>
            <p:nvPr/>
          </p:nvSpPr>
          <p:spPr bwMode="auto">
            <a:xfrm>
              <a:off x="1854" y="3037"/>
              <a:ext cx="180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Line 46"/>
            <p:cNvSpPr>
              <a:spLocks noChangeShapeType="1"/>
            </p:cNvSpPr>
            <p:nvPr/>
          </p:nvSpPr>
          <p:spPr bwMode="auto">
            <a:xfrm flipV="1">
              <a:off x="2214" y="2857"/>
              <a:ext cx="162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Line 45"/>
            <p:cNvSpPr>
              <a:spLocks noChangeShapeType="1"/>
            </p:cNvSpPr>
            <p:nvPr/>
          </p:nvSpPr>
          <p:spPr bwMode="auto">
            <a:xfrm>
              <a:off x="2754" y="4297"/>
              <a:ext cx="0" cy="162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Line 44"/>
            <p:cNvSpPr>
              <a:spLocks noChangeShapeType="1"/>
            </p:cNvSpPr>
            <p:nvPr/>
          </p:nvSpPr>
          <p:spPr bwMode="auto">
            <a:xfrm>
              <a:off x="1674" y="4296"/>
              <a:ext cx="1080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>
              <a:off x="2394" y="2857"/>
              <a:ext cx="180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Text Box 42"/>
            <p:cNvSpPr txBox="1">
              <a:spLocks noChangeArrowheads="1"/>
            </p:cNvSpPr>
            <p:nvPr/>
          </p:nvSpPr>
          <p:spPr bwMode="auto">
            <a:xfrm>
              <a:off x="2574" y="2497"/>
              <a:ext cx="72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IS’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Line 41"/>
            <p:cNvSpPr>
              <a:spLocks noChangeShapeType="1"/>
            </p:cNvSpPr>
            <p:nvPr/>
          </p:nvSpPr>
          <p:spPr bwMode="auto">
            <a:xfrm>
              <a:off x="1674" y="3757"/>
              <a:ext cx="1440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3114" y="3757"/>
              <a:ext cx="1" cy="216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Text Box 39"/>
            <p:cNvSpPr txBox="1">
              <a:spLocks noChangeArrowheads="1"/>
            </p:cNvSpPr>
            <p:nvPr/>
          </p:nvSpPr>
          <p:spPr bwMode="auto">
            <a:xfrm>
              <a:off x="3114" y="5917"/>
              <a:ext cx="126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Y’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Line 38"/>
            <p:cNvSpPr>
              <a:spLocks noChangeShapeType="1"/>
            </p:cNvSpPr>
            <p:nvPr/>
          </p:nvSpPr>
          <p:spPr bwMode="auto">
            <a:xfrm>
              <a:off x="1674" y="5917"/>
              <a:ext cx="41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50" name="CasellaDiTesto 49"/>
          <p:cNvSpPr txBox="1"/>
          <p:nvPr/>
        </p:nvSpPr>
        <p:spPr>
          <a:xfrm>
            <a:off x="3084065" y="15240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Autonomous</a:t>
            </a:r>
            <a:r>
              <a:rPr lang="it-IT" dirty="0" smtClean="0"/>
              <a:t> </a:t>
            </a:r>
            <a:r>
              <a:rPr lang="it-IT" dirty="0" err="1" smtClean="0"/>
              <a:t>demand</a:t>
            </a:r>
            <a:r>
              <a:rPr lang="it-IT" dirty="0" smtClean="0"/>
              <a:t> </a:t>
            </a:r>
            <a:r>
              <a:rPr lang="it-IT" dirty="0" smtClean="0"/>
              <a:t>shock</a:t>
            </a:r>
            <a:endParaRPr lang="en-GB" dirty="0"/>
          </a:p>
        </p:txBody>
      </p:sp>
      <p:graphicFrame>
        <p:nvGraphicFramePr>
          <p:cNvPr id="51" name="Oggetto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197402"/>
              </p:ext>
            </p:extLst>
          </p:nvPr>
        </p:nvGraphicFramePr>
        <p:xfrm>
          <a:off x="2373313" y="1325563"/>
          <a:ext cx="6159127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3911400" imgH="355320" progId="Equation.DSMT4">
                  <p:embed/>
                </p:oleObj>
              </mc:Choice>
              <mc:Fallback>
                <p:oleObj name="Equation" r:id="rId3" imgW="391140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3313" y="1325563"/>
                        <a:ext cx="6159127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ggetto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376515"/>
              </p:ext>
            </p:extLst>
          </p:nvPr>
        </p:nvGraphicFramePr>
        <p:xfrm>
          <a:off x="3149600" y="3378200"/>
          <a:ext cx="491807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5" imgW="3124080" imgH="342720" progId="Equation.DSMT4">
                  <p:embed/>
                </p:oleObj>
              </mc:Choice>
              <mc:Fallback>
                <p:oleObj name="Equation" r:id="rId5" imgW="31240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0" y="3378200"/>
                        <a:ext cx="4918075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5986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152400" y="152400"/>
            <a:ext cx="6057900" cy="3314700"/>
            <a:chOff x="1134" y="1417"/>
            <a:chExt cx="9540" cy="5220"/>
          </a:xfrm>
        </p:grpSpPr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4014" y="2947"/>
              <a:ext cx="90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MP’</a:t>
              </a:r>
              <a:endParaRPr kumimoji="0" lang="it-IT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AutoShape 25"/>
            <p:cNvSpPr>
              <a:spLocks noChangeAspect="1" noChangeArrowheads="1" noTextEdit="1"/>
            </p:cNvSpPr>
            <p:nvPr/>
          </p:nvSpPr>
          <p:spPr bwMode="auto">
            <a:xfrm>
              <a:off x="1134" y="1417"/>
              <a:ext cx="9540" cy="5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cap="rnd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Text Box 24"/>
            <p:cNvSpPr txBox="1">
              <a:spLocks noChangeArrowheads="1"/>
            </p:cNvSpPr>
            <p:nvPr/>
          </p:nvSpPr>
          <p:spPr bwMode="auto">
            <a:xfrm>
              <a:off x="1134" y="4117"/>
              <a:ext cx="720" cy="7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it-IT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i’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23"/>
            <p:cNvSpPr txBox="1">
              <a:spLocks noChangeArrowheads="1"/>
            </p:cNvSpPr>
            <p:nvPr/>
          </p:nvSpPr>
          <p:spPr bwMode="auto">
            <a:xfrm>
              <a:off x="1134" y="3757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i’’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22"/>
            <p:cNvSpPr txBox="1">
              <a:spLocks noChangeArrowheads="1"/>
            </p:cNvSpPr>
            <p:nvPr/>
          </p:nvSpPr>
          <p:spPr bwMode="auto">
            <a:xfrm>
              <a:off x="5004" y="2587"/>
              <a:ext cx="90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BP</a:t>
              </a:r>
              <a:endParaRPr kumimoji="0" lang="it-IT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21"/>
            <p:cNvSpPr txBox="1">
              <a:spLocks noChangeArrowheads="1"/>
            </p:cNvSpPr>
            <p:nvPr/>
          </p:nvSpPr>
          <p:spPr bwMode="auto">
            <a:xfrm>
              <a:off x="2394" y="5917"/>
              <a:ext cx="126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Y</a:t>
              </a:r>
              <a:r>
                <a:rPr kumimoji="0" lang="it-IT" altLang="en-US" sz="12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20"/>
            <p:cNvSpPr txBox="1">
              <a:spLocks noChangeArrowheads="1"/>
            </p:cNvSpPr>
            <p:nvPr/>
          </p:nvSpPr>
          <p:spPr bwMode="auto">
            <a:xfrm>
              <a:off x="3384" y="2497"/>
              <a:ext cx="90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MP</a:t>
              </a:r>
              <a:endParaRPr kumimoji="0" lang="it-IT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19"/>
            <p:cNvSpPr txBox="1">
              <a:spLocks noChangeArrowheads="1"/>
            </p:cNvSpPr>
            <p:nvPr/>
          </p:nvSpPr>
          <p:spPr bwMode="auto">
            <a:xfrm>
              <a:off x="1854" y="2677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IS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18"/>
            <p:cNvSpPr txBox="1">
              <a:spLocks noChangeArrowheads="1"/>
            </p:cNvSpPr>
            <p:nvPr/>
          </p:nvSpPr>
          <p:spPr bwMode="auto">
            <a:xfrm>
              <a:off x="1134" y="1777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 flipV="1">
              <a:off x="1674" y="1777"/>
              <a:ext cx="1" cy="4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 flipV="1">
              <a:off x="1854" y="2857"/>
              <a:ext cx="324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1854" y="3037"/>
              <a:ext cx="180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2214" y="2857"/>
              <a:ext cx="162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2754" y="4297"/>
              <a:ext cx="0" cy="162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>
              <a:off x="1674" y="4296"/>
              <a:ext cx="1080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>
              <a:off x="2394" y="2857"/>
              <a:ext cx="180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2574" y="2497"/>
              <a:ext cx="72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IS’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Line 9"/>
            <p:cNvSpPr>
              <a:spLocks noChangeShapeType="1"/>
            </p:cNvSpPr>
            <p:nvPr/>
          </p:nvSpPr>
          <p:spPr bwMode="auto">
            <a:xfrm>
              <a:off x="1674" y="4477"/>
              <a:ext cx="1260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2934" y="4477"/>
              <a:ext cx="1" cy="144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Text Box 7"/>
            <p:cNvSpPr txBox="1">
              <a:spLocks noChangeArrowheads="1"/>
            </p:cNvSpPr>
            <p:nvPr/>
          </p:nvSpPr>
          <p:spPr bwMode="auto">
            <a:xfrm>
              <a:off x="2754" y="5917"/>
              <a:ext cx="16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Y’ Y’’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Line 6"/>
            <p:cNvSpPr>
              <a:spLocks noChangeShapeType="1"/>
            </p:cNvSpPr>
            <p:nvPr/>
          </p:nvSpPr>
          <p:spPr bwMode="auto">
            <a:xfrm>
              <a:off x="1674" y="5917"/>
              <a:ext cx="41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Line 5"/>
            <p:cNvSpPr>
              <a:spLocks noChangeShapeType="1"/>
            </p:cNvSpPr>
            <p:nvPr/>
          </p:nvSpPr>
          <p:spPr bwMode="auto">
            <a:xfrm flipV="1">
              <a:off x="2394" y="3037"/>
              <a:ext cx="162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Line 3"/>
            <p:cNvSpPr>
              <a:spLocks noChangeShapeType="1"/>
            </p:cNvSpPr>
            <p:nvPr/>
          </p:nvSpPr>
          <p:spPr bwMode="auto">
            <a:xfrm>
              <a:off x="3294" y="3937"/>
              <a:ext cx="0" cy="198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Line 2"/>
            <p:cNvSpPr>
              <a:spLocks noChangeShapeType="1"/>
            </p:cNvSpPr>
            <p:nvPr/>
          </p:nvSpPr>
          <p:spPr bwMode="auto">
            <a:xfrm flipH="1">
              <a:off x="1674" y="3937"/>
              <a:ext cx="162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54" name="Rectangle 9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55" name="Group 73"/>
          <p:cNvGrpSpPr>
            <a:grpSpLocks noChangeAspect="1"/>
          </p:cNvGrpSpPr>
          <p:nvPr/>
        </p:nvGrpSpPr>
        <p:grpSpPr bwMode="auto">
          <a:xfrm>
            <a:off x="152400" y="2924944"/>
            <a:ext cx="6057900" cy="3314700"/>
            <a:chOff x="1134" y="1417"/>
            <a:chExt cx="9540" cy="5220"/>
          </a:xfrm>
        </p:grpSpPr>
        <p:sp>
          <p:nvSpPr>
            <p:cNvPr id="56" name="AutoShape 97"/>
            <p:cNvSpPr>
              <a:spLocks noChangeAspect="1" noChangeArrowheads="1" noTextEdit="1"/>
            </p:cNvSpPr>
            <p:nvPr/>
          </p:nvSpPr>
          <p:spPr bwMode="auto">
            <a:xfrm>
              <a:off x="1134" y="1417"/>
              <a:ext cx="9540" cy="5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cap="rnd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Text Box 96"/>
            <p:cNvSpPr txBox="1">
              <a:spLocks noChangeArrowheads="1"/>
            </p:cNvSpPr>
            <p:nvPr/>
          </p:nvSpPr>
          <p:spPr bwMode="auto">
            <a:xfrm>
              <a:off x="1290" y="4207"/>
              <a:ext cx="564" cy="6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altLang="en-US" sz="1200" dirty="0" smtClean="0">
                  <a:latin typeface="Arial" pitchFamily="34" charset="0"/>
                  <a:cs typeface="Arial" pitchFamily="34" charset="0"/>
                </a:rPr>
                <a:t>i</a:t>
              </a:r>
              <a:endParaRPr kumimoji="0" lang="it-IT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i’</a:t>
              </a:r>
              <a:endParaRPr kumimoji="0" lang="it-IT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Text Box 94"/>
            <p:cNvSpPr txBox="1">
              <a:spLocks noChangeArrowheads="1"/>
            </p:cNvSpPr>
            <p:nvPr/>
          </p:nvSpPr>
          <p:spPr bwMode="auto">
            <a:xfrm>
              <a:off x="5089" y="4297"/>
              <a:ext cx="90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BP</a:t>
              </a:r>
              <a:endParaRPr kumimoji="0" lang="it-IT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Text Box 93"/>
            <p:cNvSpPr txBox="1">
              <a:spLocks noChangeArrowheads="1"/>
            </p:cNvSpPr>
            <p:nvPr/>
          </p:nvSpPr>
          <p:spPr bwMode="auto">
            <a:xfrm>
              <a:off x="2394" y="5917"/>
              <a:ext cx="126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Y</a:t>
              </a:r>
              <a:r>
                <a:rPr kumimoji="0" lang="it-IT" altLang="en-US" sz="12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Text Box 92"/>
            <p:cNvSpPr txBox="1">
              <a:spLocks noChangeArrowheads="1"/>
            </p:cNvSpPr>
            <p:nvPr/>
          </p:nvSpPr>
          <p:spPr bwMode="auto">
            <a:xfrm>
              <a:off x="3654" y="2677"/>
              <a:ext cx="90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MP</a:t>
              </a:r>
              <a:endParaRPr kumimoji="0" lang="it-IT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Text Box 91"/>
            <p:cNvSpPr txBox="1">
              <a:spLocks noChangeArrowheads="1"/>
            </p:cNvSpPr>
            <p:nvPr/>
          </p:nvSpPr>
          <p:spPr bwMode="auto">
            <a:xfrm>
              <a:off x="1854" y="2677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IS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Text Box 90"/>
            <p:cNvSpPr txBox="1">
              <a:spLocks noChangeArrowheads="1"/>
            </p:cNvSpPr>
            <p:nvPr/>
          </p:nvSpPr>
          <p:spPr bwMode="auto">
            <a:xfrm>
              <a:off x="1134" y="1777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Line 89"/>
            <p:cNvSpPr>
              <a:spLocks noChangeShapeType="1"/>
            </p:cNvSpPr>
            <p:nvPr/>
          </p:nvSpPr>
          <p:spPr bwMode="auto">
            <a:xfrm flipV="1">
              <a:off x="1674" y="1777"/>
              <a:ext cx="1" cy="4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Line 88"/>
            <p:cNvSpPr>
              <a:spLocks noChangeShapeType="1"/>
            </p:cNvSpPr>
            <p:nvPr/>
          </p:nvSpPr>
          <p:spPr bwMode="auto">
            <a:xfrm flipV="1">
              <a:off x="1675" y="4296"/>
              <a:ext cx="341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Line 87"/>
            <p:cNvSpPr>
              <a:spLocks noChangeShapeType="1"/>
            </p:cNvSpPr>
            <p:nvPr/>
          </p:nvSpPr>
          <p:spPr bwMode="auto">
            <a:xfrm>
              <a:off x="1854" y="3037"/>
              <a:ext cx="180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Line 86"/>
            <p:cNvSpPr>
              <a:spLocks noChangeShapeType="1"/>
            </p:cNvSpPr>
            <p:nvPr/>
          </p:nvSpPr>
          <p:spPr bwMode="auto">
            <a:xfrm flipV="1">
              <a:off x="2214" y="2857"/>
              <a:ext cx="162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Line 85"/>
            <p:cNvSpPr>
              <a:spLocks noChangeShapeType="1"/>
            </p:cNvSpPr>
            <p:nvPr/>
          </p:nvSpPr>
          <p:spPr bwMode="auto">
            <a:xfrm>
              <a:off x="2754" y="4297"/>
              <a:ext cx="0" cy="162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Line 84"/>
            <p:cNvSpPr>
              <a:spLocks noChangeShapeType="1"/>
            </p:cNvSpPr>
            <p:nvPr/>
          </p:nvSpPr>
          <p:spPr bwMode="auto">
            <a:xfrm>
              <a:off x="1674" y="4296"/>
              <a:ext cx="1080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Line 83"/>
            <p:cNvSpPr>
              <a:spLocks noChangeShapeType="1"/>
            </p:cNvSpPr>
            <p:nvPr/>
          </p:nvSpPr>
          <p:spPr bwMode="auto">
            <a:xfrm>
              <a:off x="2394" y="2857"/>
              <a:ext cx="180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" name="Text Box 82"/>
            <p:cNvSpPr txBox="1">
              <a:spLocks noChangeArrowheads="1"/>
            </p:cNvSpPr>
            <p:nvPr/>
          </p:nvSpPr>
          <p:spPr bwMode="auto">
            <a:xfrm>
              <a:off x="2574" y="2497"/>
              <a:ext cx="72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IS’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Line 81"/>
            <p:cNvSpPr>
              <a:spLocks noChangeShapeType="1"/>
            </p:cNvSpPr>
            <p:nvPr/>
          </p:nvSpPr>
          <p:spPr bwMode="auto">
            <a:xfrm>
              <a:off x="1674" y="4705"/>
              <a:ext cx="1530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Line 80"/>
            <p:cNvSpPr>
              <a:spLocks noChangeShapeType="1"/>
            </p:cNvSpPr>
            <p:nvPr/>
          </p:nvSpPr>
          <p:spPr bwMode="auto">
            <a:xfrm flipH="1">
              <a:off x="3136" y="4706"/>
              <a:ext cx="0" cy="1212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4" name="Text Box 79"/>
            <p:cNvSpPr txBox="1">
              <a:spLocks noChangeArrowheads="1"/>
            </p:cNvSpPr>
            <p:nvPr/>
          </p:nvSpPr>
          <p:spPr bwMode="auto">
            <a:xfrm>
              <a:off x="2754" y="5917"/>
              <a:ext cx="16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Y’ Y’’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Line 78"/>
            <p:cNvSpPr>
              <a:spLocks noChangeShapeType="1"/>
            </p:cNvSpPr>
            <p:nvPr/>
          </p:nvSpPr>
          <p:spPr bwMode="auto">
            <a:xfrm>
              <a:off x="1674" y="5917"/>
              <a:ext cx="41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Line 77"/>
            <p:cNvSpPr>
              <a:spLocks noChangeShapeType="1"/>
            </p:cNvSpPr>
            <p:nvPr/>
          </p:nvSpPr>
          <p:spPr bwMode="auto">
            <a:xfrm flipV="1">
              <a:off x="2574" y="3327"/>
              <a:ext cx="162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" name="Text Box 76"/>
            <p:cNvSpPr txBox="1">
              <a:spLocks noChangeArrowheads="1"/>
            </p:cNvSpPr>
            <p:nvPr/>
          </p:nvSpPr>
          <p:spPr bwMode="auto">
            <a:xfrm>
              <a:off x="4108" y="3304"/>
              <a:ext cx="90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MP’</a:t>
              </a:r>
              <a:endParaRPr kumimoji="0" lang="it-IT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Line 75"/>
            <p:cNvSpPr>
              <a:spLocks noChangeShapeType="1"/>
            </p:cNvSpPr>
            <p:nvPr/>
          </p:nvSpPr>
          <p:spPr bwMode="auto">
            <a:xfrm>
              <a:off x="3496" y="4296"/>
              <a:ext cx="23" cy="162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aphicFrame>
        <p:nvGraphicFramePr>
          <p:cNvPr id="80" name="Oggetto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2998394"/>
              </p:ext>
            </p:extLst>
          </p:nvPr>
        </p:nvGraphicFramePr>
        <p:xfrm>
          <a:off x="3707904" y="2991530"/>
          <a:ext cx="4040188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3" imgW="2565360" imgH="355320" progId="Equation.DSMT4">
                  <p:embed/>
                </p:oleObj>
              </mc:Choice>
              <mc:Fallback>
                <p:oleObj name="Equation" r:id="rId3" imgW="256536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2991530"/>
                        <a:ext cx="4040188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CasellaDiTesto 52"/>
          <p:cNvSpPr txBox="1"/>
          <p:nvPr/>
        </p:nvSpPr>
        <p:spPr>
          <a:xfrm>
            <a:off x="3084065" y="15240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Monetary</a:t>
            </a:r>
            <a:r>
              <a:rPr lang="it-IT" dirty="0" smtClean="0"/>
              <a:t> policy shock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611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251520" y="548681"/>
            <a:ext cx="5400600" cy="4104456"/>
            <a:chOff x="1134" y="1417"/>
            <a:chExt cx="6286" cy="5040"/>
          </a:xfrm>
        </p:grpSpPr>
        <p:sp>
          <p:nvSpPr>
            <p:cNvPr id="4" name="AutoShape 15"/>
            <p:cNvSpPr>
              <a:spLocks noChangeAspect="1" noChangeArrowheads="1" noTextEdit="1"/>
            </p:cNvSpPr>
            <p:nvPr/>
          </p:nvSpPr>
          <p:spPr bwMode="auto">
            <a:xfrm>
              <a:off x="1134" y="1417"/>
              <a:ext cx="6286" cy="5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cap="rnd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Text Box 14"/>
            <p:cNvSpPr txBox="1">
              <a:spLocks noChangeArrowheads="1"/>
            </p:cNvSpPr>
            <p:nvPr/>
          </p:nvSpPr>
          <p:spPr bwMode="auto">
            <a:xfrm>
              <a:off x="2754" y="3217"/>
              <a:ext cx="54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r>
                <a:rPr kumimoji="0" lang="it-IT" altLang="en-US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2574" y="4657"/>
              <a:ext cx="54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r>
                <a:rPr kumimoji="0" lang="it-IT" altLang="en-US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12"/>
            <p:cNvSpPr txBox="1">
              <a:spLocks noChangeArrowheads="1"/>
            </p:cNvSpPr>
            <p:nvPr/>
          </p:nvSpPr>
          <p:spPr bwMode="auto">
            <a:xfrm>
              <a:off x="4194" y="2677"/>
              <a:ext cx="126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BP=MP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2394" y="5917"/>
              <a:ext cx="126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Y</a:t>
              </a:r>
              <a:r>
                <a:rPr kumimoji="0" lang="it-IT" altLang="en-US" sz="12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1134" y="4027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54" y="2677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IS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1134" y="1777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1674" y="5917"/>
              <a:ext cx="41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Line 6"/>
            <p:cNvSpPr>
              <a:spLocks noChangeShapeType="1"/>
            </p:cNvSpPr>
            <p:nvPr/>
          </p:nvSpPr>
          <p:spPr bwMode="auto">
            <a:xfrm flipV="1">
              <a:off x="1674" y="1777"/>
              <a:ext cx="1" cy="4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Line 5"/>
            <p:cNvSpPr>
              <a:spLocks noChangeShapeType="1"/>
            </p:cNvSpPr>
            <p:nvPr/>
          </p:nvSpPr>
          <p:spPr bwMode="auto">
            <a:xfrm flipV="1">
              <a:off x="1854" y="2857"/>
              <a:ext cx="324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Line 4"/>
            <p:cNvSpPr>
              <a:spLocks noChangeShapeType="1"/>
            </p:cNvSpPr>
            <p:nvPr/>
          </p:nvSpPr>
          <p:spPr bwMode="auto">
            <a:xfrm>
              <a:off x="2394" y="3037"/>
              <a:ext cx="180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Line 3"/>
            <p:cNvSpPr>
              <a:spLocks noChangeShapeType="1"/>
            </p:cNvSpPr>
            <p:nvPr/>
          </p:nvSpPr>
          <p:spPr bwMode="auto">
            <a:xfrm>
              <a:off x="3114" y="4117"/>
              <a:ext cx="1" cy="180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Line 2"/>
            <p:cNvSpPr>
              <a:spLocks noChangeShapeType="1"/>
            </p:cNvSpPr>
            <p:nvPr/>
          </p:nvSpPr>
          <p:spPr bwMode="auto">
            <a:xfrm flipV="1">
              <a:off x="1674" y="4117"/>
              <a:ext cx="1440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aphicFrame>
        <p:nvGraphicFramePr>
          <p:cNvPr id="18" name="Ogget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8856776"/>
              </p:ext>
            </p:extLst>
          </p:nvPr>
        </p:nvGraphicFramePr>
        <p:xfrm>
          <a:off x="870105" y="4808538"/>
          <a:ext cx="3053823" cy="42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3" imgW="1701720" imgH="228600" progId="Equation.DSMT4">
                  <p:embed/>
                </p:oleObj>
              </mc:Choice>
              <mc:Fallback>
                <p:oleObj name="Equation" r:id="rId3" imgW="1701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105" y="4808538"/>
                        <a:ext cx="3053823" cy="4206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499499"/>
              </p:ext>
            </p:extLst>
          </p:nvPr>
        </p:nvGraphicFramePr>
        <p:xfrm>
          <a:off x="750888" y="5445125"/>
          <a:ext cx="2520950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5" imgW="2184120" imgH="393480" progId="Equation.DSMT4">
                  <p:embed/>
                </p:oleObj>
              </mc:Choice>
              <mc:Fallback>
                <p:oleObj name="Equation" r:id="rId5" imgW="21841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5445125"/>
                        <a:ext cx="2520950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"/>
          <p:cNvGrpSpPr>
            <a:grpSpLocks noChangeAspect="1"/>
          </p:cNvGrpSpPr>
          <p:nvPr/>
        </p:nvGrpSpPr>
        <p:grpSpPr bwMode="auto">
          <a:xfrm>
            <a:off x="4052692" y="548681"/>
            <a:ext cx="5091307" cy="4104456"/>
            <a:chOff x="1134" y="1417"/>
            <a:chExt cx="6286" cy="5040"/>
          </a:xfrm>
        </p:grpSpPr>
        <p:sp>
          <p:nvSpPr>
            <p:cNvPr id="21" name="AutoShape 15"/>
            <p:cNvSpPr>
              <a:spLocks noChangeAspect="1" noChangeArrowheads="1" noTextEdit="1"/>
            </p:cNvSpPr>
            <p:nvPr/>
          </p:nvSpPr>
          <p:spPr bwMode="auto">
            <a:xfrm>
              <a:off x="1134" y="1417"/>
              <a:ext cx="6286" cy="5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cap="rnd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Text Box 14"/>
            <p:cNvSpPr txBox="1">
              <a:spLocks noChangeArrowheads="1"/>
            </p:cNvSpPr>
            <p:nvPr/>
          </p:nvSpPr>
          <p:spPr bwMode="auto">
            <a:xfrm>
              <a:off x="2754" y="3217"/>
              <a:ext cx="54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r>
                <a:rPr kumimoji="0" lang="it-IT" altLang="en-US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13"/>
            <p:cNvSpPr txBox="1">
              <a:spLocks noChangeArrowheads="1"/>
            </p:cNvSpPr>
            <p:nvPr/>
          </p:nvSpPr>
          <p:spPr bwMode="auto">
            <a:xfrm>
              <a:off x="2574" y="4657"/>
              <a:ext cx="54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r>
                <a:rPr kumimoji="0" lang="it-IT" altLang="en-US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 Box 12"/>
            <p:cNvSpPr txBox="1">
              <a:spLocks noChangeArrowheads="1"/>
            </p:cNvSpPr>
            <p:nvPr/>
          </p:nvSpPr>
          <p:spPr bwMode="auto">
            <a:xfrm>
              <a:off x="4786" y="3752"/>
              <a:ext cx="126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BP=MP</a:t>
              </a:r>
              <a:endParaRPr kumimoji="0" lang="it-IT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 Box 11"/>
            <p:cNvSpPr txBox="1">
              <a:spLocks noChangeArrowheads="1"/>
            </p:cNvSpPr>
            <p:nvPr/>
          </p:nvSpPr>
          <p:spPr bwMode="auto">
            <a:xfrm>
              <a:off x="2394" y="5917"/>
              <a:ext cx="126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Y</a:t>
              </a:r>
              <a:r>
                <a:rPr kumimoji="0" lang="it-IT" altLang="en-US" sz="12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 Box 10"/>
            <p:cNvSpPr txBox="1">
              <a:spLocks noChangeArrowheads="1"/>
            </p:cNvSpPr>
            <p:nvPr/>
          </p:nvSpPr>
          <p:spPr bwMode="auto">
            <a:xfrm>
              <a:off x="1134" y="4027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 Box 9"/>
            <p:cNvSpPr txBox="1">
              <a:spLocks noChangeArrowheads="1"/>
            </p:cNvSpPr>
            <p:nvPr/>
          </p:nvSpPr>
          <p:spPr bwMode="auto">
            <a:xfrm>
              <a:off x="1854" y="2677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IS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 Box 8"/>
            <p:cNvSpPr txBox="1">
              <a:spLocks noChangeArrowheads="1"/>
            </p:cNvSpPr>
            <p:nvPr/>
          </p:nvSpPr>
          <p:spPr bwMode="auto">
            <a:xfrm>
              <a:off x="1134" y="1777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it-IT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Line 7"/>
            <p:cNvSpPr>
              <a:spLocks noChangeShapeType="1"/>
            </p:cNvSpPr>
            <p:nvPr/>
          </p:nvSpPr>
          <p:spPr bwMode="auto">
            <a:xfrm>
              <a:off x="1674" y="5917"/>
              <a:ext cx="41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Line 6"/>
            <p:cNvSpPr>
              <a:spLocks noChangeShapeType="1"/>
            </p:cNvSpPr>
            <p:nvPr/>
          </p:nvSpPr>
          <p:spPr bwMode="auto">
            <a:xfrm flipV="1">
              <a:off x="1674" y="1777"/>
              <a:ext cx="1" cy="4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Line 5"/>
            <p:cNvSpPr>
              <a:spLocks noChangeShapeType="1"/>
            </p:cNvSpPr>
            <p:nvPr/>
          </p:nvSpPr>
          <p:spPr bwMode="auto">
            <a:xfrm flipV="1">
              <a:off x="1675" y="4117"/>
              <a:ext cx="37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Line 4"/>
            <p:cNvSpPr>
              <a:spLocks noChangeShapeType="1"/>
            </p:cNvSpPr>
            <p:nvPr/>
          </p:nvSpPr>
          <p:spPr bwMode="auto">
            <a:xfrm>
              <a:off x="2394" y="3037"/>
              <a:ext cx="180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Line 3"/>
            <p:cNvSpPr>
              <a:spLocks noChangeShapeType="1"/>
            </p:cNvSpPr>
            <p:nvPr/>
          </p:nvSpPr>
          <p:spPr bwMode="auto">
            <a:xfrm>
              <a:off x="3114" y="4117"/>
              <a:ext cx="1" cy="180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Line 2"/>
            <p:cNvSpPr>
              <a:spLocks noChangeShapeType="1"/>
            </p:cNvSpPr>
            <p:nvPr/>
          </p:nvSpPr>
          <p:spPr bwMode="auto">
            <a:xfrm flipV="1">
              <a:off x="1674" y="4117"/>
              <a:ext cx="1440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aphicFrame>
        <p:nvGraphicFramePr>
          <p:cNvPr id="35" name="Oggetto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5834"/>
              </p:ext>
            </p:extLst>
          </p:nvPr>
        </p:nvGraphicFramePr>
        <p:xfrm>
          <a:off x="4566575" y="4797152"/>
          <a:ext cx="305435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7" imgW="1701720" imgH="228600" progId="Equation.DSMT4">
                  <p:embed/>
                </p:oleObj>
              </mc:Choice>
              <mc:Fallback>
                <p:oleObj name="Equation" r:id="rId7" imgW="1701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6575" y="4797152"/>
                        <a:ext cx="3054350" cy="42068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ggetto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628703"/>
              </p:ext>
            </p:extLst>
          </p:nvPr>
        </p:nvGraphicFramePr>
        <p:xfrm>
          <a:off x="4704010" y="5589240"/>
          <a:ext cx="879475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9" imgW="761760" imgH="241200" progId="Equation.DSMT4">
                  <p:embed/>
                </p:oleObj>
              </mc:Choice>
              <mc:Fallback>
                <p:oleObj name="Equation" r:id="rId9" imgW="7617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4010" y="5589240"/>
                        <a:ext cx="879475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CasellaDiTesto 36"/>
          <p:cNvSpPr txBox="1"/>
          <p:nvPr/>
        </p:nvSpPr>
        <p:spPr>
          <a:xfrm>
            <a:off x="2677636" y="162882"/>
            <a:ext cx="3289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/>
              <a:t>Macroeconomic</a:t>
            </a:r>
            <a:r>
              <a:rPr lang="it-IT" dirty="0" smtClean="0"/>
              <a:t> </a:t>
            </a:r>
            <a:r>
              <a:rPr lang="it-IT" dirty="0" err="1" smtClean="0"/>
              <a:t>equilibrium</a:t>
            </a:r>
            <a:endParaRPr lang="it-IT" dirty="0" smtClean="0"/>
          </a:p>
          <a:p>
            <a:pPr algn="ctr"/>
            <a:r>
              <a:rPr lang="it-IT" dirty="0" err="1" smtClean="0"/>
              <a:t>Fixed</a:t>
            </a:r>
            <a:r>
              <a:rPr lang="it-IT" dirty="0" smtClean="0"/>
              <a:t> </a:t>
            </a:r>
            <a:r>
              <a:rPr lang="it-IT" dirty="0" err="1" smtClean="0"/>
              <a:t>exchange</a:t>
            </a:r>
            <a:r>
              <a:rPr lang="it-IT" dirty="0" smtClean="0"/>
              <a:t> </a:t>
            </a:r>
            <a:r>
              <a:rPr lang="it-IT" dirty="0" err="1" smtClean="0"/>
              <a:t>rates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56282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263</Words>
  <Application>Microsoft Office PowerPoint</Application>
  <PresentationFormat>Presentazione su schermo (4:3)</PresentationFormat>
  <Paragraphs>156</Paragraphs>
  <Slides>11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3" baseType="lpstr">
      <vt:lpstr>Tema di Office</vt:lpstr>
      <vt:lpstr>Equation</vt:lpstr>
      <vt:lpstr>Macroeconomic Equilibrium in open economies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Macroeconomic Equilibrium in open economies</dc:title>
  <dc:creator>rorita</dc:creator>
  <cp:lastModifiedBy>Canale</cp:lastModifiedBy>
  <cp:revision>2</cp:revision>
  <dcterms:created xsi:type="dcterms:W3CDTF">2015-06-19T10:03:47Z</dcterms:created>
  <dcterms:modified xsi:type="dcterms:W3CDTF">2015-06-22T10:28:56Z</dcterms:modified>
</cp:coreProperties>
</file>