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4" r:id="rId3"/>
    <p:sldId id="287" r:id="rId4"/>
    <p:sldId id="265" r:id="rId5"/>
    <p:sldId id="267" r:id="rId6"/>
    <p:sldId id="268" r:id="rId7"/>
    <p:sldId id="276" r:id="rId8"/>
    <p:sldId id="277" r:id="rId9"/>
    <p:sldId id="279" r:id="rId10"/>
    <p:sldId id="281" r:id="rId11"/>
    <p:sldId id="285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2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0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5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1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0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0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1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34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96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1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5FC-9EF5-438F-A84E-BD468333BF0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BF93-06D7-417B-961E-A371CEE6A8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err="1" smtClean="0"/>
              <a:t>Lesson</a:t>
            </a:r>
            <a:r>
              <a:rPr lang="it-IT" sz="5400" dirty="0" smtClean="0"/>
              <a:t> 21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24936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Monetary </a:t>
            </a:r>
            <a:r>
              <a:rPr lang="en-US" sz="4400" dirty="0" smtClean="0">
                <a:solidFill>
                  <a:schemeClr val="tx1"/>
                </a:solidFill>
              </a:rPr>
              <a:t>Policy </a:t>
            </a:r>
            <a:r>
              <a:rPr lang="en-US" sz="4400" dirty="0">
                <a:solidFill>
                  <a:schemeClr val="tx1"/>
                </a:solidFill>
              </a:rPr>
              <a:t>and </a:t>
            </a:r>
            <a:r>
              <a:rPr lang="en-US" sz="4400" dirty="0" smtClean="0">
                <a:solidFill>
                  <a:schemeClr val="tx1"/>
                </a:solidFill>
              </a:rPr>
              <a:t>the </a:t>
            </a:r>
            <a:r>
              <a:rPr lang="en-US" sz="4400" dirty="0">
                <a:solidFill>
                  <a:schemeClr val="tx1"/>
                </a:solidFill>
              </a:rPr>
              <a:t>ECB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Minimum reserves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dirty="0"/>
              <a:t>By manipulating reserve requirements the ECB can affect money market conditions. </a:t>
            </a:r>
          </a:p>
          <a:p>
            <a:r>
              <a:rPr lang="en-US" altLang="it-IT" dirty="0"/>
              <a:t>ECB remunerates the minimum reserves.</a:t>
            </a:r>
          </a:p>
          <a:p>
            <a:r>
              <a:rPr lang="en-US" altLang="it-IT" dirty="0"/>
              <a:t>The ECB uses the minimum reserve requirements as an instrument to smooth short term interest rates. </a:t>
            </a:r>
            <a:endParaRPr lang="en-GB" alt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0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82"/>
    </mc:Choice>
    <mc:Fallback xmlns="">
      <p:transition spd="slow" advTm="2588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Summary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ECB </a:t>
            </a:r>
            <a:r>
              <a:rPr lang="it-IT" dirty="0" err="1" smtClean="0"/>
              <a:t>instruments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Main refinancing operations (normally, 1 week and 3 months) </a:t>
            </a:r>
          </a:p>
          <a:p>
            <a:pPr marL="0" indent="0">
              <a:buNone/>
            </a:pPr>
            <a:r>
              <a:rPr lang="en-US" dirty="0"/>
              <a:t>–Competitive tenders (bids by individual banks) </a:t>
            </a:r>
          </a:p>
          <a:p>
            <a:pPr marL="0" indent="0">
              <a:buNone/>
            </a:pPr>
            <a:r>
              <a:rPr lang="en-US" dirty="0"/>
              <a:t>–Variable rate until 2008; fixed rate and full allotment since 2008 </a:t>
            </a:r>
          </a:p>
          <a:p>
            <a:pPr marL="0" indent="0">
              <a:buNone/>
            </a:pPr>
            <a:r>
              <a:rPr lang="it-IT" dirty="0"/>
              <a:t>–</a:t>
            </a:r>
            <a:r>
              <a:rPr lang="it-IT" dirty="0" err="1"/>
              <a:t>Broad</a:t>
            </a:r>
            <a:r>
              <a:rPr lang="it-IT" dirty="0"/>
              <a:t> </a:t>
            </a:r>
            <a:r>
              <a:rPr lang="it-IT" dirty="0" err="1"/>
              <a:t>collateral</a:t>
            </a:r>
            <a:r>
              <a:rPr lang="it-IT" dirty="0"/>
              <a:t> basket </a:t>
            </a:r>
          </a:p>
          <a:p>
            <a:pPr marL="0" indent="0">
              <a:buNone/>
            </a:pPr>
            <a:r>
              <a:rPr lang="it-IT" dirty="0"/>
              <a:t>•Emergency </a:t>
            </a:r>
            <a:r>
              <a:rPr lang="it-IT" dirty="0" err="1"/>
              <a:t>windows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en-US" dirty="0"/>
              <a:t>–Marginal lending facility = ceiling rate </a:t>
            </a:r>
          </a:p>
          <a:p>
            <a:pPr marL="0" indent="0">
              <a:buNone/>
            </a:pPr>
            <a:r>
              <a:rPr lang="en-US" dirty="0"/>
              <a:t>–Marginal deposit facility = floor rate </a:t>
            </a:r>
          </a:p>
          <a:p>
            <a:r>
              <a:rPr lang="en-US" dirty="0"/>
              <a:t>Reserve requirement (1% of bank deposits since end-2011) </a:t>
            </a:r>
          </a:p>
          <a:p>
            <a:endParaRPr lang="it-IT" dirty="0"/>
          </a:p>
          <a:p>
            <a:r>
              <a:rPr lang="en-US" b="1" i="1" dirty="0" smtClean="0"/>
              <a:t>EONIA </a:t>
            </a:r>
            <a:r>
              <a:rPr lang="en-US" b="1" i="1" dirty="0"/>
              <a:t>fluctuates between the marginal lending and deposit rates and is in normal times close to the refinancing rate. 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74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15"/>
    </mc:Choice>
    <mc:Fallback xmlns="">
      <p:transition spd="slow" advTm="571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A stylised illustration of the transmission mechanism from interest rates to </a:t>
            </a:r>
            <a:r>
              <a:rPr lang="en-GB" sz="3600" b="1" dirty="0" smtClean="0"/>
              <a:t>prices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68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819"/>
    </mc:Choice>
    <mc:Fallback xmlns="">
      <p:transition spd="slow" advTm="1048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Monetary</a:t>
            </a:r>
            <a:r>
              <a:rPr lang="it-IT" dirty="0" smtClean="0"/>
              <a:t> policy and the ECB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dirty="0"/>
              <a:t>Monetary Policy Strategy (MPS) of ECB consists of two part:</a:t>
            </a:r>
          </a:p>
          <a:p>
            <a:pPr>
              <a:buFontTx/>
              <a:buNone/>
            </a:pPr>
            <a:endParaRPr lang="en-US" altLang="it-IT" dirty="0"/>
          </a:p>
          <a:p>
            <a:pPr lvl="1"/>
            <a:r>
              <a:rPr lang="en-US" altLang="it-IT" dirty="0"/>
              <a:t>A definition of the objectives </a:t>
            </a:r>
            <a:r>
              <a:rPr lang="en-GB" altLang="it-IT" dirty="0"/>
              <a:t/>
            </a:r>
            <a:br>
              <a:rPr lang="en-GB" altLang="it-IT" dirty="0"/>
            </a:br>
            <a:endParaRPr lang="en-GB" altLang="it-IT" dirty="0"/>
          </a:p>
          <a:p>
            <a:pPr lvl="1"/>
            <a:r>
              <a:rPr lang="nl-BE" altLang="it-IT" dirty="0"/>
              <a:t>The instruments to achieve these objectives</a:t>
            </a:r>
            <a:r>
              <a:rPr lang="en-GB" alt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6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6"/>
    </mc:Choice>
    <mc:Fallback xmlns="">
      <p:transition spd="slow" advTm="292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9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45"/>
    </mc:Choice>
    <mc:Fallback xmlns="">
      <p:transition spd="slow" advTm="529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The objectives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400" dirty="0"/>
              <a:t>The Governing Council of the ECB has adopted the following definition: </a:t>
            </a:r>
          </a:p>
          <a:p>
            <a:pPr lvl="1">
              <a:lnSpc>
                <a:spcPct val="90000"/>
              </a:lnSpc>
            </a:pPr>
            <a:r>
              <a:rPr lang="en-US" altLang="it-IT" sz="2000" dirty="0"/>
              <a:t>‘price stability shall be defined as a year-on-year increase in the </a:t>
            </a:r>
            <a:r>
              <a:rPr lang="en-US" altLang="it-IT" sz="2000" dirty="0" err="1"/>
              <a:t>Harmonised</a:t>
            </a:r>
            <a:r>
              <a:rPr lang="en-US" altLang="it-IT" sz="2000" dirty="0"/>
              <a:t> Index of Consumer Prices (HICP) for the euro area of below 2%’. </a:t>
            </a:r>
          </a:p>
          <a:p>
            <a:pPr>
              <a:lnSpc>
                <a:spcPct val="90000"/>
              </a:lnSpc>
            </a:pPr>
            <a:r>
              <a:rPr lang="en-US" altLang="it-IT" sz="2400" dirty="0"/>
              <a:t>Thus target range of inflation is 0% to 2%. </a:t>
            </a:r>
          </a:p>
          <a:p>
            <a:pPr>
              <a:lnSpc>
                <a:spcPct val="90000"/>
              </a:lnSpc>
            </a:pPr>
            <a:r>
              <a:rPr lang="en-US" altLang="it-IT" sz="2400" dirty="0"/>
              <a:t>However, recent ‘clarification’: “inflation should remain below but close to 2%</a:t>
            </a:r>
          </a:p>
          <a:p>
            <a:pPr>
              <a:lnSpc>
                <a:spcPct val="90000"/>
              </a:lnSpc>
            </a:pPr>
            <a:r>
              <a:rPr lang="en-US" altLang="it-IT" sz="2400" dirty="0"/>
              <a:t>‘medium run’ objective</a:t>
            </a:r>
          </a:p>
          <a:p>
            <a:pPr lvl="1">
              <a:lnSpc>
                <a:spcPct val="90000"/>
              </a:lnSpc>
            </a:pPr>
            <a:r>
              <a:rPr lang="en-US" altLang="it-IT" sz="2000" dirty="0"/>
              <a:t>The ECB does not define what the ‘medium run’ is.</a:t>
            </a:r>
          </a:p>
          <a:p>
            <a:pPr>
              <a:lnSpc>
                <a:spcPct val="90000"/>
              </a:lnSpc>
            </a:pPr>
            <a:r>
              <a:rPr lang="nl-BE" altLang="it-IT" sz="2400" dirty="0"/>
              <a:t>No mention of other objectives.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91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23"/>
    </mc:Choice>
    <mc:Fallback xmlns="">
      <p:transition spd="slow" advTm="702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t-IT" dirty="0"/>
              <a:t>Two </a:t>
            </a:r>
            <a:r>
              <a:rPr lang="en-US" altLang="it-IT" dirty="0" smtClean="0"/>
              <a:t>pillars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BE" altLang="it-IT" dirty="0"/>
              <a:t>First pillar: Money stock is reference value</a:t>
            </a:r>
          </a:p>
          <a:p>
            <a:pPr lvl="1">
              <a:buFontTx/>
              <a:buNone/>
            </a:pPr>
            <a:r>
              <a:rPr lang="nl-BE" altLang="it-IT" dirty="0"/>
              <a:t>M3 reference value: 4.5%</a:t>
            </a:r>
          </a:p>
          <a:p>
            <a:r>
              <a:rPr lang="nl-BE" altLang="it-IT" dirty="0"/>
              <a:t>Implicit model:</a:t>
            </a:r>
          </a:p>
          <a:p>
            <a:pPr>
              <a:buFontTx/>
              <a:buNone/>
            </a:pPr>
            <a:r>
              <a:rPr lang="nl-BE" altLang="it-IT" dirty="0"/>
              <a:t>	  m + v = p + y</a:t>
            </a:r>
          </a:p>
          <a:p>
            <a:pPr>
              <a:buFontTx/>
              <a:buNone/>
            </a:pPr>
            <a:r>
              <a:rPr lang="nl-BE" altLang="it-IT" dirty="0"/>
              <a:t>	</a:t>
            </a:r>
            <a:r>
              <a:rPr lang="nl-BE" altLang="it-IT" dirty="0">
                <a:sym typeface="Symbol" pitchFamily="18" charset="2"/>
              </a:rPr>
              <a:t>m + v = p + y</a:t>
            </a:r>
          </a:p>
          <a:p>
            <a:pPr>
              <a:buFontTx/>
              <a:buNone/>
            </a:pPr>
            <a:r>
              <a:rPr lang="nl-BE" altLang="it-IT" dirty="0">
                <a:sym typeface="Symbol" pitchFamily="18" charset="2"/>
              </a:rPr>
              <a:t>	 m = p* + y</a:t>
            </a:r>
            <a:r>
              <a:rPr lang="nl-BE" altLang="it-IT" baseline="30000" dirty="0">
                <a:sym typeface="Symbol" pitchFamily="18" charset="2"/>
              </a:rPr>
              <a:t>f</a:t>
            </a:r>
            <a:r>
              <a:rPr lang="nl-BE" altLang="it-IT" dirty="0">
                <a:sym typeface="Symbol" pitchFamily="18" charset="2"/>
              </a:rPr>
              <a:t> - v</a:t>
            </a:r>
            <a:r>
              <a:rPr lang="nl-BE" altLang="it-IT" baseline="30000" dirty="0">
                <a:sym typeface="Symbol" pitchFamily="18" charset="2"/>
              </a:rPr>
              <a:t>f</a:t>
            </a:r>
          </a:p>
          <a:p>
            <a:r>
              <a:rPr lang="nl-BE" altLang="it-IT" dirty="0">
                <a:sym typeface="Symbol" pitchFamily="18" charset="2"/>
              </a:rPr>
              <a:t>Same procedure of </a:t>
            </a:r>
            <a:r>
              <a:rPr lang="nl-BE" altLang="it-IT" dirty="0" smtClean="0">
                <a:sym typeface="Symbol" pitchFamily="18" charset="2"/>
              </a:rPr>
              <a:t>Bundesbank</a:t>
            </a:r>
          </a:p>
          <a:p>
            <a:pPr marL="0" indent="0">
              <a:buNone/>
            </a:pPr>
            <a:r>
              <a:rPr lang="en-US" dirty="0"/>
              <a:t>Second pillar</a:t>
            </a:r>
          </a:p>
          <a:p>
            <a:r>
              <a:rPr lang="en-US" dirty="0"/>
              <a:t>Other reference values</a:t>
            </a:r>
          </a:p>
          <a:p>
            <a:r>
              <a:rPr lang="en-US" dirty="0"/>
              <a:t>wages</a:t>
            </a:r>
          </a:p>
          <a:p>
            <a:r>
              <a:rPr lang="en-US" dirty="0"/>
              <a:t>energy prices</a:t>
            </a:r>
          </a:p>
          <a:p>
            <a:r>
              <a:rPr lang="en-US" dirty="0"/>
              <a:t>exchange rate</a:t>
            </a:r>
          </a:p>
          <a:p>
            <a:r>
              <a:rPr lang="en-US" dirty="0"/>
              <a:t>yield curve</a:t>
            </a:r>
          </a:p>
          <a:p>
            <a:r>
              <a:rPr lang="en-US" dirty="0"/>
              <a:t>possibly other variables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2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18"/>
    </mc:Choice>
    <mc:Fallback xmlns="">
      <p:transition spd="slow" advTm="705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instruments of monetary policy in Euroland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it-IT" dirty="0" smtClean="0"/>
          </a:p>
          <a:p>
            <a:r>
              <a:rPr lang="en-US" altLang="it-IT" dirty="0"/>
              <a:t>open market operations </a:t>
            </a:r>
          </a:p>
          <a:p>
            <a:r>
              <a:rPr lang="en-US" altLang="it-IT" dirty="0"/>
              <a:t>standing facilities (credit lines)</a:t>
            </a:r>
          </a:p>
          <a:p>
            <a:r>
              <a:rPr lang="en-US" altLang="it-IT" dirty="0"/>
              <a:t>minimum reserve</a:t>
            </a:r>
            <a:endParaRPr lang="en-GB" alt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715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59"/>
    </mc:Choice>
    <mc:Fallback xmlns="">
      <p:transition spd="slow" advTm="2345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Open market operations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it-IT" dirty="0"/>
              <a:t>Buying and selling of securities with the aim of increasing or reducing money market liquidity.</a:t>
            </a:r>
            <a:r>
              <a:rPr lang="en-GB" altLang="it-IT" dirty="0"/>
              <a:t> </a:t>
            </a:r>
          </a:p>
          <a:p>
            <a:r>
              <a:rPr lang="en-US" altLang="it-IT" dirty="0"/>
              <a:t>ECB uses system of tenders, called  </a:t>
            </a:r>
            <a:r>
              <a:rPr lang="en-US" altLang="it-IT" i="1" dirty="0"/>
              <a:t>main refinancing operations</a:t>
            </a:r>
            <a:r>
              <a:rPr lang="en-GB" altLang="it-IT" dirty="0"/>
              <a:t>.</a:t>
            </a:r>
          </a:p>
          <a:p>
            <a:r>
              <a:rPr lang="en-US" altLang="it-IT" dirty="0"/>
              <a:t>Governing Council sets the interest rate that will be applied in the main refinancing </a:t>
            </a:r>
            <a:r>
              <a:rPr lang="en-US" altLang="it-IT" dirty="0" smtClean="0"/>
              <a:t>operations. By </a:t>
            </a:r>
            <a:r>
              <a:rPr lang="en-US" altLang="it-IT" dirty="0"/>
              <a:t>increasing or </a:t>
            </a:r>
            <a:r>
              <a:rPr lang="en-US" altLang="it-IT" dirty="0" smtClean="0"/>
              <a:t>reducing </a:t>
            </a:r>
            <a:r>
              <a:rPr lang="en-US" altLang="it-IT" dirty="0"/>
              <a:t>the interest rate on its main financing operations it affects the market interest rates. </a:t>
            </a:r>
          </a:p>
          <a:p>
            <a:r>
              <a:rPr lang="en-US" altLang="it-IT" dirty="0"/>
              <a:t>In addition, by changing the size of the allotments it affects the amount of liquidity directly.</a:t>
            </a:r>
            <a:endParaRPr lang="en-GB" altLang="it-IT" dirty="0"/>
          </a:p>
          <a:p>
            <a:endParaRPr lang="en-US" altLang="it-IT" dirty="0" smtClean="0"/>
          </a:p>
          <a:p>
            <a:pPr marL="0" indent="0">
              <a:buNone/>
            </a:pPr>
            <a:r>
              <a:rPr lang="en-US" altLang="it-IT" dirty="0"/>
              <a:t>Open market operations are the main tools for the ECB to affect monetary conditions.</a:t>
            </a:r>
          </a:p>
          <a:p>
            <a:endParaRPr lang="en-US" alt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8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83"/>
    </mc:Choice>
    <mc:Fallback xmlns="">
      <p:transition spd="slow" advTm="751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work?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it-IT" sz="2800" dirty="0"/>
              <a:t>The ECB then announces a tender procedure. </a:t>
            </a:r>
          </a:p>
          <a:p>
            <a:pPr algn="just">
              <a:lnSpc>
                <a:spcPct val="90000"/>
              </a:lnSpc>
            </a:pPr>
            <a:r>
              <a:rPr lang="en-US" altLang="it-IT" sz="2800" dirty="0"/>
              <a:t>This can be a fixed rate or a variable rate tender. </a:t>
            </a:r>
          </a:p>
          <a:p>
            <a:pPr lvl="1" algn="just">
              <a:lnSpc>
                <a:spcPct val="90000"/>
              </a:lnSpc>
            </a:pPr>
            <a:r>
              <a:rPr lang="en-US" altLang="it-IT" sz="2400" dirty="0"/>
              <a:t>If a fixed rate tender, the interest rate chosen by the Governing Council is fixed rate at which financial institutions can make bids. </a:t>
            </a:r>
          </a:p>
          <a:p>
            <a:pPr lvl="1" algn="just">
              <a:lnSpc>
                <a:spcPct val="90000"/>
              </a:lnSpc>
            </a:pPr>
            <a:r>
              <a:rPr lang="en-US" altLang="it-IT" sz="2400" dirty="0"/>
              <a:t>These bids are collected by the NCBs and centralized by the ECB. </a:t>
            </a:r>
          </a:p>
          <a:p>
            <a:pPr lvl="1" algn="just">
              <a:lnSpc>
                <a:spcPct val="90000"/>
              </a:lnSpc>
            </a:pPr>
            <a:r>
              <a:rPr lang="en-US" altLang="it-IT" sz="2400" dirty="0"/>
              <a:t>The ECB decides about the total amount to be allotted, and distributes this to the bidding parties </a:t>
            </a:r>
            <a:r>
              <a:rPr lang="en-US" altLang="it-IT" sz="2400" i="1" dirty="0"/>
              <a:t>pro rata</a:t>
            </a:r>
            <a:r>
              <a:rPr lang="en-US" altLang="it-IT" sz="2400" dirty="0"/>
              <a:t> of the size of the bids.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48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88"/>
    </mc:Choice>
    <mc:Fallback xmlns="">
      <p:transition spd="slow" advTm="384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Standing facilities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it-IT" dirty="0"/>
              <a:t>These facilities aim to provide and absorb overnight </a:t>
            </a:r>
            <a:r>
              <a:rPr lang="en-US" altLang="it-IT" dirty="0" smtClean="0"/>
              <a:t>liquidity: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it-IT" i="1" dirty="0" smtClean="0"/>
              <a:t>1) marginal </a:t>
            </a:r>
            <a:r>
              <a:rPr lang="en-US" altLang="it-IT" i="1" dirty="0"/>
              <a:t>lending facility</a:t>
            </a:r>
            <a:endParaRPr lang="en-US" altLang="it-IT" dirty="0"/>
          </a:p>
          <a:p>
            <a:pPr>
              <a:lnSpc>
                <a:spcPct val="90000"/>
              </a:lnSpc>
            </a:pPr>
            <a:r>
              <a:rPr lang="en-US" altLang="it-IT" dirty="0"/>
              <a:t>Banks can use the </a:t>
            </a:r>
            <a:r>
              <a:rPr lang="en-US" altLang="it-IT" i="1" dirty="0"/>
              <a:t>marginal lending facility</a:t>
            </a:r>
            <a:r>
              <a:rPr lang="en-US" altLang="it-IT" dirty="0"/>
              <a:t> to obtain overnight liquidity from the NCBs.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The Governing Council fixes the marginal lending rate (1% above the interest rate used in the main financing facility).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No borrowing limit, provided collateral.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The marginal lending rate acts as a ceiling for the overnight market interest </a:t>
            </a:r>
            <a:r>
              <a:rPr lang="en-US" altLang="it-IT" dirty="0" smtClean="0"/>
              <a:t>rate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it-IT" dirty="0" smtClean="0"/>
              <a:t>2) </a:t>
            </a:r>
            <a:r>
              <a:rPr lang="en-US" altLang="it-IT" i="1" dirty="0" smtClean="0"/>
              <a:t>Deposit facility</a:t>
            </a:r>
          </a:p>
          <a:p>
            <a:pPr>
              <a:lnSpc>
                <a:spcPct val="90000"/>
              </a:lnSpc>
            </a:pPr>
            <a:r>
              <a:rPr lang="en-GB" dirty="0"/>
              <a:t>Banks can use the deposit facility to make overnight deposits. </a:t>
            </a:r>
          </a:p>
          <a:p>
            <a:pPr>
              <a:lnSpc>
                <a:spcPct val="90000"/>
              </a:lnSpc>
            </a:pPr>
            <a:r>
              <a:rPr lang="en-GB" dirty="0"/>
              <a:t>The Governing Council fixes the interest rate on the deposit facility (1% below the interest rate used in the main financing facility). </a:t>
            </a:r>
          </a:p>
          <a:p>
            <a:pPr>
              <a:lnSpc>
                <a:spcPct val="90000"/>
              </a:lnSpc>
            </a:pPr>
            <a:r>
              <a:rPr lang="en-GB" dirty="0"/>
              <a:t>This interest rate acts as a floor for the overnight market interest rate.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5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28"/>
    </mc:Choice>
    <mc:Fallback xmlns="">
      <p:transition spd="slow" advTm="658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618</Words>
  <Application>Microsoft Office PowerPoint</Application>
  <PresentationFormat>Presentazione su schermo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Tema di Office</vt:lpstr>
      <vt:lpstr>Lesson 21</vt:lpstr>
      <vt:lpstr>The Monetary policy and the ECB</vt:lpstr>
      <vt:lpstr>Presentazione standard di PowerPoint</vt:lpstr>
      <vt:lpstr>The objectives</vt:lpstr>
      <vt:lpstr>Two pillars</vt:lpstr>
      <vt:lpstr>The instruments of monetary policy in Euroland</vt:lpstr>
      <vt:lpstr>Open market operations</vt:lpstr>
      <vt:lpstr>How does it work?</vt:lpstr>
      <vt:lpstr>Standing facilities</vt:lpstr>
      <vt:lpstr>Minimum reserves</vt:lpstr>
      <vt:lpstr> Summary The ECB instruments </vt:lpstr>
      <vt:lpstr>A stylised illustration of the transmission mechanism from interest rates to prices</vt:lpstr>
    </vt:vector>
  </TitlesOfParts>
  <Company>Olidata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</dc:title>
  <dc:creator>Canale</dc:creator>
  <cp:lastModifiedBy>Rorita Canale</cp:lastModifiedBy>
  <cp:revision>45</cp:revision>
  <dcterms:created xsi:type="dcterms:W3CDTF">2015-05-04T10:18:49Z</dcterms:created>
  <dcterms:modified xsi:type="dcterms:W3CDTF">2019-10-15T13:41:39Z</dcterms:modified>
</cp:coreProperties>
</file>