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6C3495-BD90-4F0C-9474-19CFAA95E03A}"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428201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6C3495-BD90-4F0C-9474-19CFAA95E03A}"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16167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6C3495-BD90-4F0C-9474-19CFAA95E03A}"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2703897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6C3495-BD90-4F0C-9474-19CFAA95E03A}"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48518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3D6C3495-BD90-4F0C-9474-19CFAA95E03A}"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260131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6C3495-BD90-4F0C-9474-19CFAA95E03A}"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322113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6C3495-BD90-4F0C-9474-19CFAA95E03A}" type="datetimeFigureOut">
              <a:rPr lang="it-IT" smtClean="0"/>
              <a:t>15/10/2019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171152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6C3495-BD90-4F0C-9474-19CFAA95E03A}" type="datetimeFigureOut">
              <a:rPr lang="it-IT" smtClean="0"/>
              <a:t>15/10/2019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186993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6C3495-BD90-4F0C-9474-19CFAA95E03A}" type="datetimeFigureOut">
              <a:rPr lang="it-IT" smtClean="0"/>
              <a:t>15/10/2019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331896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D6C3495-BD90-4F0C-9474-19CFAA95E03A}"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422481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D6C3495-BD90-4F0C-9474-19CFAA95E03A}"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8AE0A6-1F0D-4FE0-AEF8-00EF9F812004}" type="slidenum">
              <a:rPr lang="it-IT" smtClean="0"/>
              <a:t>‹N›</a:t>
            </a:fld>
            <a:endParaRPr lang="it-IT"/>
          </a:p>
        </p:txBody>
      </p:sp>
    </p:spTree>
    <p:extLst>
      <p:ext uri="{BB962C8B-B14F-4D97-AF65-F5344CB8AC3E}">
        <p14:creationId xmlns:p14="http://schemas.microsoft.com/office/powerpoint/2010/main" val="424239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C3495-BD90-4F0C-9474-19CFAA95E03A}" type="datetimeFigureOut">
              <a:rPr lang="it-IT" smtClean="0"/>
              <a:t>15/10/2019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AE0A6-1F0D-4FE0-AEF8-00EF9F812004}" type="slidenum">
              <a:rPr lang="it-IT" smtClean="0"/>
              <a:t>‹N›</a:t>
            </a:fld>
            <a:endParaRPr lang="it-IT"/>
          </a:p>
        </p:txBody>
      </p:sp>
    </p:spTree>
    <p:extLst>
      <p:ext uri="{BB962C8B-B14F-4D97-AF65-F5344CB8AC3E}">
        <p14:creationId xmlns:p14="http://schemas.microsoft.com/office/powerpoint/2010/main" val="1422286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20</a:t>
            </a:r>
            <a:endParaRPr lang="it-IT" dirty="0"/>
          </a:p>
        </p:txBody>
      </p:sp>
      <p:sp>
        <p:nvSpPr>
          <p:cNvPr id="3" name="Sottotitolo 2"/>
          <p:cNvSpPr>
            <a:spLocks noGrp="1"/>
          </p:cNvSpPr>
          <p:nvPr>
            <p:ph type="subTitle" idx="1"/>
          </p:nvPr>
        </p:nvSpPr>
        <p:spPr>
          <a:xfrm>
            <a:off x="1042219" y="3509963"/>
            <a:ext cx="10107561" cy="1655762"/>
          </a:xfrm>
        </p:spPr>
        <p:txBody>
          <a:bodyPr>
            <a:normAutofit/>
          </a:bodyPr>
          <a:lstStyle/>
          <a:p>
            <a:r>
              <a:rPr lang="it-IT" sz="4000" dirty="0" smtClean="0"/>
              <a:t>The </a:t>
            </a:r>
            <a:r>
              <a:rPr lang="it-IT" sz="4000" dirty="0" err="1" smtClean="0"/>
              <a:t>Monetary</a:t>
            </a:r>
            <a:r>
              <a:rPr lang="it-IT" sz="4000" dirty="0" smtClean="0"/>
              <a:t> Policy </a:t>
            </a:r>
            <a:r>
              <a:rPr lang="it-IT" sz="4000" dirty="0" err="1" smtClean="0"/>
              <a:t>transmission</a:t>
            </a:r>
            <a:r>
              <a:rPr lang="it-IT" sz="4000" dirty="0" smtClean="0"/>
              <a:t> </a:t>
            </a:r>
            <a:r>
              <a:rPr lang="it-IT" sz="4000" dirty="0" err="1" smtClean="0"/>
              <a:t>mechanisms</a:t>
            </a:r>
            <a:endParaRPr lang="it-IT" sz="4000" dirty="0"/>
          </a:p>
        </p:txBody>
      </p:sp>
    </p:spTree>
    <p:extLst>
      <p:ext uri="{BB962C8B-B14F-4D97-AF65-F5344CB8AC3E}">
        <p14:creationId xmlns:p14="http://schemas.microsoft.com/office/powerpoint/2010/main" val="2063806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C</a:t>
            </a:r>
            <a:r>
              <a:rPr lang="en-US" dirty="0" smtClean="0"/>
              <a:t>hannels of transmission of monetary policy </a:t>
            </a:r>
            <a:endParaRPr lang="it-IT" dirty="0"/>
          </a:p>
        </p:txBody>
      </p:sp>
      <p:sp>
        <p:nvSpPr>
          <p:cNvPr id="3" name="Segnaposto contenuto 2"/>
          <p:cNvSpPr>
            <a:spLocks noGrp="1"/>
          </p:cNvSpPr>
          <p:nvPr>
            <p:ph idx="1"/>
          </p:nvPr>
        </p:nvSpPr>
        <p:spPr/>
        <p:txBody>
          <a:bodyPr>
            <a:normAutofit/>
          </a:bodyPr>
          <a:lstStyle/>
          <a:p>
            <a:r>
              <a:rPr lang="en-US" b="1" dirty="0" smtClean="0"/>
              <a:t>The Interest Rate Channel</a:t>
            </a:r>
          </a:p>
          <a:p>
            <a:endParaRPr lang="en-US" b="1" dirty="0" smtClean="0"/>
          </a:p>
          <a:p>
            <a:r>
              <a:rPr lang="en-US" b="1" dirty="0" smtClean="0"/>
              <a:t>The Asset Price Channel </a:t>
            </a:r>
          </a:p>
          <a:p>
            <a:endParaRPr lang="en-US" b="1" dirty="0" smtClean="0"/>
          </a:p>
          <a:p>
            <a:r>
              <a:rPr lang="en-US" b="1" dirty="0" smtClean="0"/>
              <a:t>The Exchange Rate Channel</a:t>
            </a:r>
          </a:p>
          <a:p>
            <a:endParaRPr lang="en-US" b="1" dirty="0" smtClean="0"/>
          </a:p>
          <a:p>
            <a:r>
              <a:rPr lang="en-US" b="1" dirty="0" smtClean="0"/>
              <a:t>The Credit Channel</a:t>
            </a:r>
            <a:endParaRPr lang="it-IT" b="1" dirty="0"/>
          </a:p>
        </p:txBody>
      </p:sp>
    </p:spTree>
    <p:extLst>
      <p:ext uri="{BB962C8B-B14F-4D97-AF65-F5344CB8AC3E}">
        <p14:creationId xmlns:p14="http://schemas.microsoft.com/office/powerpoint/2010/main" val="1355376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Interest</a:t>
            </a:r>
            <a:r>
              <a:rPr lang="it-IT" dirty="0" smtClean="0"/>
              <a:t> Rate Channel</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en-US" dirty="0" smtClean="0"/>
              <a:t>It  is the  key monetary  transmission  mechanism  in  the  basic  Keynesian  model.  The  traditional  Keynesian view of how a monetary tightening  is transmitted  to the real economy can be synthetized in a schematic representation,</a:t>
            </a:r>
          </a:p>
          <a:p>
            <a:pPr marL="0" indent="0" algn="just">
              <a:buNone/>
            </a:pPr>
            <a:r>
              <a:rPr lang="en-US" dirty="0" smtClean="0"/>
              <a:t> </a:t>
            </a:r>
            <a:r>
              <a:rPr lang="en-US" dirty="0" err="1" smtClean="0"/>
              <a:t>i</a:t>
            </a:r>
            <a:r>
              <a:rPr lang="en-US" dirty="0" smtClean="0"/>
              <a:t>   ↑  M   ↓     r   ↑    I  ↓     Y    ↓   </a:t>
            </a:r>
          </a:p>
          <a:p>
            <a:pPr marL="0" indent="0" algn="just">
              <a:buNone/>
            </a:pPr>
            <a:r>
              <a:rPr lang="en-US" dirty="0" smtClean="0"/>
              <a:t>a contractionary  monetary policy is conducted through the increase in money interest rate, in turn causing a reduction of money in circulation. This leads – via the reduction of prices - to a rise  in  real  interest rates which  in  turn  raises the  cost of capital, thereby causing a decline in  investment  spending, thereby  leading  to  a  decline  in  aggregate  demand and a fall  in output</a:t>
            </a:r>
          </a:p>
          <a:p>
            <a:endParaRPr lang="it-IT" dirty="0"/>
          </a:p>
        </p:txBody>
      </p:sp>
    </p:spTree>
    <p:extLst>
      <p:ext uri="{BB962C8B-B14F-4D97-AF65-F5344CB8AC3E}">
        <p14:creationId xmlns:p14="http://schemas.microsoft.com/office/powerpoint/2010/main" val="3891036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03787" y="588245"/>
            <a:ext cx="10515600" cy="916090"/>
          </a:xfrm>
        </p:spPr>
        <p:txBody>
          <a:bodyPr>
            <a:normAutofit fontScale="90000"/>
          </a:bodyPr>
          <a:lstStyle/>
          <a:p>
            <a:pPr algn="ctr"/>
            <a:r>
              <a:rPr lang="it-IT" dirty="0" smtClean="0"/>
              <a:t>The </a:t>
            </a:r>
            <a:r>
              <a:rPr lang="it-IT" dirty="0" err="1" smtClean="0"/>
              <a:t>Asset</a:t>
            </a:r>
            <a:r>
              <a:rPr lang="it-IT" dirty="0" smtClean="0"/>
              <a:t> Price Channel I </a:t>
            </a:r>
            <a:br>
              <a:rPr lang="it-IT" dirty="0" smtClean="0"/>
            </a:br>
            <a:r>
              <a:rPr lang="it-IT" dirty="0" smtClean="0"/>
              <a:t> </a:t>
            </a:r>
            <a:r>
              <a:rPr lang="it-IT" dirty="0" err="1" smtClean="0"/>
              <a:t>Tobin’s</a:t>
            </a:r>
            <a:r>
              <a:rPr lang="it-IT" dirty="0" smtClean="0"/>
              <a:t> q</a:t>
            </a:r>
            <a:br>
              <a:rPr lang="it-IT" dirty="0" smtClean="0"/>
            </a:br>
            <a:endParaRPr lang="it-IT" dirty="0"/>
          </a:p>
        </p:txBody>
      </p:sp>
      <p:sp>
        <p:nvSpPr>
          <p:cNvPr id="3" name="Segnaposto contenuto 2"/>
          <p:cNvSpPr>
            <a:spLocks noGrp="1"/>
          </p:cNvSpPr>
          <p:nvPr>
            <p:ph idx="1"/>
          </p:nvPr>
        </p:nvSpPr>
        <p:spPr>
          <a:xfrm>
            <a:off x="221226" y="2507226"/>
            <a:ext cx="11680722" cy="3967315"/>
          </a:xfrm>
        </p:spPr>
        <p:txBody>
          <a:bodyPr>
            <a:normAutofit/>
          </a:bodyPr>
          <a:lstStyle/>
          <a:p>
            <a:pPr marL="0" lvl="0" indent="0" algn="just" defTabSz="457200">
              <a:lnSpc>
                <a:spcPct val="100000"/>
              </a:lnSpc>
              <a:spcBef>
                <a:spcPts val="0"/>
              </a:spcBef>
              <a:buClr>
                <a:srgbClr val="90C226"/>
              </a:buClr>
              <a:buSzPct val="80000"/>
              <a:buNone/>
            </a:pPr>
            <a:r>
              <a:rPr lang="en-US" altLang="en-US" dirty="0" smtClean="0"/>
              <a:t>where MVF = market value of firms and RCC = replacement cost of capital.</a:t>
            </a:r>
          </a:p>
          <a:p>
            <a:pPr marL="0" lvl="0" indent="0" algn="just" defTabSz="457200">
              <a:lnSpc>
                <a:spcPct val="100000"/>
              </a:lnSpc>
              <a:spcBef>
                <a:spcPts val="0"/>
              </a:spcBef>
              <a:buClr>
                <a:srgbClr val="90C226"/>
              </a:buClr>
              <a:buSzPct val="80000"/>
              <a:buNone/>
            </a:pPr>
            <a:r>
              <a:rPr lang="en-US" altLang="en-US" dirty="0" smtClean="0"/>
              <a:t>If </a:t>
            </a:r>
            <a:r>
              <a:rPr lang="en-US" altLang="en-US" i="1" dirty="0"/>
              <a:t>q</a:t>
            </a:r>
            <a:r>
              <a:rPr lang="en-US" altLang="en-US" dirty="0"/>
              <a:t> is high, </a:t>
            </a:r>
            <a:r>
              <a:rPr lang="en-US" altLang="en-US" i="1" dirty="0"/>
              <a:t>MFV</a:t>
            </a:r>
            <a:r>
              <a:rPr lang="en-US" altLang="en-US" dirty="0"/>
              <a:t> is high relative to </a:t>
            </a:r>
            <a:r>
              <a:rPr lang="en-US" altLang="en-US" i="1" dirty="0"/>
              <a:t>RCC</a:t>
            </a:r>
            <a:r>
              <a:rPr lang="en-US" altLang="en-US" dirty="0"/>
              <a:t>, and new plant and equipment capital is cheap relative to the market value of </a:t>
            </a:r>
            <a:r>
              <a:rPr lang="en-US" altLang="en-US" dirty="0" smtClean="0"/>
              <a:t>firms. In </a:t>
            </a:r>
            <a:r>
              <a:rPr lang="en-US" altLang="en-US" dirty="0"/>
              <a:t>this case, companies can issue stock and get a high price for </a:t>
            </a:r>
            <a:r>
              <a:rPr lang="en-US" altLang="en-US" dirty="0" smtClean="0"/>
              <a:t>it </a:t>
            </a:r>
            <a:r>
              <a:rPr lang="en-US" altLang="en-US" dirty="0" err="1" smtClean="0"/>
              <a:t>P</a:t>
            </a:r>
            <a:r>
              <a:rPr lang="en-US" altLang="en-US" baseline="-25000" dirty="0" err="1" smtClean="0"/>
              <a:t>e</a:t>
            </a:r>
            <a:r>
              <a:rPr lang="en-US" altLang="en-US" dirty="0" smtClean="0"/>
              <a:t> </a:t>
            </a:r>
            <a:r>
              <a:rPr lang="en-US" altLang="en-US" dirty="0"/>
              <a:t>relative to the cost of the facilities and equipment they are </a:t>
            </a:r>
            <a:r>
              <a:rPr lang="en-US" altLang="en-US" dirty="0" smtClean="0"/>
              <a:t>buying. </a:t>
            </a:r>
            <a:r>
              <a:rPr lang="en-US" altLang="en-US" i="1" dirty="0" smtClean="0"/>
              <a:t>I</a:t>
            </a:r>
            <a:r>
              <a:rPr lang="en-US" altLang="en-US" dirty="0" smtClean="0"/>
              <a:t> ↑ </a:t>
            </a:r>
            <a:r>
              <a:rPr lang="en-US" altLang="en-US" dirty="0"/>
              <a:t>because firms can buy a lot of new investment goods with only a small issue of stock </a:t>
            </a:r>
          </a:p>
          <a:p>
            <a:pPr marL="0" lvl="0" indent="0" algn="just" defTabSz="457200">
              <a:lnSpc>
                <a:spcPct val="100000"/>
              </a:lnSpc>
              <a:spcBef>
                <a:spcPts val="0"/>
              </a:spcBef>
              <a:buClr>
                <a:srgbClr val="90C226"/>
              </a:buClr>
              <a:buSzPct val="80000"/>
              <a:buNone/>
            </a:pPr>
            <a:r>
              <a:rPr lang="en-US" altLang="en-US" dirty="0"/>
              <a:t>The transmission mechanism </a:t>
            </a:r>
            <a:r>
              <a:rPr lang="en-US" altLang="en-US" dirty="0" smtClean="0"/>
              <a:t>in case of an expansionary monetary policy is</a:t>
            </a:r>
          </a:p>
          <a:p>
            <a:pPr marL="342900" lvl="0" indent="-342900" algn="just" defTabSz="457200">
              <a:spcBef>
                <a:spcPts val="0"/>
              </a:spcBef>
              <a:buClr>
                <a:srgbClr val="90C226"/>
              </a:buClr>
              <a:buSzPct val="80000"/>
              <a:buNone/>
            </a:pPr>
            <a:endParaRPr lang="en-US" altLang="en-US" dirty="0" smtClean="0"/>
          </a:p>
          <a:p>
            <a:pPr marL="342900" lvl="0" indent="-342900" algn="just" defTabSz="457200">
              <a:spcBef>
                <a:spcPts val="0"/>
              </a:spcBef>
              <a:buClr>
                <a:srgbClr val="90C226"/>
              </a:buClr>
              <a:buSzPct val="80000"/>
              <a:buNone/>
            </a:pPr>
            <a:r>
              <a:rPr lang="en-US" altLang="en-US" dirty="0" smtClean="0"/>
              <a:t>                                     </a:t>
            </a:r>
            <a:r>
              <a:rPr lang="en-US" altLang="en-US" dirty="0" err="1" smtClean="0"/>
              <a:t>i</a:t>
            </a:r>
            <a:r>
              <a:rPr lang="en-US" altLang="en-US" dirty="0" smtClean="0"/>
              <a:t>  ↓ M ↑ </a:t>
            </a:r>
            <a:r>
              <a:rPr lang="en-US" altLang="en-US" dirty="0" err="1" smtClean="0"/>
              <a:t>P</a:t>
            </a:r>
            <a:r>
              <a:rPr lang="en-US" altLang="en-US" baseline="-25000" dirty="0" err="1" smtClean="0"/>
              <a:t>e</a:t>
            </a:r>
            <a:r>
              <a:rPr lang="en-US" altLang="en-US" dirty="0" smtClean="0"/>
              <a:t> ↑  </a:t>
            </a:r>
            <a:r>
              <a:rPr lang="en-US" altLang="en-US" dirty="0"/>
              <a:t>q </a:t>
            </a:r>
            <a:r>
              <a:rPr lang="en-US" altLang="en-US" dirty="0" smtClean="0"/>
              <a:t> ↑</a:t>
            </a:r>
            <a:r>
              <a:rPr lang="en-US" altLang="en-US" dirty="0"/>
              <a:t> </a:t>
            </a:r>
            <a:r>
              <a:rPr lang="en-US" altLang="en-US" dirty="0" smtClean="0"/>
              <a:t> </a:t>
            </a:r>
            <a:r>
              <a:rPr lang="en-US" altLang="en-US" dirty="0"/>
              <a:t>I </a:t>
            </a:r>
            <a:r>
              <a:rPr lang="en-US" dirty="0" smtClean="0"/>
              <a:t>↑</a:t>
            </a:r>
            <a:r>
              <a:rPr lang="en-US" dirty="0"/>
              <a:t> </a:t>
            </a:r>
            <a:r>
              <a:rPr lang="en-US" altLang="en-US" dirty="0" smtClean="0"/>
              <a:t>Y </a:t>
            </a:r>
            <a:r>
              <a:rPr lang="en-US" dirty="0" smtClean="0"/>
              <a:t>↑</a:t>
            </a:r>
            <a:endParaRPr lang="en-US" altLang="en-US" dirty="0"/>
          </a:p>
          <a:p>
            <a:pPr marL="342900" lvl="0" indent="-342900" algn="just" defTabSz="457200">
              <a:spcBef>
                <a:spcPts val="0"/>
              </a:spcBef>
              <a:buClr>
                <a:srgbClr val="90C226"/>
              </a:buClr>
              <a:buSzPct val="80000"/>
              <a:buNone/>
            </a:pPr>
            <a:endParaRPr lang="en-US" dirty="0" smtClean="0"/>
          </a:p>
        </p:txBody>
      </p:sp>
      <p:pic>
        <p:nvPicPr>
          <p:cNvPr id="4" name="Immagine 3"/>
          <p:cNvPicPr>
            <a:picLocks noChangeAspect="1"/>
          </p:cNvPicPr>
          <p:nvPr/>
        </p:nvPicPr>
        <p:blipFill>
          <a:blip r:embed="rId2"/>
          <a:stretch>
            <a:fillRect/>
          </a:stretch>
        </p:blipFill>
        <p:spPr>
          <a:xfrm>
            <a:off x="4807298" y="1504335"/>
            <a:ext cx="2193945" cy="886594"/>
          </a:xfrm>
          <a:prstGeom prst="rect">
            <a:avLst/>
          </a:prstGeom>
        </p:spPr>
      </p:pic>
    </p:spTree>
    <p:extLst>
      <p:ext uri="{BB962C8B-B14F-4D97-AF65-F5344CB8AC3E}">
        <p14:creationId xmlns:p14="http://schemas.microsoft.com/office/powerpoint/2010/main" val="1125673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The Asset Price Channel II </a:t>
            </a:r>
            <a:br>
              <a:rPr lang="en-US" dirty="0" smtClean="0"/>
            </a:br>
            <a:r>
              <a:rPr lang="en-US" dirty="0" smtClean="0"/>
              <a:t>The wealth effect</a:t>
            </a:r>
            <a:endParaRPr lang="it-IT" dirty="0"/>
          </a:p>
        </p:txBody>
      </p:sp>
      <p:sp>
        <p:nvSpPr>
          <p:cNvPr id="3" name="Segnaposto contenuto 2"/>
          <p:cNvSpPr>
            <a:spLocks noGrp="1"/>
          </p:cNvSpPr>
          <p:nvPr>
            <p:ph idx="1"/>
          </p:nvPr>
        </p:nvSpPr>
        <p:spPr>
          <a:xfrm>
            <a:off x="838200" y="2064774"/>
            <a:ext cx="10515600" cy="4409767"/>
          </a:xfrm>
        </p:spPr>
        <p:txBody>
          <a:bodyPr>
            <a:normAutofit/>
          </a:bodyPr>
          <a:lstStyle/>
          <a:p>
            <a:pPr marL="0" indent="0" algn="just">
              <a:buNone/>
            </a:pPr>
            <a:r>
              <a:rPr lang="en-US" dirty="0" smtClean="0"/>
              <a:t> According to the life-cycle consumption theory, consumption depends also on wealth. A major  component  of  financial  wealth  is  common  stocks.  When  stock  prices  fall,  the  value  of financial   wealth  decreases,  thus  decreasing  the  lifetime  resources  of  consumers, and  consumption  should  fall. Since we have already seen  that contractionary  monetary  policy  can  lead  to  a  decline  in  stock  prices  (</a:t>
            </a:r>
            <a:r>
              <a:rPr lang="en-US" dirty="0" err="1" smtClean="0"/>
              <a:t>P</a:t>
            </a:r>
            <a:r>
              <a:rPr lang="en-US" baseline="-25000" dirty="0" err="1" smtClean="0"/>
              <a:t>e</a:t>
            </a:r>
            <a:r>
              <a:rPr lang="en-US" dirty="0" smtClean="0"/>
              <a:t> ) another monetary  transmission  mechanism is (in case of a tightening) :</a:t>
            </a:r>
          </a:p>
          <a:p>
            <a:pPr marL="0" indent="0" algn="just">
              <a:buNone/>
            </a:pPr>
            <a:endParaRPr lang="en-US" dirty="0" smtClean="0"/>
          </a:p>
          <a:p>
            <a:pPr marL="0" indent="0" algn="ctr">
              <a:buNone/>
            </a:pPr>
            <a:r>
              <a:rPr lang="pt-BR" dirty="0" smtClean="0"/>
              <a:t> i  ↑ M  ↓  P</a:t>
            </a:r>
            <a:r>
              <a:rPr lang="pt-BR" baseline="-25000" dirty="0" smtClean="0"/>
              <a:t>e</a:t>
            </a:r>
            <a:r>
              <a:rPr lang="pt-BR" dirty="0" smtClean="0"/>
              <a:t>  ↓  wealth ↓ consumtion ↓   Y    ↓ </a:t>
            </a:r>
            <a:endParaRPr lang="it-IT" dirty="0"/>
          </a:p>
        </p:txBody>
      </p:sp>
    </p:spTree>
    <p:extLst>
      <p:ext uri="{BB962C8B-B14F-4D97-AF65-F5344CB8AC3E}">
        <p14:creationId xmlns:p14="http://schemas.microsoft.com/office/powerpoint/2010/main" val="2788856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Exchange rate </a:t>
            </a:r>
            <a:r>
              <a:rPr lang="it-IT" dirty="0" err="1" smtClean="0"/>
              <a:t>channel</a:t>
            </a:r>
            <a:endParaRPr lang="it-IT" dirty="0"/>
          </a:p>
        </p:txBody>
      </p:sp>
      <p:sp>
        <p:nvSpPr>
          <p:cNvPr id="3" name="Segnaposto contenuto 2"/>
          <p:cNvSpPr>
            <a:spLocks noGrp="1"/>
          </p:cNvSpPr>
          <p:nvPr>
            <p:ph idx="1"/>
          </p:nvPr>
        </p:nvSpPr>
        <p:spPr/>
        <p:txBody>
          <a:bodyPr>
            <a:normAutofit/>
          </a:bodyPr>
          <a:lstStyle/>
          <a:p>
            <a:pPr marL="0" indent="0" algn="just">
              <a:buNone/>
            </a:pPr>
            <a:r>
              <a:rPr lang="en-US" dirty="0" smtClean="0"/>
              <a:t>An increase in interest rates  makes  domestic deposits more  attractive  relative  to deposits denominated  in  foreign  currencies, leading  to a rise in the  value  of the national currency (appreciation of the exchange rate E)   The  higher  value  of  the  domestic currency makes domestic goods more expensive than  foreign  goods, thereby causing a fall in net exports NX and  hence  in aggregate output. The  schematic  for the monetary transmission mechanism operating through the exchange rate is thus:</a:t>
            </a:r>
          </a:p>
          <a:p>
            <a:pPr marL="0" indent="0" algn="just">
              <a:buNone/>
            </a:pPr>
            <a:r>
              <a:rPr lang="en-US" dirty="0" smtClean="0"/>
              <a:t> </a:t>
            </a:r>
            <a:r>
              <a:rPr lang="en-US" dirty="0" err="1" smtClean="0"/>
              <a:t>i</a:t>
            </a:r>
            <a:r>
              <a:rPr lang="en-US" dirty="0" smtClean="0"/>
              <a:t>  ↑ M  ↓  E  ↓  NX ↓  Y    ↓ </a:t>
            </a:r>
          </a:p>
          <a:p>
            <a:pPr marL="0" indent="0" algn="just">
              <a:buNone/>
            </a:pPr>
            <a:r>
              <a:rPr lang="it-IT" dirty="0" err="1" smtClean="0"/>
              <a:t>This</a:t>
            </a:r>
            <a:r>
              <a:rPr lang="it-IT" dirty="0" smtClean="0"/>
              <a:t> </a:t>
            </a:r>
            <a:r>
              <a:rPr lang="it-IT" dirty="0" err="1" smtClean="0"/>
              <a:t>mechanism</a:t>
            </a:r>
            <a:r>
              <a:rPr lang="it-IT" dirty="0" smtClean="0"/>
              <a:t> </a:t>
            </a:r>
            <a:r>
              <a:rPr lang="it-IT" dirty="0" err="1" smtClean="0"/>
              <a:t>works</a:t>
            </a:r>
            <a:r>
              <a:rPr lang="it-IT" dirty="0" smtClean="0"/>
              <a:t> </a:t>
            </a:r>
            <a:r>
              <a:rPr lang="it-IT" dirty="0" err="1" smtClean="0"/>
              <a:t>through</a:t>
            </a:r>
            <a:r>
              <a:rPr lang="it-IT" dirty="0" smtClean="0"/>
              <a:t> the </a:t>
            </a:r>
            <a:r>
              <a:rPr lang="it-IT" dirty="0" err="1" smtClean="0"/>
              <a:t>uncovered</a:t>
            </a:r>
            <a:r>
              <a:rPr lang="it-IT" dirty="0" smtClean="0"/>
              <a:t> </a:t>
            </a:r>
            <a:r>
              <a:rPr lang="it-IT" dirty="0" err="1" smtClean="0"/>
              <a:t>interest</a:t>
            </a:r>
            <a:r>
              <a:rPr lang="it-IT" dirty="0" smtClean="0"/>
              <a:t> </a:t>
            </a:r>
            <a:r>
              <a:rPr lang="it-IT" dirty="0" err="1" smtClean="0"/>
              <a:t>parity</a:t>
            </a:r>
            <a:r>
              <a:rPr lang="it-IT" dirty="0" smtClean="0"/>
              <a:t> (UIP)</a:t>
            </a:r>
            <a:endParaRPr lang="it-IT" dirty="0"/>
          </a:p>
        </p:txBody>
      </p:sp>
    </p:spTree>
    <p:extLst>
      <p:ext uri="{BB962C8B-B14F-4D97-AF65-F5344CB8AC3E}">
        <p14:creationId xmlns:p14="http://schemas.microsoft.com/office/powerpoint/2010/main" val="657036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Credit </a:t>
            </a:r>
            <a:r>
              <a:rPr lang="it-IT" dirty="0" err="1" smtClean="0"/>
              <a:t>channel</a:t>
            </a:r>
            <a:r>
              <a:rPr lang="it-IT" dirty="0" smtClean="0"/>
              <a:t> I</a:t>
            </a:r>
            <a:br>
              <a:rPr lang="it-IT" dirty="0" smtClean="0"/>
            </a:br>
            <a:r>
              <a:rPr lang="it-IT" dirty="0" err="1"/>
              <a:t>B</a:t>
            </a:r>
            <a:r>
              <a:rPr lang="it-IT" dirty="0" err="1" smtClean="0"/>
              <a:t>ank</a:t>
            </a:r>
            <a:r>
              <a:rPr lang="it-IT" dirty="0" smtClean="0"/>
              <a:t> </a:t>
            </a:r>
            <a:r>
              <a:rPr lang="it-IT" dirty="0" err="1" smtClean="0"/>
              <a:t>lending</a:t>
            </a:r>
            <a:r>
              <a:rPr lang="it-IT" dirty="0" smtClean="0"/>
              <a:t> </a:t>
            </a:r>
            <a:r>
              <a:rPr lang="it-IT" dirty="0" err="1" smtClean="0"/>
              <a:t>channel</a:t>
            </a:r>
            <a:endParaRPr lang="it-IT" dirty="0"/>
          </a:p>
        </p:txBody>
      </p:sp>
      <p:sp>
        <p:nvSpPr>
          <p:cNvPr id="3" name="Segnaposto contenuto 2"/>
          <p:cNvSpPr>
            <a:spLocks noGrp="1"/>
          </p:cNvSpPr>
          <p:nvPr>
            <p:ph idx="1"/>
          </p:nvPr>
        </p:nvSpPr>
        <p:spPr/>
        <p:txBody>
          <a:bodyPr/>
          <a:lstStyle/>
          <a:p>
            <a:pPr marL="0" indent="0">
              <a:buNone/>
            </a:pPr>
            <a:r>
              <a:rPr lang="en-US" dirty="0" smtClean="0"/>
              <a:t>The  bank lending channel  is based  on  the  view that banks play a  special  role in  the  financial  system because  they are  especially well suited  to  deal  with  certain types of borrowers, especially small firms where the problems  of asymmetric  information  can be  especially pronounced. </a:t>
            </a:r>
            <a:endParaRPr lang="it-IT" dirty="0" smtClean="0"/>
          </a:p>
          <a:p>
            <a:endParaRPr lang="it-IT" dirty="0"/>
          </a:p>
          <a:p>
            <a:pPr marL="0" indent="0" algn="ctr">
              <a:buNone/>
            </a:pPr>
            <a:r>
              <a:rPr lang="it-IT" dirty="0" smtClean="0"/>
              <a:t>i  ↑ M  ↓  </a:t>
            </a:r>
            <a:r>
              <a:rPr lang="it-IT" dirty="0" err="1" smtClean="0"/>
              <a:t>bank</a:t>
            </a:r>
            <a:r>
              <a:rPr lang="it-IT" dirty="0" smtClean="0"/>
              <a:t> </a:t>
            </a:r>
            <a:r>
              <a:rPr lang="it-IT" dirty="0" err="1" smtClean="0"/>
              <a:t>loans</a:t>
            </a:r>
            <a:r>
              <a:rPr lang="it-IT" dirty="0" smtClean="0"/>
              <a:t> ↓  I ↓  Y    ↓ </a:t>
            </a:r>
            <a:endParaRPr lang="it-IT" dirty="0"/>
          </a:p>
        </p:txBody>
      </p:sp>
    </p:spTree>
    <p:extLst>
      <p:ext uri="{BB962C8B-B14F-4D97-AF65-F5344CB8AC3E}">
        <p14:creationId xmlns:p14="http://schemas.microsoft.com/office/powerpoint/2010/main" val="2647168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US" dirty="0" smtClean="0"/>
              <a:t>Credit channel II</a:t>
            </a:r>
            <a:br>
              <a:rPr lang="en-US" dirty="0" smtClean="0"/>
            </a:br>
            <a:r>
              <a:rPr lang="en-US" dirty="0" smtClean="0"/>
              <a:t>Balance-sheet channel</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en-US" dirty="0" smtClean="0"/>
              <a:t>The balance-sheet channel operates through the net worth of business firms. Lower net worth means that lenders have less collateral for  their loans, and  so losses from  adverse selection are  higher. Lower  net  worth  of  business firms  also increases the  moral  hazard  problem  because  it means that  owners have a  lower equity  stake  in  their  firms,  giving them  more  incentive  to  engage  in  risky investment projects. Contractionary monetary  policy, which  causes a  decline  in  equity  prices  along  lines described  earlier,  lowers the  net  worth  of firms and  so  leads  to  lower  investment spending and  aggregate  demand because  of  the  increase  in  adverse selection and moral hazard problems. </a:t>
            </a:r>
          </a:p>
          <a:p>
            <a:pPr marL="0" indent="0" algn="just">
              <a:buNone/>
            </a:pPr>
            <a:r>
              <a:rPr lang="it-IT" dirty="0" smtClean="0"/>
              <a:t> i  ↑ M  ↓  P</a:t>
            </a:r>
            <a:r>
              <a:rPr lang="it-IT" baseline="-25000" dirty="0" smtClean="0"/>
              <a:t>e</a:t>
            </a:r>
            <a:r>
              <a:rPr lang="it-IT" dirty="0" smtClean="0"/>
              <a:t>  ↓  moral </a:t>
            </a:r>
            <a:r>
              <a:rPr lang="it-IT" dirty="0" err="1" smtClean="0"/>
              <a:t>hazard</a:t>
            </a:r>
            <a:r>
              <a:rPr lang="it-IT" dirty="0" smtClean="0"/>
              <a:t> ↑ </a:t>
            </a:r>
            <a:r>
              <a:rPr lang="it-IT" dirty="0" err="1" smtClean="0"/>
              <a:t>adverse</a:t>
            </a:r>
            <a:r>
              <a:rPr lang="it-IT" dirty="0" smtClean="0"/>
              <a:t> </a:t>
            </a:r>
            <a:r>
              <a:rPr lang="it-IT" dirty="0" err="1" smtClean="0"/>
              <a:t>selection</a:t>
            </a:r>
            <a:r>
              <a:rPr lang="it-IT" dirty="0" smtClean="0"/>
              <a:t> ↑ I ↓   Y    ↓ </a:t>
            </a:r>
          </a:p>
          <a:p>
            <a:pPr marL="0" indent="0" algn="just">
              <a:buNone/>
            </a:pPr>
            <a:endParaRPr lang="it-IT" dirty="0"/>
          </a:p>
        </p:txBody>
      </p:sp>
    </p:spTree>
    <p:extLst>
      <p:ext uri="{BB962C8B-B14F-4D97-AF65-F5344CB8AC3E}">
        <p14:creationId xmlns:p14="http://schemas.microsoft.com/office/powerpoint/2010/main" val="3856910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672</Words>
  <Application>Microsoft Office PowerPoint</Application>
  <PresentationFormat>Widescreen</PresentationFormat>
  <Paragraphs>35</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Lesson 20</vt:lpstr>
      <vt:lpstr>Channels of transmission of monetary policy </vt:lpstr>
      <vt:lpstr>The Interest Rate Channel</vt:lpstr>
      <vt:lpstr>The Asset Price Channel I   Tobin’s q </vt:lpstr>
      <vt:lpstr>The Asset Price Channel II  The wealth effect</vt:lpstr>
      <vt:lpstr>Exchange rate channel</vt:lpstr>
      <vt:lpstr>Credit channel I Bank lending channel</vt:lpstr>
      <vt:lpstr>Credit channel II Balance-sheet channel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21</dc:title>
  <dc:creator>Rorita Canale</dc:creator>
  <cp:lastModifiedBy>Rorita Canale</cp:lastModifiedBy>
  <cp:revision>17</cp:revision>
  <dcterms:created xsi:type="dcterms:W3CDTF">2019-01-31T07:52:46Z</dcterms:created>
  <dcterms:modified xsi:type="dcterms:W3CDTF">2019-10-15T13:36:32Z</dcterms:modified>
</cp:coreProperties>
</file>