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3" r:id="rId5"/>
    <p:sldId id="264" r:id="rId6"/>
    <p:sldId id="262" r:id="rId7"/>
    <p:sldId id="260"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FE6DACA-4B11-449B-8A45-8E75813BFF52}"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273202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E6DACA-4B11-449B-8A45-8E75813BFF52}"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1150690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E6DACA-4B11-449B-8A45-8E75813BFF52}"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179107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E6DACA-4B11-449B-8A45-8E75813BFF52}"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2716007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FE6DACA-4B11-449B-8A45-8E75813BFF52}"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107459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FE6DACA-4B11-449B-8A45-8E75813BFF52}" type="datetimeFigureOut">
              <a:rPr lang="it-IT" smtClean="0"/>
              <a:t>27/10/2019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1949684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FE6DACA-4B11-449B-8A45-8E75813BFF52}" type="datetimeFigureOut">
              <a:rPr lang="it-IT" smtClean="0"/>
              <a:t>27/10/2019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222621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FE6DACA-4B11-449B-8A45-8E75813BFF52}" type="datetimeFigureOut">
              <a:rPr lang="it-IT" smtClean="0"/>
              <a:t>27/10/2019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3608785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FE6DACA-4B11-449B-8A45-8E75813BFF52}" type="datetimeFigureOut">
              <a:rPr lang="it-IT" smtClean="0"/>
              <a:t>27/10/2019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19138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FE6DACA-4B11-449B-8A45-8E75813BFF52}" type="datetimeFigureOut">
              <a:rPr lang="it-IT" smtClean="0"/>
              <a:t>27/10/2019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1283903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FE6DACA-4B11-449B-8A45-8E75813BFF52}" type="datetimeFigureOut">
              <a:rPr lang="it-IT" smtClean="0"/>
              <a:t>27/10/2019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A1A51D-13C4-4D44-8B41-305534D60D70}" type="slidenum">
              <a:rPr lang="it-IT" smtClean="0"/>
              <a:t>‹N›</a:t>
            </a:fld>
            <a:endParaRPr lang="it-IT"/>
          </a:p>
        </p:txBody>
      </p:sp>
    </p:spTree>
    <p:extLst>
      <p:ext uri="{BB962C8B-B14F-4D97-AF65-F5344CB8AC3E}">
        <p14:creationId xmlns:p14="http://schemas.microsoft.com/office/powerpoint/2010/main" val="16461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6DACA-4B11-449B-8A45-8E75813BFF52}" type="datetimeFigureOut">
              <a:rPr lang="it-IT" smtClean="0"/>
              <a:t>27/10/2019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1A51D-13C4-4D44-8B41-305534D60D70}" type="slidenum">
              <a:rPr lang="it-IT" smtClean="0"/>
              <a:t>‹N›</a:t>
            </a:fld>
            <a:endParaRPr lang="it-IT"/>
          </a:p>
        </p:txBody>
      </p:sp>
    </p:spTree>
    <p:extLst>
      <p:ext uri="{BB962C8B-B14F-4D97-AF65-F5344CB8AC3E}">
        <p14:creationId xmlns:p14="http://schemas.microsoft.com/office/powerpoint/2010/main" val="858631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19</a:t>
            </a:r>
            <a:endParaRPr lang="it-IT" dirty="0"/>
          </a:p>
        </p:txBody>
      </p:sp>
      <p:sp>
        <p:nvSpPr>
          <p:cNvPr id="3" name="Sottotitolo 2"/>
          <p:cNvSpPr>
            <a:spLocks noGrp="1"/>
          </p:cNvSpPr>
          <p:nvPr>
            <p:ph type="subTitle" idx="1"/>
          </p:nvPr>
        </p:nvSpPr>
        <p:spPr>
          <a:xfrm>
            <a:off x="1524000" y="3602037"/>
            <a:ext cx="9144000" cy="2518543"/>
          </a:xfrm>
        </p:spPr>
        <p:txBody>
          <a:bodyPr>
            <a:noAutofit/>
          </a:bodyPr>
          <a:lstStyle/>
          <a:p>
            <a:r>
              <a:rPr lang="it-IT" sz="3600" dirty="0" err="1" smtClean="0"/>
              <a:t>Two</a:t>
            </a:r>
            <a:r>
              <a:rPr lang="it-IT" sz="3600" dirty="0" smtClean="0"/>
              <a:t> </a:t>
            </a:r>
            <a:r>
              <a:rPr lang="it-IT" sz="3600" dirty="0" err="1" smtClean="0"/>
              <a:t>further</a:t>
            </a:r>
            <a:r>
              <a:rPr lang="it-IT" sz="3600" dirty="0" smtClean="0"/>
              <a:t> </a:t>
            </a:r>
            <a:r>
              <a:rPr lang="it-IT" sz="3600" dirty="0" err="1" smtClean="0"/>
              <a:t>monetary</a:t>
            </a:r>
            <a:r>
              <a:rPr lang="it-IT" sz="3600" dirty="0" smtClean="0"/>
              <a:t> policy </a:t>
            </a:r>
            <a:r>
              <a:rPr lang="it-IT" sz="3600" dirty="0" err="1" smtClean="0"/>
              <a:t>objectives</a:t>
            </a:r>
            <a:r>
              <a:rPr lang="it-IT" sz="3600" dirty="0" smtClean="0"/>
              <a:t>:</a:t>
            </a:r>
          </a:p>
          <a:p>
            <a:r>
              <a:rPr lang="it-IT" sz="3600" dirty="0" smtClean="0"/>
              <a:t>Financial </a:t>
            </a:r>
            <a:r>
              <a:rPr lang="it-IT" sz="3600" dirty="0" err="1" smtClean="0"/>
              <a:t>stability</a:t>
            </a:r>
            <a:endParaRPr lang="it-IT" sz="3600" dirty="0" smtClean="0"/>
          </a:p>
          <a:p>
            <a:r>
              <a:rPr lang="it-IT" sz="3600" dirty="0" smtClean="0"/>
              <a:t>Exchange rate </a:t>
            </a:r>
            <a:r>
              <a:rPr lang="it-IT" sz="3600" dirty="0" err="1" smtClean="0"/>
              <a:t>stability</a:t>
            </a:r>
            <a:endParaRPr lang="it-IT" sz="3600" dirty="0" smtClean="0"/>
          </a:p>
        </p:txBody>
      </p:sp>
    </p:spTree>
    <p:extLst>
      <p:ext uri="{BB962C8B-B14F-4D97-AF65-F5344CB8AC3E}">
        <p14:creationId xmlns:p14="http://schemas.microsoft.com/office/powerpoint/2010/main" val="443781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Financial </a:t>
            </a:r>
            <a:r>
              <a:rPr lang="it-IT" dirty="0" err="1" smtClean="0"/>
              <a:t>stability</a:t>
            </a:r>
            <a:r>
              <a:rPr lang="it-IT" dirty="0" smtClean="0"/>
              <a:t>: </a:t>
            </a:r>
            <a:r>
              <a:rPr lang="it-IT" dirty="0" err="1" smtClean="0"/>
              <a:t>what</a:t>
            </a:r>
            <a:r>
              <a:rPr lang="it-IT" dirty="0" smtClean="0"/>
              <a:t> </a:t>
            </a:r>
            <a:r>
              <a:rPr lang="it-IT" dirty="0" err="1" smtClean="0"/>
              <a:t>is</a:t>
            </a:r>
            <a:r>
              <a:rPr lang="it-IT" dirty="0" smtClean="0"/>
              <a:t> </a:t>
            </a:r>
            <a:endParaRPr lang="it-IT" dirty="0"/>
          </a:p>
        </p:txBody>
      </p:sp>
      <p:sp>
        <p:nvSpPr>
          <p:cNvPr id="3" name="Segnaposto contenuto 2"/>
          <p:cNvSpPr>
            <a:spLocks noGrp="1"/>
          </p:cNvSpPr>
          <p:nvPr>
            <p:ph idx="1"/>
          </p:nvPr>
        </p:nvSpPr>
        <p:spPr/>
        <p:txBody>
          <a:bodyPr>
            <a:normAutofit fontScale="92500" lnSpcReduction="10000"/>
          </a:bodyPr>
          <a:lstStyle/>
          <a:p>
            <a:pPr algn="just"/>
            <a:r>
              <a:rPr lang="en-US" dirty="0" smtClean="0"/>
              <a:t>Financial </a:t>
            </a:r>
            <a:r>
              <a:rPr lang="en-US" dirty="0"/>
              <a:t>system stability means the effective functioning of the financial system (financial institutions and markets) and the absence of banking, currency and balance of payments crisis. Financial instability is caused by bank failures, excessive asset price volatility, and collapse of market liquidity or a disruption to the payments system. Financial system stability requires a stable macro-economic environment, effective regulatory framework, well organized financial markets, sound financial institutions and safe and robust payments infrastructure. The maintenance of financial stability entails the prevention, detection and reduction of threats to the financial system as a whole, through the surveillance of markets and financial institutions, oversight of the payments system and crisis resolution.</a:t>
            </a:r>
            <a:endParaRPr lang="it-IT" dirty="0"/>
          </a:p>
        </p:txBody>
      </p:sp>
    </p:spTree>
    <p:extLst>
      <p:ext uri="{BB962C8B-B14F-4D97-AF65-F5344CB8AC3E}">
        <p14:creationId xmlns:p14="http://schemas.microsoft.com/office/powerpoint/2010/main" val="542255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GB" dirty="0"/>
              <a:t>Financial stability</a:t>
            </a:r>
          </a:p>
        </p:txBody>
      </p:sp>
      <p:sp>
        <p:nvSpPr>
          <p:cNvPr id="3" name="Segnaposto contenuto 2"/>
          <p:cNvSpPr>
            <a:spLocks noGrp="1"/>
          </p:cNvSpPr>
          <p:nvPr>
            <p:ph idx="1"/>
          </p:nvPr>
        </p:nvSpPr>
        <p:spPr>
          <a:xfrm>
            <a:off x="838200" y="1533831"/>
            <a:ext cx="10515600" cy="4643131"/>
          </a:xfrm>
        </p:spPr>
        <p:txBody>
          <a:bodyPr>
            <a:normAutofit fontScale="85000" lnSpcReduction="20000"/>
          </a:bodyPr>
          <a:lstStyle/>
          <a:p>
            <a:pPr marL="0" indent="0" algn="just">
              <a:buNone/>
            </a:pPr>
            <a:r>
              <a:rPr lang="en-US" dirty="0"/>
              <a:t>The maintenance of financial stability entails the prevention, detection and reduction of threats to the financial system as a whole, through the surveillance of markets and financial institutions, oversight of the payments system and crisis resolution.</a:t>
            </a:r>
          </a:p>
          <a:p>
            <a:pPr algn="just"/>
            <a:r>
              <a:rPr lang="en-GB" dirty="0" smtClean="0"/>
              <a:t>Usually not a formal objective, but “</a:t>
            </a:r>
            <a:r>
              <a:rPr lang="en-GB" i="1" dirty="0" smtClean="0"/>
              <a:t>in the genetic code of central banks</a:t>
            </a:r>
            <a:r>
              <a:rPr lang="en-GB" dirty="0" smtClean="0"/>
              <a:t>” (T. </a:t>
            </a:r>
            <a:r>
              <a:rPr lang="en-GB" dirty="0" err="1" smtClean="0"/>
              <a:t>Padoa-Schioppa</a:t>
            </a:r>
            <a:r>
              <a:rPr lang="en-GB" dirty="0" smtClean="0"/>
              <a:t>) </a:t>
            </a:r>
          </a:p>
          <a:p>
            <a:pPr algn="just"/>
            <a:r>
              <a:rPr lang="en-GB" dirty="0" smtClean="0"/>
              <a:t>The central bank has no choice but to be a lender of last resort to banks, but should do it with great caution by: </a:t>
            </a:r>
          </a:p>
          <a:p>
            <a:pPr marL="0" indent="0" algn="just">
              <a:buNone/>
            </a:pPr>
            <a:r>
              <a:rPr lang="en-GB" dirty="0" smtClean="0"/>
              <a:t>– Mitigating moral hazard </a:t>
            </a:r>
          </a:p>
          <a:p>
            <a:pPr marL="0" indent="0" algn="just">
              <a:buNone/>
            </a:pPr>
            <a:r>
              <a:rPr lang="en-GB" dirty="0" smtClean="0"/>
              <a:t>– Walter Bagehot (1826-1877): “</a:t>
            </a:r>
            <a:r>
              <a:rPr lang="en-GB" i="1" dirty="0" smtClean="0"/>
              <a:t>Lend freely at a high rate, on good collateral.</a:t>
            </a:r>
            <a:r>
              <a:rPr lang="en-GB" dirty="0" smtClean="0"/>
              <a:t>” </a:t>
            </a:r>
          </a:p>
          <a:p>
            <a:pPr marL="0" indent="0" algn="just">
              <a:buNone/>
            </a:pPr>
            <a:r>
              <a:rPr lang="en-GB" dirty="0" smtClean="0"/>
              <a:t>– Exchanging information with (while being independent from) banking supervisors </a:t>
            </a:r>
          </a:p>
          <a:p>
            <a:pPr marL="0" indent="0" algn="just">
              <a:buNone/>
            </a:pPr>
            <a:r>
              <a:rPr lang="en-GB" dirty="0" smtClean="0"/>
              <a:t>– Coordinating with the fiscal authority with a proper allocation of tasks (central bank should not support insolvent banks; capital losses should be borne by taxpayers) </a:t>
            </a:r>
          </a:p>
          <a:p>
            <a:pPr algn="just"/>
            <a:endParaRPr lang="en-GB" dirty="0"/>
          </a:p>
        </p:txBody>
      </p:sp>
    </p:spTree>
    <p:extLst>
      <p:ext uri="{BB962C8B-B14F-4D97-AF65-F5344CB8AC3E}">
        <p14:creationId xmlns:p14="http://schemas.microsoft.com/office/powerpoint/2010/main" val="1486660257"/>
      </p:ext>
    </p:extLst>
  </p:cSld>
  <p:clrMapOvr>
    <a:masterClrMapping/>
  </p:clrMapOvr>
  <mc:AlternateContent xmlns:mc="http://schemas.openxmlformats.org/markup-compatibility/2006" xmlns:p14="http://schemas.microsoft.com/office/powerpoint/2010/main">
    <mc:Choice Requires="p14">
      <p:transition spd="slow" p14:dur="2000" advTm="105842"/>
    </mc:Choice>
    <mc:Fallback xmlns="">
      <p:transition spd="slow" advTm="10584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Exchage</a:t>
            </a:r>
            <a:r>
              <a:rPr lang="it-IT" dirty="0" smtClean="0"/>
              <a:t> rate </a:t>
            </a:r>
            <a:r>
              <a:rPr lang="it-IT" dirty="0" err="1" smtClean="0"/>
              <a:t>stability</a:t>
            </a:r>
            <a:r>
              <a:rPr lang="it-IT" dirty="0" smtClean="0"/>
              <a:t>: </a:t>
            </a:r>
            <a:r>
              <a:rPr lang="it-IT" dirty="0" err="1" smtClean="0"/>
              <a:t>what</a:t>
            </a:r>
            <a:r>
              <a:rPr lang="it-IT" dirty="0" smtClean="0"/>
              <a:t> </a:t>
            </a:r>
            <a:r>
              <a:rPr lang="it-IT" dirty="0" err="1" smtClean="0"/>
              <a:t>is</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en-US" dirty="0"/>
              <a:t>Countries, especially developing ones, pursue stable exchange rates to attract foreign capital. They usually accomplish this by fixing their currencies to that of a more stable country, a practice called pegging. A country's central bank may increase or decrease the money supply to maintain this rate. </a:t>
            </a:r>
            <a:r>
              <a:rPr lang="en-US" dirty="0" smtClean="0"/>
              <a:t>A stable value of the currency is also a valid instrument to promote exchanges</a:t>
            </a:r>
          </a:p>
          <a:p>
            <a:pPr marL="0" indent="0" algn="just">
              <a:buNone/>
            </a:pPr>
            <a:r>
              <a:rPr lang="en-US" dirty="0"/>
              <a:t>Stable exchange rates generally are viewed as favorable, but there can be drawbacks. </a:t>
            </a:r>
            <a:r>
              <a:rPr lang="en-US" dirty="0" smtClean="0"/>
              <a:t>The main concern is linked to the loss of monetary </a:t>
            </a:r>
            <a:r>
              <a:rPr lang="en-US" dirty="0" err="1" smtClean="0"/>
              <a:t>authonomy</a:t>
            </a:r>
            <a:r>
              <a:rPr lang="en-US" dirty="0" smtClean="0"/>
              <a:t>, that in case of economic downturns is an useful instrument to promote recovery</a:t>
            </a:r>
          </a:p>
          <a:p>
            <a:pPr marL="0" indent="0" algn="just">
              <a:buNone/>
            </a:pPr>
            <a:r>
              <a:rPr lang="en-US" dirty="0" smtClean="0"/>
              <a:t>The objective of the exchange rate stability in the Euro area is granted through the adoption of a common currency</a:t>
            </a:r>
            <a:endParaRPr lang="it-IT" dirty="0"/>
          </a:p>
        </p:txBody>
      </p:sp>
    </p:spTree>
    <p:extLst>
      <p:ext uri="{BB962C8B-B14F-4D97-AF65-F5344CB8AC3E}">
        <p14:creationId xmlns:p14="http://schemas.microsoft.com/office/powerpoint/2010/main" val="1219014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dirty="0"/>
              <a:t>External adjustment </a:t>
            </a:r>
            <a:r>
              <a:rPr lang="en-GB" dirty="0" smtClean="0"/>
              <a:t/>
            </a:r>
            <a:br>
              <a:rPr lang="en-GB" dirty="0" smtClean="0"/>
            </a:br>
            <a:r>
              <a:rPr lang="en-GB" dirty="0" smtClean="0"/>
              <a:t> </a:t>
            </a:r>
            <a:r>
              <a:rPr lang="en-GB" dirty="0"/>
              <a:t>fixed </a:t>
            </a:r>
            <a:r>
              <a:rPr lang="en-GB" dirty="0" smtClean="0"/>
              <a:t>vs floating </a:t>
            </a:r>
            <a:r>
              <a:rPr lang="en-GB" dirty="0"/>
              <a:t>exchange </a:t>
            </a:r>
            <a:r>
              <a:rPr lang="en-GB" dirty="0" smtClean="0"/>
              <a:t>rates</a:t>
            </a:r>
            <a:endParaRPr lang="en-GB" dirty="0"/>
          </a:p>
        </p:txBody>
      </p:sp>
      <p:sp>
        <p:nvSpPr>
          <p:cNvPr id="3" name="Segnaposto contenuto 2"/>
          <p:cNvSpPr>
            <a:spLocks noGrp="1"/>
          </p:cNvSpPr>
          <p:nvPr>
            <p:ph idx="1"/>
          </p:nvPr>
        </p:nvSpPr>
        <p:spPr/>
        <p:txBody>
          <a:bodyPr>
            <a:normAutofit/>
          </a:bodyPr>
          <a:lstStyle/>
          <a:p>
            <a:pPr marL="0" indent="0">
              <a:buNone/>
            </a:pPr>
            <a:endParaRPr lang="it-IT" dirty="0"/>
          </a:p>
          <a:p>
            <a:pPr algn="just"/>
            <a:r>
              <a:rPr lang="en-GB" dirty="0"/>
              <a:t>Under fixed exchange rates, </a:t>
            </a:r>
            <a:r>
              <a:rPr lang="en-GB" dirty="0" smtClean="0"/>
              <a:t>balance of payment surplus increase foreign reserves in foreign currency (and therefore increases internal money supply) while balance of payment deficits  diminish reserves in foreign currency (</a:t>
            </a:r>
            <a:r>
              <a:rPr lang="en-US" dirty="0"/>
              <a:t>and therefore </a:t>
            </a:r>
            <a:r>
              <a:rPr lang="en-US" dirty="0" smtClean="0"/>
              <a:t>reduces </a:t>
            </a:r>
            <a:r>
              <a:rPr lang="en-US" dirty="0"/>
              <a:t>internal money </a:t>
            </a:r>
            <a:r>
              <a:rPr lang="en-US" dirty="0" smtClean="0"/>
              <a:t>supply)</a:t>
            </a:r>
            <a:endParaRPr lang="en-GB" dirty="0" smtClean="0"/>
          </a:p>
          <a:p>
            <a:endParaRPr lang="en-GB" dirty="0"/>
          </a:p>
          <a:p>
            <a:pPr algn="just"/>
            <a:r>
              <a:rPr lang="en-GB" dirty="0" smtClean="0"/>
              <a:t>Under </a:t>
            </a:r>
            <a:r>
              <a:rPr lang="en-GB" dirty="0"/>
              <a:t>floating exchange </a:t>
            </a:r>
            <a:r>
              <a:rPr lang="en-GB" dirty="0" smtClean="0"/>
              <a:t>rates the </a:t>
            </a:r>
            <a:r>
              <a:rPr lang="en-GB" dirty="0"/>
              <a:t>exchange rate adjusts to equalize demand and supply of foreign </a:t>
            </a:r>
            <a:r>
              <a:rPr lang="en-GB" dirty="0" smtClean="0"/>
              <a:t>currency therefore setting a currency price that automatically  sets the balance of payment in equilibrium. The internal money supply is not altered</a:t>
            </a:r>
            <a:endParaRPr lang="en-GB" dirty="0"/>
          </a:p>
        </p:txBody>
      </p:sp>
    </p:spTree>
    <p:extLst>
      <p:ext uri="{BB962C8B-B14F-4D97-AF65-F5344CB8AC3E}">
        <p14:creationId xmlns:p14="http://schemas.microsoft.com/office/powerpoint/2010/main" val="432903644"/>
      </p:ext>
    </p:extLst>
  </p:cSld>
  <p:clrMapOvr>
    <a:masterClrMapping/>
  </p:clrMapOvr>
  <mc:AlternateContent xmlns:mc="http://schemas.openxmlformats.org/markup-compatibility/2006" xmlns:p14="http://schemas.microsoft.com/office/powerpoint/2010/main">
    <mc:Choice Requires="p14">
      <p:transition spd="slow" p14:dur="2000" advTm="106778"/>
    </mc:Choice>
    <mc:Fallback xmlns="">
      <p:transition spd="slow" advTm="10677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exchange</a:t>
            </a:r>
            <a:r>
              <a:rPr lang="it-IT" dirty="0" smtClean="0"/>
              <a:t> rate </a:t>
            </a:r>
            <a:r>
              <a:rPr lang="it-IT" dirty="0" err="1" smtClean="0"/>
              <a:t>stability</a:t>
            </a:r>
            <a:r>
              <a:rPr lang="it-IT" dirty="0" smtClean="0"/>
              <a:t> and the </a:t>
            </a:r>
            <a:r>
              <a:rPr lang="it-IT" dirty="0" err="1" smtClean="0"/>
              <a:t>impossible</a:t>
            </a:r>
            <a:r>
              <a:rPr lang="it-IT" dirty="0" smtClean="0"/>
              <a:t> </a:t>
            </a:r>
            <a:r>
              <a:rPr lang="it-IT" dirty="0" err="1" smtClean="0"/>
              <a:t>trinity</a:t>
            </a:r>
            <a:endParaRPr lang="it-IT" dirty="0"/>
          </a:p>
        </p:txBody>
      </p:sp>
      <p:sp>
        <p:nvSpPr>
          <p:cNvPr id="3" name="Segnaposto contenuto 2"/>
          <p:cNvSpPr>
            <a:spLocks noGrp="1"/>
          </p:cNvSpPr>
          <p:nvPr>
            <p:ph idx="1"/>
          </p:nvPr>
        </p:nvSpPr>
        <p:spPr/>
        <p:txBody>
          <a:bodyPr>
            <a:normAutofit fontScale="40000" lnSpcReduction="20000"/>
          </a:bodyPr>
          <a:lstStyle/>
          <a:p>
            <a:endParaRPr lang="en-US" dirty="0"/>
          </a:p>
          <a:p>
            <a:endParaRPr lang="en-US" dirty="0"/>
          </a:p>
          <a:p>
            <a:pPr marL="0" indent="0" algn="just">
              <a:buNone/>
            </a:pPr>
            <a:r>
              <a:rPr lang="en-US" sz="5900" dirty="0"/>
              <a:t>The impossible trinity, also called the Mundell-Fleming trilemma or simply the trilemma, expresses the limited options available to </a:t>
            </a:r>
            <a:r>
              <a:rPr lang="en-US" sz="5900" dirty="0" smtClean="0"/>
              <a:t>a small open economy in </a:t>
            </a:r>
            <a:r>
              <a:rPr lang="en-US" sz="5900" dirty="0"/>
              <a:t>setting monetary policy. According to this theory, a country cannot achieve the free flow of capital, a fixed exchange rate and independent monetary policy simultaneously. By pursuing any two of these options, it necessarily closes off the third. </a:t>
            </a:r>
          </a:p>
          <a:p>
            <a:pPr marL="0" indent="0" algn="just">
              <a:buNone/>
            </a:pPr>
            <a:endParaRPr lang="en-US" sz="5900" dirty="0"/>
          </a:p>
          <a:p>
            <a:pPr marL="0" indent="0" algn="just">
              <a:buNone/>
            </a:pPr>
            <a:r>
              <a:rPr lang="en-US" sz="5900" dirty="0"/>
              <a:t>According to the trilemma model, a country has three options. It </a:t>
            </a:r>
            <a:r>
              <a:rPr lang="en-US" sz="5900" dirty="0" smtClean="0"/>
              <a:t>can</a:t>
            </a:r>
            <a:endParaRPr lang="en-US" sz="5900" dirty="0"/>
          </a:p>
          <a:p>
            <a:pPr marL="0" indent="0" algn="just">
              <a:buNone/>
            </a:pPr>
            <a:r>
              <a:rPr lang="en-US" sz="5900" dirty="0"/>
              <a:t>A - set a fixed exchange rate between its currency and another while allowing capital to flow freely across its borders</a:t>
            </a:r>
            <a:r>
              <a:rPr lang="en-US" sz="5900" dirty="0" smtClean="0"/>
              <a:t>,</a:t>
            </a:r>
            <a:endParaRPr lang="en-US" sz="5900" dirty="0"/>
          </a:p>
          <a:p>
            <a:pPr marL="0" indent="0" algn="just">
              <a:buNone/>
            </a:pPr>
            <a:r>
              <a:rPr lang="en-US" sz="5900" dirty="0"/>
              <a:t>B - allow capital to flow freely and set its own monetary policy, or</a:t>
            </a:r>
          </a:p>
          <a:p>
            <a:pPr marL="0" indent="0" algn="just">
              <a:buNone/>
            </a:pPr>
            <a:r>
              <a:rPr lang="en-US" sz="5900" dirty="0" smtClean="0"/>
              <a:t>C </a:t>
            </a:r>
            <a:r>
              <a:rPr lang="en-US" sz="5900" dirty="0"/>
              <a:t>- set its own monetary policy and maintain a fixed exchange rate.</a:t>
            </a:r>
          </a:p>
          <a:p>
            <a:endParaRPr lang="it-IT" dirty="0"/>
          </a:p>
        </p:txBody>
      </p:sp>
    </p:spTree>
    <p:extLst>
      <p:ext uri="{BB962C8B-B14F-4D97-AF65-F5344CB8AC3E}">
        <p14:creationId xmlns:p14="http://schemas.microsoft.com/office/powerpoint/2010/main" val="2026470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3962" y="365125"/>
            <a:ext cx="10795820" cy="1325563"/>
          </a:xfrm>
        </p:spPr>
        <p:txBody>
          <a:bodyPr/>
          <a:lstStyle/>
          <a:p>
            <a:pPr algn="ctr"/>
            <a:r>
              <a:rPr lang="it-IT" dirty="0" smtClean="0"/>
              <a:t>The </a:t>
            </a:r>
            <a:r>
              <a:rPr lang="it-IT" dirty="0" err="1" smtClean="0"/>
              <a:t>impossible</a:t>
            </a:r>
            <a:r>
              <a:rPr lang="it-IT" dirty="0" smtClean="0"/>
              <a:t> </a:t>
            </a:r>
            <a:r>
              <a:rPr lang="it-IT" dirty="0" err="1" smtClean="0"/>
              <a:t>trinity</a:t>
            </a:r>
            <a:endParaRPr lang="en-GB" dirty="0"/>
          </a:p>
        </p:txBody>
      </p:sp>
      <p:pic>
        <p:nvPicPr>
          <p:cNvPr id="10" name="Segnaposto contenuto 9"/>
          <p:cNvPicPr>
            <a:picLocks noGrp="1" noChangeAspect="1"/>
          </p:cNvPicPr>
          <p:nvPr>
            <p:ph idx="1"/>
          </p:nvPr>
        </p:nvPicPr>
        <p:blipFill>
          <a:blip r:embed="rId2"/>
          <a:stretch>
            <a:fillRect/>
          </a:stretch>
        </p:blipFill>
        <p:spPr>
          <a:xfrm>
            <a:off x="2153265" y="1504335"/>
            <a:ext cx="7226709" cy="4468761"/>
          </a:xfrm>
          <a:prstGeom prst="rect">
            <a:avLst/>
          </a:prstGeom>
        </p:spPr>
      </p:pic>
    </p:spTree>
    <p:extLst>
      <p:ext uri="{BB962C8B-B14F-4D97-AF65-F5344CB8AC3E}">
        <p14:creationId xmlns:p14="http://schemas.microsoft.com/office/powerpoint/2010/main" val="3028061508"/>
      </p:ext>
    </p:extLst>
  </p:cSld>
  <p:clrMapOvr>
    <a:masterClrMapping/>
  </p:clrMapOvr>
  <mc:AlternateContent xmlns:mc="http://schemas.openxmlformats.org/markup-compatibility/2006" xmlns:p14="http://schemas.microsoft.com/office/powerpoint/2010/main">
    <mc:Choice Requires="p14">
      <p:transition spd="slow" p14:dur="2000" advTm="136420"/>
    </mc:Choice>
    <mc:Fallback xmlns="">
      <p:transition spd="slow" advTm="136420"/>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652</Words>
  <Application>Microsoft Office PowerPoint</Application>
  <PresentationFormat>Widescreen</PresentationFormat>
  <Paragraphs>33</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Calibri Light</vt:lpstr>
      <vt:lpstr>Tema di Office</vt:lpstr>
      <vt:lpstr>Lesson 19</vt:lpstr>
      <vt:lpstr>Financial stability: what is </vt:lpstr>
      <vt:lpstr>Financial stability</vt:lpstr>
      <vt:lpstr>Exchage rate stability: what is</vt:lpstr>
      <vt:lpstr>External adjustment   fixed vs floating exchange rates</vt:lpstr>
      <vt:lpstr>The exchange rate stability and the impossible trinity</vt:lpstr>
      <vt:lpstr>The impossible trinity</vt:lpstr>
    </vt:vector>
  </TitlesOfParts>
  <Company>Olidata S.p.A.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17</dc:title>
  <dc:creator>Rorita Canale</dc:creator>
  <cp:lastModifiedBy>Rorita Canale</cp:lastModifiedBy>
  <cp:revision>17</cp:revision>
  <dcterms:created xsi:type="dcterms:W3CDTF">2019-01-29T13:32:13Z</dcterms:created>
  <dcterms:modified xsi:type="dcterms:W3CDTF">2019-10-27T16:31:58Z</dcterms:modified>
</cp:coreProperties>
</file>