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10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31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5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87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1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81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87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72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8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08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63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5B03-B7EC-41CD-98E3-3D7BA6347B97}" type="datetimeFigureOut">
              <a:rPr lang="it-IT" smtClean="0"/>
              <a:t>19/06/2015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F3C4-4607-4017-B8F3-48839E56B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02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err="1" smtClean="0"/>
              <a:t>Macroeconomic</a:t>
            </a:r>
            <a:r>
              <a:rPr lang="it-IT" sz="3600" dirty="0" smtClean="0"/>
              <a:t> </a:t>
            </a:r>
            <a:r>
              <a:rPr lang="it-IT" sz="3600" dirty="0" err="1" smtClean="0"/>
              <a:t>Equilibrim</a:t>
            </a:r>
            <a:r>
              <a:rPr lang="it-IT" sz="3600" dirty="0" smtClean="0"/>
              <a:t>, </a:t>
            </a:r>
            <a:r>
              <a:rPr lang="it-IT" sz="3600" dirty="0" err="1" smtClean="0"/>
              <a:t>economic</a:t>
            </a:r>
            <a:r>
              <a:rPr lang="it-IT" sz="3600" dirty="0" smtClean="0"/>
              <a:t> policy </a:t>
            </a:r>
            <a:r>
              <a:rPr lang="it-IT" sz="3600" dirty="0" err="1" smtClean="0"/>
              <a:t>effectivness</a:t>
            </a:r>
            <a:r>
              <a:rPr lang="it-IT" sz="3600" dirty="0" smtClean="0"/>
              <a:t> and </a:t>
            </a:r>
            <a:r>
              <a:rPr lang="it-IT" sz="3600" dirty="0" err="1" smtClean="0"/>
              <a:t>exogenous</a:t>
            </a:r>
            <a:r>
              <a:rPr lang="it-IT" sz="3600" dirty="0" smtClean="0"/>
              <a:t>  shocks</a:t>
            </a:r>
            <a:br>
              <a:rPr lang="it-IT" sz="3600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Algebraic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analysis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8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6064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Floating</a:t>
            </a:r>
            <a:r>
              <a:rPr lang="it-IT" dirty="0" smtClean="0"/>
              <a:t> </a:t>
            </a:r>
            <a:r>
              <a:rPr lang="it-IT" dirty="0" err="1" smtClean="0"/>
              <a:t>exhange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– small open economy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569743"/>
              </p:ext>
            </p:extLst>
          </p:nvPr>
        </p:nvGraphicFramePr>
        <p:xfrm>
          <a:off x="395536" y="2862228"/>
          <a:ext cx="2651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654280" imgH="1066680" progId="Equation.DSMT4">
                  <p:embed/>
                </p:oleObj>
              </mc:Choice>
              <mc:Fallback>
                <p:oleObj name="Equation" r:id="rId3" imgW="265428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862228"/>
                        <a:ext cx="26511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043539"/>
              </p:ext>
            </p:extLst>
          </p:nvPr>
        </p:nvGraphicFramePr>
        <p:xfrm>
          <a:off x="323850" y="1477963"/>
          <a:ext cx="213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133360" imgH="863280" progId="Equation.DSMT4">
                  <p:embed/>
                </p:oleObj>
              </mc:Choice>
              <mc:Fallback>
                <p:oleObj name="Equation" r:id="rId5" imgW="2133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1477963"/>
                        <a:ext cx="2133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form</a:t>
            </a:r>
            <a:r>
              <a:rPr lang="it-IT" dirty="0" smtClean="0"/>
              <a:t> of </a:t>
            </a:r>
            <a:r>
              <a:rPr lang="it-IT" dirty="0" err="1" smtClean="0"/>
              <a:t>matrixes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07707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Solving</a:t>
            </a:r>
            <a:r>
              <a:rPr lang="it-IT" dirty="0" smtClean="0"/>
              <a:t> the </a:t>
            </a:r>
            <a:r>
              <a:rPr lang="it-IT" dirty="0" err="1" smtClean="0"/>
              <a:t>system</a:t>
            </a:r>
            <a:r>
              <a:rPr lang="it-IT" dirty="0" smtClean="0"/>
              <a:t> of </a:t>
            </a:r>
            <a:r>
              <a:rPr lang="it-IT" dirty="0" err="1" smtClean="0"/>
              <a:t>equations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obtain</a:t>
            </a:r>
            <a:r>
              <a:rPr lang="it-IT" dirty="0" smtClean="0"/>
              <a:t> the </a:t>
            </a:r>
            <a:r>
              <a:rPr lang="it-IT" dirty="0" err="1" smtClean="0"/>
              <a:t>values</a:t>
            </a:r>
            <a:r>
              <a:rPr lang="it-IT" dirty="0" smtClean="0"/>
              <a:t> of </a:t>
            </a:r>
            <a:r>
              <a:rPr lang="it-IT" dirty="0" err="1" smtClean="0"/>
              <a:t>income</a:t>
            </a:r>
            <a:r>
              <a:rPr lang="it-IT" dirty="0" smtClean="0"/>
              <a:t>, </a:t>
            </a:r>
            <a:r>
              <a:rPr lang="it-IT" dirty="0" err="1" smtClean="0"/>
              <a:t>interest</a:t>
            </a:r>
            <a:r>
              <a:rPr lang="it-IT" dirty="0" smtClean="0"/>
              <a:t> rate and </a:t>
            </a:r>
            <a:r>
              <a:rPr lang="it-IT" dirty="0" err="1" smtClean="0"/>
              <a:t>exchange</a:t>
            </a:r>
            <a:r>
              <a:rPr lang="it-IT" dirty="0" smtClean="0"/>
              <a:t> rate </a:t>
            </a:r>
            <a:r>
              <a:rPr lang="it-IT" dirty="0" err="1" smtClean="0"/>
              <a:t>satisfying</a:t>
            </a:r>
            <a:r>
              <a:rPr lang="it-IT" dirty="0" smtClean="0"/>
              <a:t> the  </a:t>
            </a:r>
            <a:r>
              <a:rPr lang="it-IT" dirty="0" err="1" smtClean="0"/>
              <a:t>equilibrium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in the </a:t>
            </a:r>
            <a:r>
              <a:rPr lang="it-IT" dirty="0" err="1" smtClean="0"/>
              <a:t>goods</a:t>
            </a:r>
            <a:r>
              <a:rPr lang="it-IT" dirty="0" smtClean="0"/>
              <a:t> market (IS), in the </a:t>
            </a:r>
            <a:r>
              <a:rPr lang="it-IT" dirty="0" err="1" smtClean="0"/>
              <a:t>foreign</a:t>
            </a:r>
            <a:r>
              <a:rPr lang="it-IT" dirty="0" smtClean="0"/>
              <a:t> market (BP) and for </a:t>
            </a:r>
            <a:r>
              <a:rPr lang="it-IT" dirty="0" err="1" smtClean="0"/>
              <a:t>monetary</a:t>
            </a:r>
            <a:r>
              <a:rPr lang="it-IT" dirty="0" smtClean="0"/>
              <a:t> policy </a:t>
            </a:r>
            <a:r>
              <a:rPr lang="it-IT" dirty="0" err="1" smtClean="0"/>
              <a:t>strategy</a:t>
            </a:r>
            <a:r>
              <a:rPr lang="it-IT" dirty="0" smtClean="0"/>
              <a:t>. </a:t>
            </a:r>
          </a:p>
          <a:p>
            <a:pPr algn="just"/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change</a:t>
            </a:r>
            <a:r>
              <a:rPr lang="it-IT" dirty="0" smtClean="0"/>
              <a:t> can be </a:t>
            </a:r>
            <a:r>
              <a:rPr lang="it-IT" dirty="0" err="1" smtClean="0"/>
              <a:t>introduced</a:t>
            </a:r>
            <a:r>
              <a:rPr lang="it-IT" dirty="0" smtClean="0"/>
              <a:t> in the </a:t>
            </a:r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take </a:t>
            </a:r>
            <a:r>
              <a:rPr lang="it-IT" dirty="0" err="1" smtClean="0"/>
              <a:t>into</a:t>
            </a:r>
            <a:r>
              <a:rPr lang="it-IT" dirty="0" smtClean="0"/>
              <a:t> account </a:t>
            </a:r>
            <a:r>
              <a:rPr lang="it-IT" dirty="0" err="1" smtClean="0"/>
              <a:t>changes</a:t>
            </a:r>
            <a:r>
              <a:rPr lang="it-IT" dirty="0" smtClean="0"/>
              <a:t> in the </a:t>
            </a:r>
            <a:r>
              <a:rPr lang="it-IT" dirty="0" err="1" smtClean="0"/>
              <a:t>working</a:t>
            </a:r>
            <a:r>
              <a:rPr lang="it-IT" dirty="0" smtClean="0"/>
              <a:t> of </a:t>
            </a:r>
            <a:r>
              <a:rPr lang="it-IT" dirty="0" err="1" smtClean="0"/>
              <a:t>each</a:t>
            </a:r>
            <a:r>
              <a:rPr lang="it-IT" dirty="0" smtClean="0"/>
              <a:t>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4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Algebraic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analysis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Floating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exhange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rates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 smtClean="0">
                <a:solidFill>
                  <a:prstClr val="black"/>
                </a:solidFill>
                <a:ea typeface="+mn-ea"/>
                <a:cs typeface="+mn-cs"/>
              </a:rPr>
              <a:t>E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xogenous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 shock: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change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in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autonomous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demand</a:t>
            </a:r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298652"/>
              </p:ext>
            </p:extLst>
          </p:nvPr>
        </p:nvGraphicFramePr>
        <p:xfrm>
          <a:off x="323529" y="1628774"/>
          <a:ext cx="3600400" cy="158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006280" imgH="1066680" progId="Equation.DSMT4">
                  <p:embed/>
                </p:oleObj>
              </mc:Choice>
              <mc:Fallback>
                <p:oleObj name="Equation" r:id="rId3" imgW="200628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1628774"/>
                        <a:ext cx="3600400" cy="1584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01938"/>
              </p:ext>
            </p:extLst>
          </p:nvPr>
        </p:nvGraphicFramePr>
        <p:xfrm>
          <a:off x="323528" y="3573016"/>
          <a:ext cx="3744416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409400" imgH="1396800" progId="Equation.DSMT4">
                  <p:embed/>
                </p:oleObj>
              </mc:Choice>
              <mc:Fallback>
                <p:oleObj name="Equation" r:id="rId5" imgW="14094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3573016"/>
                        <a:ext cx="3744416" cy="26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572000" y="436510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increase</a:t>
            </a:r>
            <a:r>
              <a:rPr lang="it-IT" dirty="0" smtClean="0"/>
              <a:t> in </a:t>
            </a:r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increases</a:t>
            </a:r>
            <a:r>
              <a:rPr lang="it-IT" dirty="0" smtClean="0"/>
              <a:t> </a:t>
            </a:r>
            <a:r>
              <a:rPr lang="it-IT" dirty="0" err="1" smtClean="0"/>
              <a:t>income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capital </a:t>
            </a:r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perfect</a:t>
            </a:r>
            <a:r>
              <a:rPr lang="it-IT" dirty="0" smtClean="0"/>
              <a:t> </a:t>
            </a:r>
            <a:r>
              <a:rPr lang="el-GR" dirty="0" smtClean="0">
                <a:sym typeface="Symbol"/>
              </a:rPr>
              <a:t>α</a:t>
            </a:r>
            <a:r>
              <a:rPr lang="it-IT" dirty="0" smtClean="0"/>
              <a:t>&lt;</a:t>
            </a:r>
            <a:r>
              <a:rPr lang="it-IT" dirty="0" smtClean="0">
                <a:sym typeface="Symbol"/>
              </a:rPr>
              <a:t>  e </a:t>
            </a:r>
            <a:r>
              <a:rPr lang="el-GR" dirty="0" smtClean="0">
                <a:sym typeface="Symbol"/>
              </a:rPr>
              <a:t>γ</a:t>
            </a:r>
            <a:r>
              <a:rPr lang="it-IT" dirty="0" smtClean="0">
                <a:sym typeface="Symbol"/>
              </a:rPr>
              <a:t>&gt;0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33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587375"/>
              </p:ext>
            </p:extLst>
          </p:nvPr>
        </p:nvGraphicFramePr>
        <p:xfrm>
          <a:off x="323850" y="573088"/>
          <a:ext cx="2447925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739880" imgH="1396800" progId="Equation.DSMT4">
                  <p:embed/>
                </p:oleObj>
              </mc:Choice>
              <mc:Fallback>
                <p:oleObj name="Equation" r:id="rId3" imgW="173988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73088"/>
                        <a:ext cx="2447925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03848" y="3618593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increase</a:t>
            </a:r>
            <a:r>
              <a:rPr lang="it-IT" dirty="0" smtClean="0"/>
              <a:t> in </a:t>
            </a:r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causes</a:t>
            </a:r>
            <a:r>
              <a:rPr lang="it-IT" dirty="0" smtClean="0"/>
              <a:t> an </a:t>
            </a:r>
            <a:r>
              <a:rPr lang="it-IT" dirty="0" err="1" smtClean="0"/>
              <a:t>exchange</a:t>
            </a:r>
            <a:r>
              <a:rPr lang="it-IT" dirty="0" smtClean="0"/>
              <a:t> rate </a:t>
            </a:r>
            <a:r>
              <a:rPr lang="it-IT" dirty="0" err="1" smtClean="0"/>
              <a:t>appreciation</a:t>
            </a:r>
            <a:r>
              <a:rPr lang="it-IT" dirty="0" smtClean="0"/>
              <a:t> (and vice versa). The </a:t>
            </a:r>
            <a:r>
              <a:rPr lang="it-IT" dirty="0" err="1" smtClean="0"/>
              <a:t>lower</a:t>
            </a:r>
            <a:r>
              <a:rPr lang="it-IT" dirty="0" smtClean="0"/>
              <a:t> the capital </a:t>
            </a:r>
            <a:r>
              <a:rPr lang="it-IT" dirty="0" err="1" smtClean="0"/>
              <a:t>mobility</a:t>
            </a:r>
            <a:r>
              <a:rPr lang="it-IT" dirty="0" smtClean="0"/>
              <a:t> the </a:t>
            </a:r>
            <a:r>
              <a:rPr lang="it-IT" dirty="0" err="1" smtClean="0"/>
              <a:t>greater</a:t>
            </a:r>
            <a:r>
              <a:rPr lang="it-IT" dirty="0" smtClean="0"/>
              <a:t> the </a:t>
            </a:r>
            <a:r>
              <a:rPr lang="it-IT" dirty="0" err="1" smtClean="0"/>
              <a:t>exchange</a:t>
            </a:r>
            <a:r>
              <a:rPr lang="it-IT" dirty="0" smtClean="0"/>
              <a:t> rate </a:t>
            </a:r>
            <a:r>
              <a:rPr lang="it-IT" dirty="0" err="1" smtClean="0"/>
              <a:t>appreciation</a:t>
            </a:r>
            <a:endParaRPr lang="it-IT" dirty="0"/>
          </a:p>
        </p:txBody>
      </p:sp>
      <p:graphicFrame>
        <p:nvGraphicFramePr>
          <p:cNvPr id="6" name="Segnaposto contenu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254583"/>
              </p:ext>
            </p:extLst>
          </p:nvPr>
        </p:nvGraphicFramePr>
        <p:xfrm>
          <a:off x="411163" y="3141663"/>
          <a:ext cx="2416175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536480" imgH="1396800" progId="Equation.DSMT4">
                  <p:embed/>
                </p:oleObj>
              </mc:Choice>
              <mc:Fallback>
                <p:oleObj name="Equation" r:id="rId5" imgW="153648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141663"/>
                        <a:ext cx="2416175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356248" y="91710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increase</a:t>
            </a:r>
            <a:r>
              <a:rPr lang="it-IT" dirty="0" smtClean="0"/>
              <a:t> in </a:t>
            </a:r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increases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 (and vice versa) </a:t>
            </a:r>
            <a:r>
              <a:rPr lang="it-IT" dirty="0" err="1" smtClean="0"/>
              <a:t>if</a:t>
            </a:r>
            <a:r>
              <a:rPr lang="it-IT" dirty="0" smtClean="0"/>
              <a:t> capital </a:t>
            </a:r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perfect</a:t>
            </a:r>
            <a:r>
              <a:rPr lang="it-IT" dirty="0" smtClean="0"/>
              <a:t> </a:t>
            </a:r>
            <a:r>
              <a:rPr lang="el-GR" dirty="0" smtClean="0">
                <a:sym typeface="Symbol"/>
              </a:rPr>
              <a:t>α</a:t>
            </a:r>
            <a:r>
              <a:rPr lang="it-IT" dirty="0" smtClean="0"/>
              <a:t>&lt;</a:t>
            </a:r>
            <a:r>
              <a:rPr lang="it-IT" dirty="0" smtClean="0">
                <a:sym typeface="Symbol"/>
              </a:rPr>
              <a:t> 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537321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Try</a:t>
            </a:r>
            <a:r>
              <a:rPr lang="it-IT" dirty="0" smtClean="0"/>
              <a:t> by </a:t>
            </a:r>
            <a:r>
              <a:rPr lang="it-IT" dirty="0" err="1" smtClean="0"/>
              <a:t>yourself</a:t>
            </a:r>
            <a:r>
              <a:rPr lang="it-IT" dirty="0" smtClean="0"/>
              <a:t> to </a:t>
            </a:r>
            <a:r>
              <a:rPr lang="it-IT" dirty="0" err="1" smtClean="0"/>
              <a:t>find</a:t>
            </a:r>
            <a:r>
              <a:rPr lang="it-IT" dirty="0" smtClean="0"/>
              <a:t> the </a:t>
            </a:r>
            <a:r>
              <a:rPr lang="it-IT" dirty="0" err="1" smtClean="0"/>
              <a:t>effect</a:t>
            </a:r>
            <a:r>
              <a:rPr lang="it-IT" dirty="0"/>
              <a:t> </a:t>
            </a:r>
            <a:r>
              <a:rPr lang="it-IT" dirty="0" smtClean="0"/>
              <a:t>of a </a:t>
            </a:r>
            <a:r>
              <a:rPr lang="it-IT" dirty="0" err="1" smtClean="0"/>
              <a:t>change</a:t>
            </a:r>
            <a:r>
              <a:rPr lang="it-IT" dirty="0" smtClean="0"/>
              <a:t> of world </a:t>
            </a:r>
            <a:r>
              <a:rPr lang="it-IT" dirty="0" err="1" smtClean="0"/>
              <a:t>income</a:t>
            </a:r>
            <a:r>
              <a:rPr lang="it-IT" dirty="0" smtClean="0"/>
              <a:t>, </a:t>
            </a:r>
            <a:r>
              <a:rPr lang="it-IT" dirty="0" err="1" smtClean="0"/>
              <a:t>level</a:t>
            </a:r>
            <a:r>
              <a:rPr lang="it-IT" dirty="0" smtClean="0"/>
              <a:t> of </a:t>
            </a:r>
            <a:r>
              <a:rPr lang="it-IT" dirty="0" err="1" smtClean="0"/>
              <a:t>prices</a:t>
            </a:r>
            <a:r>
              <a:rPr lang="it-IT" dirty="0" smtClean="0"/>
              <a:t>, </a:t>
            </a:r>
            <a:r>
              <a:rPr lang="it-IT" dirty="0" err="1" smtClean="0"/>
              <a:t>attitude</a:t>
            </a:r>
            <a:r>
              <a:rPr lang="it-IT" dirty="0" smtClean="0"/>
              <a:t> to </a:t>
            </a:r>
            <a:r>
              <a:rPr lang="it-IT" dirty="0" err="1" smtClean="0"/>
              <a:t>accept</a:t>
            </a:r>
            <a:r>
              <a:rPr lang="it-IT" dirty="0" smtClean="0"/>
              <a:t> </a:t>
            </a:r>
            <a:r>
              <a:rPr lang="it-IT" dirty="0" err="1" smtClean="0"/>
              <a:t>inflation</a:t>
            </a:r>
            <a:r>
              <a:rPr lang="it-IT" dirty="0" smtClean="0"/>
              <a:t>, </a:t>
            </a:r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or </a:t>
            </a:r>
            <a:r>
              <a:rPr lang="it-IT" dirty="0" err="1" smtClean="0"/>
              <a:t>expectations</a:t>
            </a:r>
            <a:r>
              <a:rPr lang="it-IT" dirty="0" smtClean="0"/>
              <a:t> on future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algebraic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can be </a:t>
            </a:r>
            <a:r>
              <a:rPr lang="it-IT" dirty="0" err="1" smtClean="0"/>
              <a:t>applied</a:t>
            </a:r>
            <a:r>
              <a:rPr lang="it-IT" dirty="0" smtClean="0"/>
              <a:t> – </a:t>
            </a:r>
            <a:r>
              <a:rPr lang="it-IT" dirty="0" err="1" smtClean="0"/>
              <a:t>mutatid</a:t>
            </a:r>
            <a:r>
              <a:rPr lang="it-IT" dirty="0" smtClean="0"/>
              <a:t> </a:t>
            </a:r>
            <a:r>
              <a:rPr lang="it-IT" dirty="0" err="1" smtClean="0"/>
              <a:t>mutandis</a:t>
            </a:r>
            <a:r>
              <a:rPr lang="it-IT" dirty="0" smtClean="0"/>
              <a:t> – to a big open economy </a:t>
            </a:r>
            <a:r>
              <a:rPr lang="it-IT" dirty="0" err="1" smtClean="0"/>
              <a:t>affected</a:t>
            </a:r>
            <a:r>
              <a:rPr lang="it-IT" dirty="0" smtClean="0"/>
              <a:t> by </a:t>
            </a:r>
            <a:r>
              <a:rPr lang="it-IT" dirty="0" err="1" smtClean="0"/>
              <a:t>policies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 in an </a:t>
            </a:r>
            <a:r>
              <a:rPr lang="it-IT" dirty="0" err="1" smtClean="0"/>
              <a:t>another</a:t>
            </a:r>
            <a:r>
              <a:rPr lang="it-IT" dirty="0" smtClean="0"/>
              <a:t> open economy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394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26064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endParaRPr lang="it-IT" dirty="0" smtClean="0"/>
          </a:p>
          <a:p>
            <a:pPr algn="ctr"/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– small open economy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87187"/>
              </p:ext>
            </p:extLst>
          </p:nvPr>
        </p:nvGraphicFramePr>
        <p:xfrm>
          <a:off x="249238" y="3065463"/>
          <a:ext cx="2943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946240" imgH="660240" progId="Equation.DSMT4">
                  <p:embed/>
                </p:oleObj>
              </mc:Choice>
              <mc:Fallback>
                <p:oleObj name="Equation" r:id="rId3" imgW="29462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3065463"/>
                        <a:ext cx="29432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073910"/>
              </p:ext>
            </p:extLst>
          </p:nvPr>
        </p:nvGraphicFramePr>
        <p:xfrm>
          <a:off x="298450" y="1592263"/>
          <a:ext cx="2184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184120" imgH="634680" progId="Equation.DSMT4">
                  <p:embed/>
                </p:oleObj>
              </mc:Choice>
              <mc:Fallback>
                <p:oleObj name="Equation" r:id="rId5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450" y="1592263"/>
                        <a:ext cx="21844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form</a:t>
            </a:r>
            <a:r>
              <a:rPr lang="it-IT" dirty="0" smtClean="0"/>
              <a:t> of </a:t>
            </a:r>
            <a:r>
              <a:rPr lang="it-IT" dirty="0" err="1" smtClean="0"/>
              <a:t>matrixes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07707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Solving</a:t>
            </a:r>
            <a:r>
              <a:rPr lang="it-IT" dirty="0" smtClean="0"/>
              <a:t> the </a:t>
            </a:r>
            <a:r>
              <a:rPr lang="it-IT" dirty="0" err="1" smtClean="0"/>
              <a:t>system</a:t>
            </a:r>
            <a:r>
              <a:rPr lang="it-IT" dirty="0" smtClean="0"/>
              <a:t> of </a:t>
            </a:r>
            <a:r>
              <a:rPr lang="it-IT" dirty="0" err="1" smtClean="0"/>
              <a:t>equations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obtain</a:t>
            </a:r>
            <a:r>
              <a:rPr lang="it-IT" dirty="0" smtClean="0"/>
              <a:t> the </a:t>
            </a:r>
            <a:r>
              <a:rPr lang="it-IT" dirty="0" err="1" smtClean="0"/>
              <a:t>values</a:t>
            </a:r>
            <a:r>
              <a:rPr lang="it-IT" dirty="0" smtClean="0"/>
              <a:t> of </a:t>
            </a:r>
            <a:r>
              <a:rPr lang="it-IT" dirty="0" err="1" smtClean="0"/>
              <a:t>income</a:t>
            </a:r>
            <a:r>
              <a:rPr lang="it-IT" dirty="0" smtClean="0"/>
              <a:t> and </a:t>
            </a:r>
            <a:r>
              <a:rPr lang="it-IT" dirty="0" err="1" smtClean="0"/>
              <a:t>interest</a:t>
            </a:r>
            <a:r>
              <a:rPr lang="it-IT" dirty="0" smtClean="0"/>
              <a:t> rate </a:t>
            </a:r>
            <a:r>
              <a:rPr lang="it-IT" dirty="0" err="1" smtClean="0"/>
              <a:t>satisfying</a:t>
            </a:r>
            <a:r>
              <a:rPr lang="it-IT" dirty="0" smtClean="0"/>
              <a:t> the  </a:t>
            </a:r>
            <a:r>
              <a:rPr lang="it-IT" dirty="0" err="1" smtClean="0"/>
              <a:t>equilibrium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 in the </a:t>
            </a:r>
            <a:r>
              <a:rPr lang="it-IT" dirty="0" err="1" smtClean="0"/>
              <a:t>goods</a:t>
            </a:r>
            <a:r>
              <a:rPr lang="it-IT" dirty="0" smtClean="0"/>
              <a:t> market (IS), in the </a:t>
            </a:r>
            <a:r>
              <a:rPr lang="it-IT" dirty="0" err="1" smtClean="0"/>
              <a:t>foreign</a:t>
            </a:r>
            <a:r>
              <a:rPr lang="it-IT" dirty="0" smtClean="0"/>
              <a:t> market (BP)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coincides</a:t>
            </a:r>
            <a:r>
              <a:rPr lang="it-IT" dirty="0" smtClean="0"/>
              <a:t> with the </a:t>
            </a:r>
            <a:r>
              <a:rPr lang="it-IT" dirty="0" err="1" smtClean="0"/>
              <a:t>monetary</a:t>
            </a:r>
            <a:r>
              <a:rPr lang="it-IT" dirty="0" smtClean="0"/>
              <a:t> policy </a:t>
            </a:r>
            <a:r>
              <a:rPr lang="it-IT" dirty="0" err="1" smtClean="0"/>
              <a:t>strategy</a:t>
            </a:r>
            <a:r>
              <a:rPr lang="it-IT" dirty="0" smtClean="0"/>
              <a:t>. </a:t>
            </a:r>
          </a:p>
          <a:p>
            <a:pPr algn="just"/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change</a:t>
            </a:r>
            <a:r>
              <a:rPr lang="it-IT" dirty="0" smtClean="0"/>
              <a:t> can be </a:t>
            </a:r>
            <a:r>
              <a:rPr lang="it-IT" dirty="0" err="1" smtClean="0"/>
              <a:t>introduced</a:t>
            </a:r>
            <a:r>
              <a:rPr lang="it-IT" dirty="0" smtClean="0"/>
              <a:t> in the </a:t>
            </a:r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take </a:t>
            </a:r>
            <a:r>
              <a:rPr lang="it-IT" dirty="0" err="1" smtClean="0"/>
              <a:t>into</a:t>
            </a:r>
            <a:r>
              <a:rPr lang="it-IT" dirty="0" smtClean="0"/>
              <a:t> account </a:t>
            </a:r>
            <a:r>
              <a:rPr lang="it-IT" dirty="0" err="1" smtClean="0"/>
              <a:t>changes</a:t>
            </a:r>
            <a:r>
              <a:rPr lang="it-IT" dirty="0" smtClean="0"/>
              <a:t> in the </a:t>
            </a:r>
            <a:r>
              <a:rPr lang="it-IT" dirty="0" err="1" smtClean="0"/>
              <a:t>working</a:t>
            </a:r>
            <a:r>
              <a:rPr lang="it-IT" dirty="0" smtClean="0"/>
              <a:t> of </a:t>
            </a:r>
            <a:r>
              <a:rPr lang="it-IT" dirty="0" err="1" smtClean="0"/>
              <a:t>each</a:t>
            </a:r>
            <a:r>
              <a:rPr lang="it-IT" dirty="0" smtClean="0"/>
              <a:t>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61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Algebraic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analysis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 smtClean="0">
                <a:solidFill>
                  <a:prstClr val="black"/>
                </a:solidFill>
                <a:ea typeface="+mn-ea"/>
                <a:cs typeface="+mn-cs"/>
              </a:rPr>
              <a:t>Fixed</a:t>
            </a:r>
            <a:r>
              <a:rPr lang="it-IT" sz="1800" dirty="0" smtClean="0">
                <a:solidFill>
                  <a:prstClr val="black"/>
                </a:solidFill>
                <a:ea typeface="+mn-ea"/>
                <a:cs typeface="+mn-cs"/>
              </a:rPr>
              <a:t> 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exhange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err="1">
                <a:solidFill>
                  <a:prstClr val="black"/>
                </a:solidFill>
                <a:ea typeface="+mn-ea"/>
                <a:cs typeface="+mn-cs"/>
              </a:rPr>
              <a:t>rates</a:t>
            </a: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1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 err="1" smtClean="0">
                <a:solidFill>
                  <a:prstClr val="black"/>
                </a:solidFill>
                <a:ea typeface="+mn-ea"/>
                <a:cs typeface="+mn-cs"/>
              </a:rPr>
              <a:t>E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xogenous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 shock: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change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in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autonomous</a:t>
            </a:r>
            <a:r>
              <a:rPr lang="it-IT" sz="20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it-IT" sz="2000" dirty="0" err="1" smtClean="0">
                <a:solidFill>
                  <a:prstClr val="black"/>
                </a:solidFill>
                <a:ea typeface="+mn-ea"/>
                <a:cs typeface="+mn-cs"/>
              </a:rPr>
              <a:t>demand</a:t>
            </a:r>
            <a:endParaRPr lang="it-IT" sz="20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22357"/>
              </p:ext>
            </p:extLst>
          </p:nvPr>
        </p:nvGraphicFramePr>
        <p:xfrm>
          <a:off x="482600" y="1930400"/>
          <a:ext cx="32813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828800" imgH="660240" progId="Equation.DSMT4">
                  <p:embed/>
                </p:oleObj>
              </mc:Choice>
              <mc:Fallback>
                <p:oleObj name="Equation" r:id="rId3" imgW="18288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930400"/>
                        <a:ext cx="328136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69574"/>
              </p:ext>
            </p:extLst>
          </p:nvPr>
        </p:nvGraphicFramePr>
        <p:xfrm>
          <a:off x="474663" y="4191000"/>
          <a:ext cx="344011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295280" imgH="749160" progId="Equation.DSMT4">
                  <p:embed/>
                </p:oleObj>
              </mc:Choice>
              <mc:Fallback>
                <p:oleObj name="Equation" r:id="rId5" imgW="129528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663" y="4191000"/>
                        <a:ext cx="3440112" cy="142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572000" y="436510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 </a:t>
            </a:r>
            <a:r>
              <a:rPr lang="it-IT" dirty="0" err="1" smtClean="0"/>
              <a:t>increase</a:t>
            </a:r>
            <a:r>
              <a:rPr lang="it-IT" dirty="0" smtClean="0"/>
              <a:t> in </a:t>
            </a:r>
            <a:r>
              <a:rPr lang="it-IT" dirty="0" err="1" smtClean="0"/>
              <a:t>autonomous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</a:t>
            </a:r>
            <a:r>
              <a:rPr lang="it-IT" dirty="0" err="1" smtClean="0"/>
              <a:t>increases</a:t>
            </a:r>
            <a:r>
              <a:rPr lang="it-IT" dirty="0" smtClean="0"/>
              <a:t> </a:t>
            </a:r>
            <a:r>
              <a:rPr lang="it-IT" dirty="0" err="1" smtClean="0"/>
              <a:t>income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increase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greater</a:t>
            </a:r>
            <a:r>
              <a:rPr lang="it-IT" dirty="0" smtClean="0"/>
              <a:t> the </a:t>
            </a:r>
            <a:r>
              <a:rPr lang="it-IT" dirty="0" err="1" smtClean="0"/>
              <a:t>greater</a:t>
            </a:r>
            <a:r>
              <a:rPr lang="it-IT" dirty="0" smtClean="0"/>
              <a:t> the capital </a:t>
            </a:r>
            <a:r>
              <a:rPr lang="it-IT" dirty="0" err="1" smtClean="0"/>
              <a:t>mobility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541207"/>
              </p:ext>
            </p:extLst>
          </p:nvPr>
        </p:nvGraphicFramePr>
        <p:xfrm>
          <a:off x="323850" y="296863"/>
          <a:ext cx="3440113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295280" imgH="863280" progId="Equation.DSMT4">
                  <p:embed/>
                </p:oleObj>
              </mc:Choice>
              <mc:Fallback>
                <p:oleObj name="Equation" r:id="rId3" imgW="12952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6863"/>
                        <a:ext cx="3440113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/>
          <p:cNvSpPr/>
          <p:nvPr/>
        </p:nvSpPr>
        <p:spPr>
          <a:xfrm>
            <a:off x="4211960" y="4766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An </a:t>
            </a:r>
            <a:r>
              <a:rPr lang="it-IT" dirty="0" err="1"/>
              <a:t>increase</a:t>
            </a:r>
            <a:r>
              <a:rPr lang="it-IT" dirty="0"/>
              <a:t> in </a:t>
            </a:r>
            <a:r>
              <a:rPr lang="it-IT" dirty="0" err="1"/>
              <a:t>autonomous</a:t>
            </a:r>
            <a:r>
              <a:rPr lang="it-IT" dirty="0"/>
              <a:t> </a:t>
            </a:r>
            <a:r>
              <a:rPr lang="it-IT" dirty="0" err="1"/>
              <a:t>demand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</a:t>
            </a:r>
            <a:r>
              <a:rPr lang="it-IT" dirty="0" err="1"/>
              <a:t>interest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 (and vice versa) </a:t>
            </a:r>
            <a:r>
              <a:rPr lang="it-IT" dirty="0" err="1"/>
              <a:t>if</a:t>
            </a:r>
            <a:r>
              <a:rPr lang="it-IT" dirty="0"/>
              <a:t> capital </a:t>
            </a:r>
            <a:r>
              <a:rPr lang="it-IT" dirty="0" err="1"/>
              <a:t>mobility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perfect</a:t>
            </a:r>
            <a:r>
              <a:rPr lang="it-IT" dirty="0"/>
              <a:t> </a:t>
            </a:r>
            <a:r>
              <a:rPr lang="el-GR" dirty="0">
                <a:sym typeface="Symbol"/>
              </a:rPr>
              <a:t>α</a:t>
            </a:r>
            <a:r>
              <a:rPr lang="it-IT" dirty="0"/>
              <a:t>&lt;</a:t>
            </a:r>
            <a:r>
              <a:rPr lang="it-IT" dirty="0">
                <a:sym typeface="Symbol"/>
              </a:rPr>
              <a:t> 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39552" y="4941168"/>
            <a:ext cx="824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Try</a:t>
            </a:r>
            <a:r>
              <a:rPr lang="it-IT" dirty="0"/>
              <a:t> by </a:t>
            </a:r>
            <a:r>
              <a:rPr lang="it-IT" dirty="0" err="1"/>
              <a:t>yourself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the </a:t>
            </a:r>
            <a:r>
              <a:rPr lang="it-IT" dirty="0" err="1"/>
              <a:t>effect</a:t>
            </a:r>
            <a:r>
              <a:rPr lang="it-IT" dirty="0"/>
              <a:t> of a </a:t>
            </a:r>
            <a:r>
              <a:rPr lang="it-IT" dirty="0" err="1"/>
              <a:t>change</a:t>
            </a:r>
            <a:r>
              <a:rPr lang="it-IT" dirty="0"/>
              <a:t> of world </a:t>
            </a:r>
            <a:r>
              <a:rPr lang="it-IT" dirty="0" err="1"/>
              <a:t>income</a:t>
            </a:r>
            <a:r>
              <a:rPr lang="it-IT" dirty="0" smtClean="0"/>
              <a:t>, </a:t>
            </a:r>
            <a:r>
              <a:rPr lang="it-IT" dirty="0" err="1"/>
              <a:t>foreign</a:t>
            </a:r>
            <a:r>
              <a:rPr lang="it-IT" dirty="0"/>
              <a:t> </a:t>
            </a:r>
            <a:r>
              <a:rPr lang="it-IT" dirty="0" err="1"/>
              <a:t>interest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or </a:t>
            </a:r>
            <a:r>
              <a:rPr lang="it-IT" dirty="0" err="1"/>
              <a:t>expectations</a:t>
            </a:r>
            <a:r>
              <a:rPr lang="it-IT" dirty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devaluation</a:t>
            </a:r>
            <a:r>
              <a:rPr lang="it-IT" dirty="0" smtClean="0"/>
              <a:t> .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algebraic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 can be </a:t>
            </a:r>
            <a:r>
              <a:rPr lang="it-IT" dirty="0" err="1"/>
              <a:t>applied</a:t>
            </a:r>
            <a:r>
              <a:rPr lang="it-IT" dirty="0"/>
              <a:t> – </a:t>
            </a:r>
            <a:r>
              <a:rPr lang="it-IT" dirty="0" err="1" smtClean="0"/>
              <a:t>mutatis</a:t>
            </a:r>
            <a:r>
              <a:rPr lang="it-IT" dirty="0" smtClean="0"/>
              <a:t> </a:t>
            </a:r>
            <a:r>
              <a:rPr lang="it-IT" dirty="0" err="1"/>
              <a:t>mutandis</a:t>
            </a:r>
            <a:r>
              <a:rPr lang="it-IT" dirty="0"/>
              <a:t> – to a big open economy </a:t>
            </a:r>
            <a:r>
              <a:rPr lang="it-IT" dirty="0" err="1"/>
              <a:t>affected</a:t>
            </a:r>
            <a:r>
              <a:rPr lang="it-IT" dirty="0"/>
              <a:t> by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implemented</a:t>
            </a:r>
            <a:r>
              <a:rPr lang="it-IT" dirty="0"/>
              <a:t> in an </a:t>
            </a:r>
            <a:r>
              <a:rPr lang="it-IT" dirty="0" err="1"/>
              <a:t>another</a:t>
            </a:r>
            <a:r>
              <a:rPr lang="it-IT" dirty="0"/>
              <a:t> open economy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55576" y="256490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Since</a:t>
            </a:r>
            <a:r>
              <a:rPr lang="it-IT" dirty="0" smtClean="0"/>
              <a:t> the </a:t>
            </a:r>
            <a:r>
              <a:rPr lang="it-IT" dirty="0" err="1" smtClean="0"/>
              <a:t>degree</a:t>
            </a:r>
            <a:r>
              <a:rPr lang="it-IT" dirty="0" smtClean="0"/>
              <a:t> of capital </a:t>
            </a:r>
            <a:r>
              <a:rPr lang="it-IT" dirty="0" err="1" smtClean="0"/>
              <a:t>mobility</a:t>
            </a:r>
            <a:r>
              <a:rPr lang="it-IT" dirty="0" smtClean="0"/>
              <a:t>  can be </a:t>
            </a:r>
            <a:r>
              <a:rPr lang="it-IT" dirty="0" err="1" smtClean="0"/>
              <a:t>interpreted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degree</a:t>
            </a:r>
            <a:r>
              <a:rPr lang="it-IT" dirty="0" smtClean="0"/>
              <a:t> of </a:t>
            </a:r>
            <a:r>
              <a:rPr lang="it-IT" dirty="0" err="1" smtClean="0"/>
              <a:t>substitution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internal</a:t>
            </a:r>
            <a:r>
              <a:rPr lang="it-IT" dirty="0" smtClean="0"/>
              <a:t> and </a:t>
            </a:r>
            <a:r>
              <a:rPr lang="it-IT" dirty="0" err="1" smtClean="0"/>
              <a:t>external</a:t>
            </a:r>
            <a:r>
              <a:rPr lang="it-IT" dirty="0" smtClean="0"/>
              <a:t> bonds, </a:t>
            </a:r>
            <a:r>
              <a:rPr lang="it-IT" dirty="0" err="1" smtClean="0"/>
              <a:t>it</a:t>
            </a:r>
            <a:r>
              <a:rPr lang="it-IT" dirty="0" smtClean="0"/>
              <a:t> can be </a:t>
            </a:r>
            <a:r>
              <a:rPr lang="it-IT" dirty="0" err="1" smtClean="0"/>
              <a:t>said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increase</a:t>
            </a:r>
            <a:r>
              <a:rPr lang="it-IT" dirty="0" smtClean="0"/>
              <a:t> of </a:t>
            </a:r>
            <a:r>
              <a:rPr lang="it-IT" dirty="0" err="1"/>
              <a:t>a</a:t>
            </a:r>
            <a:r>
              <a:rPr lang="it-IT" dirty="0" err="1" smtClean="0"/>
              <a:t>utonomous</a:t>
            </a:r>
            <a:r>
              <a:rPr lang="it-IT" dirty="0" smtClean="0"/>
              <a:t> </a:t>
            </a:r>
            <a:r>
              <a:rPr lang="it-IT" dirty="0" err="1" smtClean="0"/>
              <a:t>demand</a:t>
            </a:r>
            <a:r>
              <a:rPr lang="it-IT" dirty="0" smtClean="0"/>
              <a:t>  </a:t>
            </a:r>
            <a:r>
              <a:rPr lang="it-IT" dirty="0" err="1" smtClean="0"/>
              <a:t>requires</a:t>
            </a:r>
            <a:r>
              <a:rPr lang="it-IT" dirty="0" smtClean="0"/>
              <a:t> an </a:t>
            </a:r>
            <a:r>
              <a:rPr lang="it-IT" dirty="0" err="1" smtClean="0"/>
              <a:t>increase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 to </a:t>
            </a:r>
            <a:r>
              <a:rPr lang="it-IT" dirty="0" err="1" smtClean="0"/>
              <a:t>encourage</a:t>
            </a:r>
            <a:r>
              <a:rPr lang="it-IT" dirty="0" smtClean="0"/>
              <a:t> capital </a:t>
            </a:r>
            <a:r>
              <a:rPr lang="it-IT" dirty="0" err="1" smtClean="0"/>
              <a:t>investors</a:t>
            </a:r>
            <a:r>
              <a:rPr lang="it-IT" dirty="0" smtClean="0"/>
              <a:t> to </a:t>
            </a:r>
            <a:r>
              <a:rPr lang="it-IT" dirty="0" err="1" smtClean="0"/>
              <a:t>finance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( country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risky</a:t>
            </a:r>
            <a:r>
              <a:rPr lang="it-IT" dirty="0" smtClean="0"/>
              <a:t>) the </a:t>
            </a:r>
            <a:r>
              <a:rPr lang="it-IT" dirty="0" err="1" smtClean="0"/>
              <a:t>effect</a:t>
            </a:r>
            <a:r>
              <a:rPr lang="it-IT" dirty="0" smtClean="0"/>
              <a:t> on </a:t>
            </a: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reduced</a:t>
            </a:r>
            <a:r>
              <a:rPr lang="it-IT" dirty="0" smtClean="0"/>
              <a:t> or </a:t>
            </a:r>
            <a:r>
              <a:rPr lang="it-IT" dirty="0" err="1" smtClean="0"/>
              <a:t>canceled</a:t>
            </a:r>
            <a:r>
              <a:rPr lang="it-IT" dirty="0"/>
              <a:t>.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3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case of a </a:t>
            </a:r>
            <a:r>
              <a:rPr lang="it-IT" dirty="0" err="1" smtClean="0"/>
              <a:t>monetary</a:t>
            </a:r>
            <a:r>
              <a:rPr lang="it-IT" dirty="0" smtClean="0"/>
              <a:t> union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801284"/>
              </p:ext>
            </p:extLst>
          </p:nvPr>
        </p:nvGraphicFramePr>
        <p:xfrm>
          <a:off x="1030288" y="1412875"/>
          <a:ext cx="19875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269720" imgH="736560" progId="Equation.DSMT4">
                  <p:embed/>
                </p:oleObj>
              </mc:Choice>
              <mc:Fallback>
                <p:oleObj name="Equation" r:id="rId3" imgW="12697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1412875"/>
                        <a:ext cx="19875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398582"/>
              </p:ext>
            </p:extLst>
          </p:nvPr>
        </p:nvGraphicFramePr>
        <p:xfrm>
          <a:off x="755576" y="2564904"/>
          <a:ext cx="28940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612800" imgH="634680" progId="Equation.DSMT4">
                  <p:embed/>
                </p:oleObj>
              </mc:Choice>
              <mc:Fallback>
                <p:oleObj name="Equation" r:id="rId5" imgW="1612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564904"/>
                        <a:ext cx="28940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406528"/>
              </p:ext>
            </p:extLst>
          </p:nvPr>
        </p:nvGraphicFramePr>
        <p:xfrm>
          <a:off x="683568" y="3645024"/>
          <a:ext cx="3001962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130040" imgH="634680" progId="Equation.DSMT4">
                  <p:embed/>
                </p:oleObj>
              </mc:Choice>
              <mc:Fallback>
                <p:oleObj name="Equation" r:id="rId7" imgW="1130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645024"/>
                        <a:ext cx="3001962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81848"/>
              </p:ext>
            </p:extLst>
          </p:nvPr>
        </p:nvGraphicFramePr>
        <p:xfrm>
          <a:off x="611560" y="5229200"/>
          <a:ext cx="215900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812520" imgH="634680" progId="Equation.DSMT4">
                  <p:embed/>
                </p:oleObj>
              </mc:Choice>
              <mc:Fallback>
                <p:oleObj name="Equation" r:id="rId9" imgW="8125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229200"/>
                        <a:ext cx="215900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942062"/>
              </p:ext>
            </p:extLst>
          </p:nvPr>
        </p:nvGraphicFramePr>
        <p:xfrm>
          <a:off x="4751388" y="2492375"/>
          <a:ext cx="32353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1803240" imgH="711000" progId="Equation.DSMT4">
                  <p:embed/>
                </p:oleObj>
              </mc:Choice>
              <mc:Fallback>
                <p:oleObj name="Equation" r:id="rId11" imgW="1803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2492375"/>
                        <a:ext cx="3235325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960831"/>
              </p:ext>
            </p:extLst>
          </p:nvPr>
        </p:nvGraphicFramePr>
        <p:xfrm>
          <a:off x="4467225" y="3789363"/>
          <a:ext cx="3643313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1371600" imgH="634680" progId="Equation.DSMT4">
                  <p:embed/>
                </p:oleObj>
              </mc:Choice>
              <mc:Fallback>
                <p:oleObj name="Equation" r:id="rId13" imgW="1371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3789363"/>
                        <a:ext cx="3643313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963671"/>
              </p:ext>
            </p:extLst>
          </p:nvPr>
        </p:nvGraphicFramePr>
        <p:xfrm>
          <a:off x="4959350" y="5084763"/>
          <a:ext cx="269875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015920" imgH="634680" progId="Equation.DSMT4">
                  <p:embed/>
                </p:oleObj>
              </mc:Choice>
              <mc:Fallback>
                <p:oleObj name="Equation" r:id="rId15" imgW="10159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5084763"/>
                        <a:ext cx="2698750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483768" y="22048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 </a:t>
            </a:r>
            <a:r>
              <a:rPr lang="it-IT" dirty="0" err="1" smtClean="0"/>
              <a:t>alternatively</a:t>
            </a:r>
            <a:endParaRPr lang="it-IT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457284"/>
              </p:ext>
            </p:extLst>
          </p:nvPr>
        </p:nvGraphicFramePr>
        <p:xfrm>
          <a:off x="4433888" y="2205038"/>
          <a:ext cx="685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685800" imgH="241200" progId="Equation.DSMT4">
                  <p:embed/>
                </p:oleObj>
              </mc:Choice>
              <mc:Fallback>
                <p:oleObj name="Equation" r:id="rId17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33888" y="2205038"/>
                        <a:ext cx="685800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468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449</Words>
  <Application>Microsoft Office PowerPoint</Application>
  <PresentationFormat>Presentazione su schermo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Tema di Office</vt:lpstr>
      <vt:lpstr>Equation</vt:lpstr>
      <vt:lpstr>Macroeconomic Equilibrim, economic policy effectivness and exogenous  shocks  </vt:lpstr>
      <vt:lpstr>Presentazione standard di PowerPoint</vt:lpstr>
      <vt:lpstr> Algebraic analysis  Floating exhange rates  Exogenous  shock: change in autonomous demand</vt:lpstr>
      <vt:lpstr>Presentazione standard di PowerPoint</vt:lpstr>
      <vt:lpstr>Presentazione standard di PowerPoint</vt:lpstr>
      <vt:lpstr> Algebraic analysis  Fixed  exhange rates  Exogenous  shock: change in autonomous demand</vt:lpstr>
      <vt:lpstr>Presentazione standard di PowerPoint</vt:lpstr>
      <vt:lpstr>The case of a monetary union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 Equilibrim, economic policy effectivness and exogenous  shocks  </dc:title>
  <dc:creator>rorita</dc:creator>
  <cp:lastModifiedBy>rorita</cp:lastModifiedBy>
  <cp:revision>1</cp:revision>
  <dcterms:created xsi:type="dcterms:W3CDTF">2015-06-19T10:08:58Z</dcterms:created>
  <dcterms:modified xsi:type="dcterms:W3CDTF">2015-06-19T10:10:56Z</dcterms:modified>
</cp:coreProperties>
</file>