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8" r:id="rId7"/>
    <p:sldId id="269" r:id="rId8"/>
    <p:sldId id="272" r:id="rId9"/>
    <p:sldId id="274" r:id="rId10"/>
    <p:sldId id="273" r:id="rId11"/>
    <p:sldId id="270"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72FD1A5-9AA6-4E4C-A003-AFEF83A12CA0}"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85471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FD1A5-9AA6-4E4C-A003-AFEF83A12CA0}"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855806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FD1A5-9AA6-4E4C-A003-AFEF83A12CA0}"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192370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FD1A5-9AA6-4E4C-A003-AFEF83A12CA0}"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270439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72FD1A5-9AA6-4E4C-A003-AFEF83A12CA0}"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33030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72FD1A5-9AA6-4E4C-A003-AFEF83A12CA0}"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79976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72FD1A5-9AA6-4E4C-A003-AFEF83A12CA0}"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2576351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72FD1A5-9AA6-4E4C-A003-AFEF83A12CA0}"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253083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2FD1A5-9AA6-4E4C-A003-AFEF83A12CA0}"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27378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72FD1A5-9AA6-4E4C-A003-AFEF83A12CA0}"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51710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72FD1A5-9AA6-4E4C-A003-AFEF83A12CA0}"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5C6ADD-23FC-4547-8F09-4106963FBA19}" type="slidenum">
              <a:rPr lang="it-IT" smtClean="0"/>
              <a:t>‹N›</a:t>
            </a:fld>
            <a:endParaRPr lang="it-IT"/>
          </a:p>
        </p:txBody>
      </p:sp>
    </p:spTree>
    <p:extLst>
      <p:ext uri="{BB962C8B-B14F-4D97-AF65-F5344CB8AC3E}">
        <p14:creationId xmlns:p14="http://schemas.microsoft.com/office/powerpoint/2010/main" val="418772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FD1A5-9AA6-4E4C-A003-AFEF83A12CA0}" type="datetimeFigureOut">
              <a:rPr lang="it-IT" smtClean="0"/>
              <a:t>15/10/2019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C6ADD-23FC-4547-8F09-4106963FBA19}" type="slidenum">
              <a:rPr lang="it-IT" smtClean="0"/>
              <a:t>‹N›</a:t>
            </a:fld>
            <a:endParaRPr lang="it-IT"/>
          </a:p>
        </p:txBody>
      </p:sp>
    </p:spTree>
    <p:extLst>
      <p:ext uri="{BB962C8B-B14F-4D97-AF65-F5344CB8AC3E}">
        <p14:creationId xmlns:p14="http://schemas.microsoft.com/office/powerpoint/2010/main" val="1461772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16</a:t>
            </a:r>
            <a:endParaRPr lang="en-GB" dirty="0"/>
          </a:p>
        </p:txBody>
      </p:sp>
      <p:sp>
        <p:nvSpPr>
          <p:cNvPr id="3" name="Sottotitolo 2"/>
          <p:cNvSpPr>
            <a:spLocks noGrp="1"/>
          </p:cNvSpPr>
          <p:nvPr>
            <p:ph type="subTitle" idx="1"/>
          </p:nvPr>
        </p:nvSpPr>
        <p:spPr/>
        <p:txBody>
          <a:bodyPr/>
          <a:lstStyle/>
          <a:p>
            <a:r>
              <a:rPr lang="en-GB" sz="4800" dirty="0">
                <a:solidFill>
                  <a:schemeClr val="tx1"/>
                </a:solidFill>
              </a:rPr>
              <a:t>Monetary </a:t>
            </a:r>
            <a:r>
              <a:rPr lang="en-GB" sz="4800" dirty="0" smtClean="0">
                <a:solidFill>
                  <a:schemeClr val="tx1"/>
                </a:solidFill>
              </a:rPr>
              <a:t>policy</a:t>
            </a:r>
          </a:p>
          <a:p>
            <a:r>
              <a:rPr lang="en-GB" dirty="0" smtClean="0">
                <a:solidFill>
                  <a:schemeClr val="tx1"/>
                </a:solidFill>
              </a:rPr>
              <a:t>A general framework</a:t>
            </a:r>
            <a:endParaRPr lang="en-GB" dirty="0">
              <a:solidFill>
                <a:schemeClr val="tx1"/>
              </a:solidFill>
            </a:endParaRPr>
          </a:p>
        </p:txBody>
      </p:sp>
    </p:spTree>
    <p:extLst>
      <p:ext uri="{BB962C8B-B14F-4D97-AF65-F5344CB8AC3E}">
        <p14:creationId xmlns:p14="http://schemas.microsoft.com/office/powerpoint/2010/main" val="312132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ECB </a:t>
            </a:r>
            <a:r>
              <a:rPr lang="it-IT" dirty="0" err="1" smtClean="0"/>
              <a:t>rates</a:t>
            </a:r>
            <a:r>
              <a:rPr lang="it-IT" dirty="0" smtClean="0"/>
              <a:t> (2007-2018)</a:t>
            </a:r>
            <a:endParaRPr lang="it-IT" dirty="0"/>
          </a:p>
        </p:txBody>
      </p:sp>
      <p:pic>
        <p:nvPicPr>
          <p:cNvPr id="7" name="Segnaposto contenuto 6"/>
          <p:cNvPicPr>
            <a:picLocks noGrp="1" noChangeAspect="1"/>
          </p:cNvPicPr>
          <p:nvPr>
            <p:ph idx="1"/>
          </p:nvPr>
        </p:nvPicPr>
        <p:blipFill>
          <a:blip r:embed="rId2"/>
          <a:stretch>
            <a:fillRect/>
          </a:stretch>
        </p:blipFill>
        <p:spPr>
          <a:xfrm>
            <a:off x="457200" y="1700549"/>
            <a:ext cx="8229600" cy="4325264"/>
          </a:xfrm>
          <a:prstGeom prst="rect">
            <a:avLst/>
          </a:prstGeom>
        </p:spPr>
      </p:pic>
      <p:pic>
        <p:nvPicPr>
          <p:cNvPr id="8" name="Immagine 7"/>
          <p:cNvPicPr>
            <a:picLocks noChangeAspect="1"/>
          </p:cNvPicPr>
          <p:nvPr/>
        </p:nvPicPr>
        <p:blipFill>
          <a:blip r:embed="rId3"/>
          <a:stretch>
            <a:fillRect/>
          </a:stretch>
        </p:blipFill>
        <p:spPr>
          <a:xfrm>
            <a:off x="2051720" y="1268761"/>
            <a:ext cx="5639289" cy="1224136"/>
          </a:xfrm>
          <a:prstGeom prst="rect">
            <a:avLst/>
          </a:prstGeom>
        </p:spPr>
      </p:pic>
    </p:spTree>
    <p:extLst>
      <p:ext uri="{BB962C8B-B14F-4D97-AF65-F5344CB8AC3E}">
        <p14:creationId xmlns:p14="http://schemas.microsoft.com/office/powerpoint/2010/main" val="3126235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Selective</a:t>
            </a:r>
            <a:r>
              <a:rPr lang="it-IT" dirty="0"/>
              <a:t> Credit </a:t>
            </a:r>
            <a:r>
              <a:rPr lang="it-IT" dirty="0" err="1" smtClean="0"/>
              <a:t>Controls</a:t>
            </a: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en-US" dirty="0" smtClean="0"/>
              <a:t>Since </a:t>
            </a:r>
            <a:r>
              <a:rPr lang="en-US" dirty="0"/>
              <a:t>the objectives of credit control are not served by the quantitative methods, the economists rely on selective control methods to fulfill the purpose. The credit objectives may include rationing the credit, directing the flow of credit from least important sectors to the most important sectors, controlling a speculating tendency based on the availability of bank credit. Thus, these objectives are very well served by the selective control methods. It includes the following monetary measures:</a:t>
            </a:r>
          </a:p>
          <a:p>
            <a:r>
              <a:rPr lang="en-US" b="1" dirty="0"/>
              <a:t>Credit Rationing</a:t>
            </a:r>
          </a:p>
          <a:p>
            <a:r>
              <a:rPr lang="en-US" b="1" dirty="0"/>
              <a:t>Change in Lending Margins</a:t>
            </a:r>
          </a:p>
          <a:p>
            <a:r>
              <a:rPr lang="en-US" b="1" dirty="0"/>
              <a:t>Moral Suasion</a:t>
            </a:r>
          </a:p>
          <a:p>
            <a:endParaRPr lang="en-US" dirty="0"/>
          </a:p>
          <a:p>
            <a:endParaRPr lang="it-IT" dirty="0"/>
          </a:p>
        </p:txBody>
      </p:sp>
    </p:spTree>
    <p:extLst>
      <p:ext uri="{BB962C8B-B14F-4D97-AF65-F5344CB8AC3E}">
        <p14:creationId xmlns:p14="http://schemas.microsoft.com/office/powerpoint/2010/main" val="330144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What do central banks do?</a:t>
            </a:r>
          </a:p>
        </p:txBody>
      </p:sp>
      <p:sp>
        <p:nvSpPr>
          <p:cNvPr id="3" name="Segnaposto contenuto 2"/>
          <p:cNvSpPr>
            <a:spLocks noGrp="1"/>
          </p:cNvSpPr>
          <p:nvPr>
            <p:ph idx="1"/>
          </p:nvPr>
        </p:nvSpPr>
        <p:spPr/>
        <p:txBody>
          <a:bodyPr>
            <a:normAutofit fontScale="77500" lnSpcReduction="20000"/>
          </a:bodyPr>
          <a:lstStyle/>
          <a:p>
            <a:r>
              <a:rPr lang="en-US" dirty="0" smtClean="0"/>
              <a:t>They </a:t>
            </a:r>
            <a:r>
              <a:rPr lang="en-US" dirty="0"/>
              <a:t>issue </a:t>
            </a:r>
            <a:r>
              <a:rPr lang="en-US" dirty="0" smtClean="0"/>
              <a:t>banknotes</a:t>
            </a:r>
          </a:p>
          <a:p>
            <a:r>
              <a:rPr lang="en-US" dirty="0" smtClean="0"/>
              <a:t>They set the price of liquidity </a:t>
            </a:r>
            <a:endParaRPr lang="en-US" dirty="0"/>
          </a:p>
          <a:p>
            <a:r>
              <a:rPr lang="en-US" dirty="0"/>
              <a:t>T</a:t>
            </a:r>
            <a:r>
              <a:rPr lang="en-US" dirty="0" smtClean="0"/>
              <a:t>hey </a:t>
            </a:r>
            <a:r>
              <a:rPr lang="en-US" dirty="0"/>
              <a:t>extend liquidity to banks via open-market operations</a:t>
            </a:r>
          </a:p>
          <a:p>
            <a:pPr marL="0" indent="0">
              <a:buNone/>
            </a:pPr>
            <a:r>
              <a:rPr lang="en-US" dirty="0"/>
              <a:t>–outright purchases of securities (Fed) or repurchase agreements (‘repos’) (ECB)</a:t>
            </a:r>
          </a:p>
          <a:p>
            <a:pPr marL="0" indent="0">
              <a:buNone/>
            </a:pPr>
            <a:r>
              <a:rPr lang="en-US" dirty="0"/>
              <a:t>–in so doing, they (normally) set the price of liquidity</a:t>
            </a:r>
          </a:p>
          <a:p>
            <a:pPr marL="0" indent="0">
              <a:buNone/>
            </a:pPr>
            <a:r>
              <a:rPr lang="en-US" dirty="0"/>
              <a:t>–and they control the quantity of base money</a:t>
            </a:r>
          </a:p>
          <a:p>
            <a:r>
              <a:rPr lang="en-US" dirty="0" smtClean="0"/>
              <a:t>They </a:t>
            </a:r>
            <a:r>
              <a:rPr lang="en-US" dirty="0"/>
              <a:t>impose compulsory reserves on commercial banks</a:t>
            </a:r>
          </a:p>
          <a:p>
            <a:r>
              <a:rPr lang="en-US" dirty="0" smtClean="0"/>
              <a:t>On </a:t>
            </a:r>
            <a:r>
              <a:rPr lang="en-US" dirty="0"/>
              <a:t>a temporary basis, they act as lenders of last resort to banks</a:t>
            </a:r>
          </a:p>
          <a:p>
            <a:r>
              <a:rPr lang="en-US" dirty="0" smtClean="0"/>
              <a:t>They can, but according to present theory they </a:t>
            </a:r>
            <a:r>
              <a:rPr lang="en-US" u="sng" dirty="0" smtClean="0"/>
              <a:t>should </a:t>
            </a:r>
            <a:r>
              <a:rPr lang="en-US" u="sng" dirty="0"/>
              <a:t>not </a:t>
            </a:r>
            <a:r>
              <a:rPr lang="en-US" dirty="0"/>
              <a:t>finance governments</a:t>
            </a:r>
            <a:endParaRPr lang="en-GB" dirty="0"/>
          </a:p>
        </p:txBody>
      </p:sp>
    </p:spTree>
    <p:extLst>
      <p:ext uri="{BB962C8B-B14F-4D97-AF65-F5344CB8AC3E}">
        <p14:creationId xmlns:p14="http://schemas.microsoft.com/office/powerpoint/2010/main" val="2978795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Standardized central bank balance sheet</a:t>
            </a:r>
            <a:endParaRPr lang="it-IT"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7848872" cy="4968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1686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Money </a:t>
            </a:r>
            <a:r>
              <a:rPr lang="it-IT" dirty="0" err="1" smtClean="0"/>
              <a:t>creation</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2835994"/>
            <a:ext cx="6480720" cy="2529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ttangolo 6"/>
          <p:cNvSpPr/>
          <p:nvPr/>
        </p:nvSpPr>
        <p:spPr>
          <a:xfrm>
            <a:off x="755576" y="1420222"/>
            <a:ext cx="7848872" cy="1415772"/>
          </a:xfrm>
          <a:prstGeom prst="rect">
            <a:avLst/>
          </a:prstGeom>
        </p:spPr>
        <p:txBody>
          <a:bodyPr wrap="square">
            <a:spAutoFit/>
          </a:bodyPr>
          <a:lstStyle/>
          <a:p>
            <a:endParaRPr lang="it-IT" sz="1400" dirty="0">
              <a:solidFill>
                <a:srgbClr val="000000"/>
              </a:solidFill>
              <a:latin typeface="Times New Roman"/>
            </a:endParaRPr>
          </a:p>
          <a:p>
            <a:pPr marL="285750" indent="-285750">
              <a:buFont typeface="Arial" panose="020B0604020202020204" pitchFamily="34" charset="0"/>
              <a:buChar char="•"/>
            </a:pPr>
            <a:r>
              <a:rPr lang="en-US" sz="2400" b="1" i="1" dirty="0" smtClean="0">
                <a:latin typeface="Times New Roman"/>
              </a:rPr>
              <a:t>Monetary </a:t>
            </a:r>
            <a:r>
              <a:rPr lang="en-US" sz="2400" b="1" i="1" dirty="0">
                <a:latin typeface="Times New Roman"/>
              </a:rPr>
              <a:t>instruments are sorted by liquidity into aggregates ‘M0’ to ‘M3’ </a:t>
            </a:r>
            <a:endParaRPr lang="en-US" sz="2400" dirty="0">
              <a:latin typeface="Times New Roman"/>
            </a:endParaRPr>
          </a:p>
          <a:p>
            <a:pPr marL="285750" indent="-285750">
              <a:buFont typeface="Arial" panose="020B0604020202020204" pitchFamily="34" charset="0"/>
              <a:buChar char="•"/>
            </a:pPr>
            <a:r>
              <a:rPr lang="en-US" sz="2400" b="1" i="1" dirty="0" smtClean="0">
                <a:latin typeface="Times New Roman"/>
              </a:rPr>
              <a:t>Only </a:t>
            </a:r>
            <a:r>
              <a:rPr lang="en-US" sz="2400" b="1" i="1" dirty="0">
                <a:latin typeface="Times New Roman"/>
              </a:rPr>
              <a:t>M0 is controlled by the central bank </a:t>
            </a:r>
            <a:endParaRPr lang="en-US" sz="2400" dirty="0">
              <a:latin typeface="Times New Roman"/>
            </a:endParaRPr>
          </a:p>
        </p:txBody>
      </p:sp>
      <p:sp>
        <p:nvSpPr>
          <p:cNvPr id="8" name="Rettangolo 7"/>
          <p:cNvSpPr/>
          <p:nvPr/>
        </p:nvSpPr>
        <p:spPr>
          <a:xfrm>
            <a:off x="191138" y="5949280"/>
            <a:ext cx="7693229" cy="923330"/>
          </a:xfrm>
          <a:prstGeom prst="rect">
            <a:avLst/>
          </a:prstGeom>
        </p:spPr>
        <p:txBody>
          <a:bodyPr wrap="square">
            <a:spAutoFit/>
          </a:bodyPr>
          <a:lstStyle/>
          <a:p>
            <a:r>
              <a:rPr lang="en-US" b="1" i="1" dirty="0" smtClean="0"/>
              <a:t>Liquidity </a:t>
            </a:r>
            <a:r>
              <a:rPr lang="en-US" b="1" i="1" dirty="0"/>
              <a:t>creation is endogenous; </a:t>
            </a:r>
            <a:endParaRPr lang="en-US" b="1" i="1" dirty="0" smtClean="0"/>
          </a:p>
          <a:p>
            <a:r>
              <a:rPr lang="en-US" b="1" i="1" dirty="0" smtClean="0"/>
              <a:t>It is </a:t>
            </a:r>
            <a:r>
              <a:rPr lang="en-US" b="1" i="1" dirty="0"/>
              <a:t>prone to </a:t>
            </a:r>
            <a:r>
              <a:rPr lang="en-US" b="1" i="1" dirty="0" smtClean="0"/>
              <a:t>cycles </a:t>
            </a:r>
            <a:r>
              <a:rPr lang="en-US" b="1" i="1" dirty="0"/>
              <a:t>and depends very much on confidence </a:t>
            </a:r>
            <a:endParaRPr lang="en-US" dirty="0"/>
          </a:p>
          <a:p>
            <a:endParaRPr lang="it-IT" dirty="0"/>
          </a:p>
        </p:txBody>
      </p:sp>
    </p:spTree>
    <p:extLst>
      <p:ext uri="{BB962C8B-B14F-4D97-AF65-F5344CB8AC3E}">
        <p14:creationId xmlns:p14="http://schemas.microsoft.com/office/powerpoint/2010/main" val="60275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r>
            <a:br>
              <a:rPr lang="it-IT" dirty="0"/>
            </a:br>
            <a:r>
              <a:rPr lang="en-US" b="1" dirty="0" smtClean="0"/>
              <a:t>Monetary policy objectives </a:t>
            </a:r>
            <a:endParaRPr lang="it-IT" dirty="0"/>
          </a:p>
        </p:txBody>
      </p:sp>
      <p:sp>
        <p:nvSpPr>
          <p:cNvPr id="3" name="Segnaposto contenuto 2"/>
          <p:cNvSpPr>
            <a:spLocks noGrp="1"/>
          </p:cNvSpPr>
          <p:nvPr>
            <p:ph idx="1"/>
          </p:nvPr>
        </p:nvSpPr>
        <p:spPr/>
        <p:txBody>
          <a:bodyPr/>
          <a:lstStyle/>
          <a:p>
            <a:endParaRPr lang="it-IT" dirty="0"/>
          </a:p>
          <a:p>
            <a:pPr marL="0" indent="0">
              <a:buNone/>
            </a:pPr>
            <a:r>
              <a:rPr lang="en-US" dirty="0"/>
              <a:t>Depending on their mandates, central banks may pursue one or several of these objectives: </a:t>
            </a:r>
          </a:p>
          <a:p>
            <a:pPr marL="0" indent="0">
              <a:buNone/>
            </a:pPr>
            <a:r>
              <a:rPr lang="it-IT" dirty="0"/>
              <a:t>•</a:t>
            </a:r>
            <a:r>
              <a:rPr lang="it-IT" b="1" dirty="0"/>
              <a:t>Price </a:t>
            </a:r>
            <a:r>
              <a:rPr lang="it-IT" b="1" dirty="0" err="1"/>
              <a:t>stability</a:t>
            </a:r>
            <a:r>
              <a:rPr lang="it-IT" b="1" dirty="0"/>
              <a:t> </a:t>
            </a:r>
            <a:endParaRPr lang="it-IT" dirty="0"/>
          </a:p>
          <a:p>
            <a:pPr marL="0" indent="0">
              <a:buNone/>
            </a:pPr>
            <a:r>
              <a:rPr lang="it-IT" dirty="0"/>
              <a:t>•</a:t>
            </a:r>
            <a:r>
              <a:rPr lang="it-IT" b="1" dirty="0"/>
              <a:t>Full </a:t>
            </a:r>
            <a:r>
              <a:rPr lang="it-IT" b="1" dirty="0" err="1"/>
              <a:t>employment</a:t>
            </a:r>
            <a:r>
              <a:rPr lang="it-IT" b="1" dirty="0"/>
              <a:t> </a:t>
            </a:r>
            <a:endParaRPr lang="it-IT" dirty="0"/>
          </a:p>
          <a:p>
            <a:pPr marL="0" indent="0">
              <a:buNone/>
            </a:pPr>
            <a:r>
              <a:rPr lang="it-IT" dirty="0"/>
              <a:t>•</a:t>
            </a:r>
            <a:r>
              <a:rPr lang="it-IT" b="1" dirty="0"/>
              <a:t>Financial </a:t>
            </a:r>
            <a:r>
              <a:rPr lang="it-IT" b="1" dirty="0" err="1"/>
              <a:t>stability</a:t>
            </a:r>
            <a:r>
              <a:rPr lang="it-IT" b="1" dirty="0"/>
              <a:t> </a:t>
            </a:r>
            <a:endParaRPr lang="it-IT" dirty="0"/>
          </a:p>
          <a:p>
            <a:pPr marL="0" indent="0">
              <a:buNone/>
            </a:pPr>
            <a:r>
              <a:rPr lang="en-US" dirty="0"/>
              <a:t>•</a:t>
            </a:r>
            <a:r>
              <a:rPr lang="en-US" b="1" dirty="0"/>
              <a:t>Exchange-rate </a:t>
            </a:r>
            <a:r>
              <a:rPr lang="en-US" b="1" dirty="0" smtClean="0"/>
              <a:t>stability</a:t>
            </a:r>
            <a:endParaRPr lang="en-US" dirty="0"/>
          </a:p>
          <a:p>
            <a:endParaRPr lang="it-IT" dirty="0"/>
          </a:p>
        </p:txBody>
      </p:sp>
    </p:spTree>
    <p:extLst>
      <p:ext uri="{BB962C8B-B14F-4D97-AF65-F5344CB8AC3E}">
        <p14:creationId xmlns:p14="http://schemas.microsoft.com/office/powerpoint/2010/main" val="2535621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754254" y="598235"/>
            <a:ext cx="7346138" cy="5509604"/>
          </a:xfrm>
          <a:prstGeom prst="rect">
            <a:avLst/>
          </a:prstGeom>
        </p:spPr>
      </p:pic>
    </p:spTree>
    <p:extLst>
      <p:ext uri="{BB962C8B-B14F-4D97-AF65-F5344CB8AC3E}">
        <p14:creationId xmlns:p14="http://schemas.microsoft.com/office/powerpoint/2010/main" val="212335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Quantitative </a:t>
            </a:r>
            <a:r>
              <a:rPr lang="it-IT" dirty="0" err="1" smtClean="0"/>
              <a:t>measures</a:t>
            </a:r>
            <a:r>
              <a:rPr lang="it-IT" dirty="0" smtClean="0"/>
              <a:t> </a:t>
            </a:r>
            <a:endParaRPr lang="it-IT" dirty="0"/>
          </a:p>
        </p:txBody>
      </p:sp>
      <p:sp>
        <p:nvSpPr>
          <p:cNvPr id="3" name="Segnaposto contenuto 2"/>
          <p:cNvSpPr>
            <a:spLocks noGrp="1"/>
          </p:cNvSpPr>
          <p:nvPr>
            <p:ph idx="1"/>
          </p:nvPr>
        </p:nvSpPr>
        <p:spPr/>
        <p:txBody>
          <a:bodyPr>
            <a:normAutofit/>
          </a:bodyPr>
          <a:lstStyle/>
          <a:p>
            <a:pPr marL="0" indent="0" algn="just">
              <a:buNone/>
            </a:pPr>
            <a:r>
              <a:rPr lang="en-US" dirty="0" smtClean="0">
                <a:solidFill>
                  <a:srgbClr val="000000"/>
                </a:solidFill>
                <a:latin typeface="verdana" panose="020B0604030504040204" pitchFamily="34" charset="0"/>
              </a:rPr>
              <a:t>These </a:t>
            </a:r>
            <a:r>
              <a:rPr lang="en-US" dirty="0">
                <a:solidFill>
                  <a:srgbClr val="000000"/>
                </a:solidFill>
                <a:latin typeface="verdana" panose="020B0604030504040204" pitchFamily="34" charset="0"/>
              </a:rPr>
              <a:t>are the traditional measures of monetary </a:t>
            </a:r>
            <a:r>
              <a:rPr lang="en-US" dirty="0" smtClean="0">
                <a:solidFill>
                  <a:srgbClr val="000000"/>
                </a:solidFill>
                <a:latin typeface="verdana" panose="020B0604030504040204" pitchFamily="34" charset="0"/>
              </a:rPr>
              <a:t>control: </a:t>
            </a:r>
          </a:p>
          <a:p>
            <a:pPr marL="0" indent="0" algn="just">
              <a:buNone/>
            </a:pPr>
            <a:endParaRPr lang="en-US" b="1" dirty="0">
              <a:solidFill>
                <a:srgbClr val="000000"/>
              </a:solidFill>
              <a:latin typeface="verdana" panose="020B0604030504040204" pitchFamily="34" charset="0"/>
            </a:endParaRPr>
          </a:p>
          <a:p>
            <a:pPr algn="just"/>
            <a:r>
              <a:rPr lang="en-US" b="1" dirty="0" smtClean="0">
                <a:solidFill>
                  <a:srgbClr val="000000"/>
                </a:solidFill>
                <a:latin typeface="verdana" panose="020B0604030504040204" pitchFamily="34" charset="0"/>
              </a:rPr>
              <a:t>Open </a:t>
            </a:r>
            <a:r>
              <a:rPr lang="en-US" b="1" dirty="0">
                <a:solidFill>
                  <a:srgbClr val="000000"/>
                </a:solidFill>
                <a:latin typeface="verdana" panose="020B0604030504040204" pitchFamily="34" charset="0"/>
              </a:rPr>
              <a:t>Market </a:t>
            </a:r>
            <a:r>
              <a:rPr lang="en-US" b="1" dirty="0" smtClean="0">
                <a:solidFill>
                  <a:srgbClr val="000000"/>
                </a:solidFill>
                <a:latin typeface="verdana" panose="020B0604030504040204" pitchFamily="34" charset="0"/>
              </a:rPr>
              <a:t>Operations</a:t>
            </a:r>
          </a:p>
          <a:p>
            <a:r>
              <a:rPr lang="en-US" b="1" dirty="0" smtClean="0">
                <a:solidFill>
                  <a:srgbClr val="000000"/>
                </a:solidFill>
                <a:latin typeface="verdana" panose="020B0604030504040204" pitchFamily="34" charset="0"/>
              </a:rPr>
              <a:t>Reserve Ratio</a:t>
            </a:r>
          </a:p>
          <a:p>
            <a:r>
              <a:rPr lang="en-US" b="1" dirty="0" smtClean="0">
                <a:solidFill>
                  <a:srgbClr val="000000"/>
                </a:solidFill>
                <a:latin typeface="verdana" panose="020B0604030504040204" pitchFamily="34" charset="0"/>
              </a:rPr>
              <a:t>Policy Rates</a:t>
            </a:r>
            <a:endParaRPr lang="en-US" b="1" dirty="0">
              <a:solidFill>
                <a:srgbClr val="000000"/>
              </a:solidFill>
              <a:latin typeface="verdana" panose="020B0604030504040204" pitchFamily="34" charset="0"/>
            </a:endParaRPr>
          </a:p>
          <a:p>
            <a:endParaRPr lang="en-US" dirty="0">
              <a:solidFill>
                <a:srgbClr val="000000"/>
              </a:solidFill>
              <a:latin typeface="verdana" panose="020B0604030504040204" pitchFamily="34" charset="0"/>
            </a:endParaRPr>
          </a:p>
        </p:txBody>
      </p:sp>
    </p:spTree>
    <p:extLst>
      <p:ext uri="{BB962C8B-B14F-4D97-AF65-F5344CB8AC3E}">
        <p14:creationId xmlns:p14="http://schemas.microsoft.com/office/powerpoint/2010/main" val="2135119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interest</a:t>
            </a:r>
            <a:r>
              <a:rPr lang="it-IT" dirty="0" smtClean="0"/>
              <a:t> rate </a:t>
            </a:r>
            <a:r>
              <a:rPr lang="it-IT" dirty="0" err="1" smtClean="0"/>
              <a:t>corridor</a:t>
            </a:r>
            <a:endParaRPr lang="it-IT" dirty="0"/>
          </a:p>
        </p:txBody>
      </p:sp>
      <p:pic>
        <p:nvPicPr>
          <p:cNvPr id="4" name="Segnaposto contenuto 3"/>
          <p:cNvPicPr>
            <a:picLocks noGrp="1" noChangeAspect="1"/>
          </p:cNvPicPr>
          <p:nvPr>
            <p:ph idx="1"/>
          </p:nvPr>
        </p:nvPicPr>
        <p:blipFill>
          <a:blip r:embed="rId2"/>
          <a:stretch>
            <a:fillRect/>
          </a:stretch>
        </p:blipFill>
        <p:spPr>
          <a:xfrm>
            <a:off x="899592" y="1237611"/>
            <a:ext cx="6840760" cy="4440084"/>
          </a:xfrm>
          <a:prstGeom prst="rect">
            <a:avLst/>
          </a:prstGeom>
        </p:spPr>
      </p:pic>
    </p:spTree>
    <p:extLst>
      <p:ext uri="{BB962C8B-B14F-4D97-AF65-F5344CB8AC3E}">
        <p14:creationId xmlns:p14="http://schemas.microsoft.com/office/powerpoint/2010/main" val="600687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76672"/>
            <a:ext cx="8363272" cy="5904656"/>
          </a:xfrm>
        </p:spPr>
        <p:txBody>
          <a:bodyPr>
            <a:normAutofit fontScale="62500" lnSpcReduction="20000"/>
          </a:bodyPr>
          <a:lstStyle/>
          <a:p>
            <a:r>
              <a:rPr lang="en-US" dirty="0"/>
              <a:t>An  interest  rate  corridor  (IRC)  is  a  system  for </a:t>
            </a:r>
            <a:r>
              <a:rPr lang="en-US" dirty="0" smtClean="0"/>
              <a:t>guiding short-term market interest rates towards </a:t>
            </a:r>
            <a:r>
              <a:rPr lang="en-US" dirty="0"/>
              <a:t>the central bank (CB) target/policy rate. It consists of a rate at which the CB lends </a:t>
            </a:r>
            <a:r>
              <a:rPr lang="en-US" dirty="0" smtClean="0"/>
              <a:t>to  banks (typically  </a:t>
            </a:r>
            <a:r>
              <a:rPr lang="en-US" dirty="0"/>
              <a:t>an  </a:t>
            </a:r>
            <a:r>
              <a:rPr lang="en-US" dirty="0" smtClean="0"/>
              <a:t>overnight lending  rate) and  </a:t>
            </a:r>
            <a:r>
              <a:rPr lang="en-US" dirty="0"/>
              <a:t>a  rate  at  which  it  takes  deposits  </a:t>
            </a:r>
            <a:r>
              <a:rPr lang="en-US" dirty="0" smtClean="0"/>
              <a:t>from them (deposit   </a:t>
            </a:r>
            <a:r>
              <a:rPr lang="en-US" dirty="0"/>
              <a:t>rate</a:t>
            </a:r>
            <a:r>
              <a:rPr lang="en-US" dirty="0" smtClean="0"/>
              <a:t>). </a:t>
            </a:r>
            <a:endParaRPr lang="en-US" dirty="0"/>
          </a:p>
          <a:p>
            <a:r>
              <a:rPr lang="en-US" dirty="0" smtClean="0"/>
              <a:t>In a standard corridor</a:t>
            </a:r>
            <a:r>
              <a:rPr lang="en-US" dirty="0"/>
              <a:t>,  the   lending   rate   </a:t>
            </a:r>
            <a:r>
              <a:rPr lang="en-US" dirty="0" smtClean="0"/>
              <a:t>will be   above the  </a:t>
            </a:r>
            <a:r>
              <a:rPr lang="en-US" dirty="0"/>
              <a:t>CB </a:t>
            </a:r>
            <a:r>
              <a:rPr lang="en-US" dirty="0" smtClean="0"/>
              <a:t>target/policy  </a:t>
            </a:r>
            <a:r>
              <a:rPr lang="en-US" dirty="0"/>
              <a:t>rate  (thereby  forming  </a:t>
            </a:r>
            <a:r>
              <a:rPr lang="en-US" dirty="0" smtClean="0"/>
              <a:t>an upper  bound for  short-term  </a:t>
            </a:r>
            <a:r>
              <a:rPr lang="en-US" dirty="0"/>
              <a:t>market  </a:t>
            </a:r>
            <a:r>
              <a:rPr lang="en-US" dirty="0" smtClean="0"/>
              <a:t>rates), and  </a:t>
            </a:r>
            <a:r>
              <a:rPr lang="en-US" dirty="0"/>
              <a:t>the </a:t>
            </a:r>
            <a:r>
              <a:rPr lang="en-US" dirty="0" smtClean="0"/>
              <a:t>deposit </a:t>
            </a:r>
            <a:r>
              <a:rPr lang="en-US" dirty="0"/>
              <a:t>rate </a:t>
            </a:r>
            <a:r>
              <a:rPr lang="en-US" dirty="0" smtClean="0"/>
              <a:t>will </a:t>
            </a:r>
            <a:r>
              <a:rPr lang="en-US" dirty="0"/>
              <a:t>be </a:t>
            </a:r>
            <a:r>
              <a:rPr lang="en-US" dirty="0" smtClean="0"/>
              <a:t>below the </a:t>
            </a:r>
            <a:r>
              <a:rPr lang="en-US" dirty="0"/>
              <a:t>CB </a:t>
            </a:r>
            <a:r>
              <a:rPr lang="en-US" dirty="0" smtClean="0"/>
              <a:t>rate, thereby forming </a:t>
            </a:r>
            <a:r>
              <a:rPr lang="en-US" dirty="0"/>
              <a:t>the lower </a:t>
            </a:r>
            <a:r>
              <a:rPr lang="en-US" dirty="0" smtClean="0"/>
              <a:t>bound</a:t>
            </a:r>
          </a:p>
          <a:p>
            <a:r>
              <a:rPr lang="en-US" dirty="0" smtClean="0"/>
              <a:t>The </a:t>
            </a:r>
            <a:r>
              <a:rPr lang="en-US" dirty="0"/>
              <a:t>IRC system </a:t>
            </a:r>
            <a:r>
              <a:rPr lang="en-US" dirty="0" smtClean="0"/>
              <a:t>is </a:t>
            </a:r>
            <a:r>
              <a:rPr lang="en-US" dirty="0"/>
              <a:t>intended to </a:t>
            </a:r>
            <a:r>
              <a:rPr lang="en-US" dirty="0" smtClean="0"/>
              <a:t>help </a:t>
            </a:r>
            <a:r>
              <a:rPr lang="en-US" dirty="0"/>
              <a:t>ensure that money market interest rates move within a </a:t>
            </a:r>
            <a:r>
              <a:rPr lang="en-US" dirty="0" smtClean="0"/>
              <a:t>reasonably  </a:t>
            </a:r>
            <a:r>
              <a:rPr lang="en-US" dirty="0"/>
              <a:t>close  range  around  the </a:t>
            </a:r>
            <a:r>
              <a:rPr lang="en-US" dirty="0" smtClean="0"/>
              <a:t>CB’s policy  </a:t>
            </a:r>
            <a:r>
              <a:rPr lang="en-US" dirty="0"/>
              <a:t>rate.  The </a:t>
            </a:r>
            <a:r>
              <a:rPr lang="en-US" dirty="0" smtClean="0"/>
              <a:t>close relationship  </a:t>
            </a:r>
            <a:r>
              <a:rPr lang="en-US" dirty="0"/>
              <a:t>between  the </a:t>
            </a:r>
            <a:r>
              <a:rPr lang="en-US" dirty="0" smtClean="0"/>
              <a:t>policy  </a:t>
            </a:r>
            <a:r>
              <a:rPr lang="en-US" dirty="0"/>
              <a:t>rate  and  market  interest  rates  provides  the  fundamental  basis  for  monetary  </a:t>
            </a:r>
            <a:r>
              <a:rPr lang="en-US" dirty="0" smtClean="0"/>
              <a:t>policy transmission</a:t>
            </a:r>
            <a:r>
              <a:rPr lang="en-US" dirty="0"/>
              <a:t>. </a:t>
            </a:r>
          </a:p>
          <a:p>
            <a:r>
              <a:rPr lang="en-US" dirty="0" smtClean="0"/>
              <a:t>Through the  </a:t>
            </a:r>
            <a:r>
              <a:rPr lang="en-US" dirty="0"/>
              <a:t>IRC  system,  the </a:t>
            </a:r>
            <a:r>
              <a:rPr lang="en-US" dirty="0" smtClean="0"/>
              <a:t>CB is  </a:t>
            </a:r>
            <a:r>
              <a:rPr lang="en-US" dirty="0"/>
              <a:t>able  to  </a:t>
            </a:r>
            <a:r>
              <a:rPr lang="en-US" dirty="0" smtClean="0"/>
              <a:t>generate a  </a:t>
            </a:r>
            <a:r>
              <a:rPr lang="en-US" dirty="0"/>
              <a:t>more  effective  policy </a:t>
            </a:r>
            <a:r>
              <a:rPr lang="en-US" dirty="0" smtClean="0"/>
              <a:t>signal as market </a:t>
            </a:r>
            <a:r>
              <a:rPr lang="en-US" dirty="0"/>
              <a:t>rates closely track the policy target </a:t>
            </a:r>
            <a:r>
              <a:rPr lang="en-US" dirty="0" smtClean="0"/>
              <a:t>rate.</a:t>
            </a:r>
          </a:p>
          <a:p>
            <a:r>
              <a:rPr lang="en-US" dirty="0"/>
              <a:t>While  there  is  no  consensus  on  the  width  of  the  corridor,  international </a:t>
            </a:r>
            <a:r>
              <a:rPr lang="en-US" dirty="0" smtClean="0"/>
              <a:t> central banking practice  </a:t>
            </a:r>
            <a:r>
              <a:rPr lang="en-US" dirty="0"/>
              <a:t>suggests </a:t>
            </a:r>
            <a:r>
              <a:rPr lang="en-US" dirty="0" smtClean="0"/>
              <a:t>the  </a:t>
            </a:r>
            <a:r>
              <a:rPr lang="en-US" dirty="0"/>
              <a:t>use  of </a:t>
            </a:r>
            <a:r>
              <a:rPr lang="en-US" dirty="0" smtClean="0"/>
              <a:t>a  </a:t>
            </a:r>
            <a:r>
              <a:rPr lang="en-US" dirty="0"/>
              <a:t>narrow  and  symmetrical  corridor. </a:t>
            </a:r>
          </a:p>
          <a:p>
            <a:r>
              <a:rPr lang="en-US" dirty="0"/>
              <a:t>The  choice  </a:t>
            </a:r>
            <a:r>
              <a:rPr lang="en-US" dirty="0" smtClean="0"/>
              <a:t>of corridor width </a:t>
            </a:r>
            <a:r>
              <a:rPr lang="en-US" dirty="0"/>
              <a:t>is determined largely by </a:t>
            </a:r>
            <a:r>
              <a:rPr lang="en-US" dirty="0" smtClean="0"/>
              <a:t>the importance </a:t>
            </a:r>
            <a:r>
              <a:rPr lang="en-US" dirty="0"/>
              <a:t>assigned by </a:t>
            </a:r>
            <a:r>
              <a:rPr lang="en-US" dirty="0" smtClean="0"/>
              <a:t>the central bank to the </a:t>
            </a:r>
            <a:r>
              <a:rPr lang="en-US" dirty="0"/>
              <a:t>amount </a:t>
            </a:r>
            <a:r>
              <a:rPr lang="en-US" dirty="0" smtClean="0"/>
              <a:t>of interest  </a:t>
            </a:r>
            <a:r>
              <a:rPr lang="en-US" dirty="0"/>
              <a:t>rate  </a:t>
            </a:r>
            <a:r>
              <a:rPr lang="en-US" dirty="0" smtClean="0"/>
              <a:t>volatility, the </a:t>
            </a:r>
            <a:r>
              <a:rPr lang="en-US" dirty="0"/>
              <a:t>central </a:t>
            </a:r>
            <a:r>
              <a:rPr lang="en-US" dirty="0" smtClean="0"/>
              <a:t>bank’s preferences on the </a:t>
            </a:r>
            <a:r>
              <a:rPr lang="en-US" dirty="0"/>
              <a:t>extent of </a:t>
            </a:r>
            <a:r>
              <a:rPr lang="en-US" dirty="0" smtClean="0"/>
              <a:t>counterparties’ reliance </a:t>
            </a:r>
            <a:r>
              <a:rPr lang="en-US" dirty="0"/>
              <a:t>on CB liquidity facilities, </a:t>
            </a:r>
            <a:r>
              <a:rPr lang="en-US" dirty="0" smtClean="0"/>
              <a:t>and </a:t>
            </a:r>
            <a:r>
              <a:rPr lang="en-US" dirty="0"/>
              <a:t>degree of interbank market activity</a:t>
            </a:r>
          </a:p>
          <a:p>
            <a:endParaRPr lang="it-IT" dirty="0"/>
          </a:p>
        </p:txBody>
      </p:sp>
    </p:spTree>
    <p:extLst>
      <p:ext uri="{BB962C8B-B14F-4D97-AF65-F5344CB8AC3E}">
        <p14:creationId xmlns:p14="http://schemas.microsoft.com/office/powerpoint/2010/main" val="3209097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543</Words>
  <Application>Microsoft Office PowerPoint</Application>
  <PresentationFormat>Presentazione su schermo (4:3)</PresentationFormat>
  <Paragraphs>46</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Times New Roman</vt:lpstr>
      <vt:lpstr>verdana</vt:lpstr>
      <vt:lpstr>Tema di Office</vt:lpstr>
      <vt:lpstr>Lesson 16</vt:lpstr>
      <vt:lpstr>What do central banks do?</vt:lpstr>
      <vt:lpstr>Standardized central bank balance sheet</vt:lpstr>
      <vt:lpstr>Money creation</vt:lpstr>
      <vt:lpstr> Monetary policy objectives </vt:lpstr>
      <vt:lpstr>Presentazione standard di PowerPoint</vt:lpstr>
      <vt:lpstr>Quantitative measures </vt:lpstr>
      <vt:lpstr>The interest rate corridor</vt:lpstr>
      <vt:lpstr>Presentazione standard di PowerPoint</vt:lpstr>
      <vt:lpstr>ECB rates (2007-2018)</vt:lpstr>
      <vt:lpstr>Selective Credit Controls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dc:title>
  <dc:creator>rorita</dc:creator>
  <cp:lastModifiedBy>Rorita Canale</cp:lastModifiedBy>
  <cp:revision>18</cp:revision>
  <dcterms:created xsi:type="dcterms:W3CDTF">2015-06-19T09:52:26Z</dcterms:created>
  <dcterms:modified xsi:type="dcterms:W3CDTF">2019-10-15T07:01:09Z</dcterms:modified>
</cp:coreProperties>
</file>