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2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97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08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2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76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9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63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55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65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45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30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747C-A8E5-41C1-9EB5-17A72CDF71BF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65A2-B9EE-4969-90D4-44199AFA50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03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 err="1" smtClean="0"/>
              <a:t>Lesson</a:t>
            </a:r>
            <a:r>
              <a:rPr lang="it-IT" sz="5400" dirty="0" smtClean="0"/>
              <a:t> 18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90656" cy="1752600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1"/>
                </a:solidFill>
              </a:rPr>
              <a:t>The Taylor </a:t>
            </a:r>
            <a:r>
              <a:rPr lang="it-IT" sz="3600" dirty="0" err="1" smtClean="0">
                <a:solidFill>
                  <a:schemeClr val="tx1"/>
                </a:solidFill>
              </a:rPr>
              <a:t>rule</a:t>
            </a:r>
            <a:r>
              <a:rPr lang="it-IT" sz="3600" dirty="0" smtClean="0">
                <a:solidFill>
                  <a:schemeClr val="tx1"/>
                </a:solidFill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</a:rPr>
              <a:t>analytical</a:t>
            </a:r>
            <a:r>
              <a:rPr lang="it-IT" sz="3600" dirty="0" smtClean="0">
                <a:solidFill>
                  <a:schemeClr val="tx1"/>
                </a:solidFill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</a:rPr>
              <a:t>foundations</a:t>
            </a:r>
            <a:r>
              <a:rPr lang="it-IT" sz="3600" dirty="0" smtClean="0">
                <a:solidFill>
                  <a:schemeClr val="tx1"/>
                </a:solidFill>
              </a:rPr>
              <a:t> </a:t>
            </a:r>
            <a:endParaRPr lang="it-I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According to the view that money is </a:t>
            </a:r>
            <a:r>
              <a:rPr lang="en-US" dirty="0" smtClean="0"/>
              <a:t>endogenous</a:t>
            </a:r>
            <a:r>
              <a:rPr lang="en-US" dirty="0"/>
              <a:t>, banks create money in </a:t>
            </a:r>
            <a:r>
              <a:rPr lang="en-US" dirty="0" smtClean="0"/>
              <a:t>response to </a:t>
            </a:r>
            <a:r>
              <a:rPr lang="en-US" dirty="0"/>
              <a:t>the market’s demand for credit. We may represent real money </a:t>
            </a:r>
            <a:r>
              <a:rPr lang="en-US" dirty="0" smtClean="0"/>
              <a:t>equilibrium between demand and supply by the </a:t>
            </a:r>
            <a:r>
              <a:rPr lang="it-IT" dirty="0" err="1" smtClean="0"/>
              <a:t>following</a:t>
            </a:r>
            <a:r>
              <a:rPr lang="it-IT" dirty="0" smtClean="0"/>
              <a:t> </a:t>
            </a:r>
            <a:r>
              <a:rPr lang="it-IT" dirty="0" err="1" smtClean="0"/>
              <a:t>equation</a:t>
            </a:r>
            <a:r>
              <a:rPr lang="it-IT" dirty="0" smtClean="0"/>
              <a:t>:</a:t>
            </a:r>
          </a:p>
          <a:p>
            <a:pPr algn="just"/>
            <a:endParaRPr lang="it-IT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central bank has a loss function linked to </a:t>
            </a:r>
            <a:r>
              <a:rPr lang="en-US" dirty="0" smtClean="0"/>
              <a:t>the growth </a:t>
            </a:r>
            <a:r>
              <a:rPr lang="en-US" dirty="0"/>
              <a:t>rate of the money </a:t>
            </a:r>
            <a:r>
              <a:rPr lang="en-US" dirty="0" smtClean="0"/>
              <a:t>supply</a:t>
            </a:r>
          </a:p>
          <a:p>
            <a:pPr algn="just"/>
            <a:endParaRPr lang="it-IT" dirty="0" smtClean="0"/>
          </a:p>
          <a:p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149991"/>
              </p:ext>
            </p:extLst>
          </p:nvPr>
        </p:nvGraphicFramePr>
        <p:xfrm>
          <a:off x="1403648" y="4077072"/>
          <a:ext cx="583264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939600" imgH="203040" progId="Equation.DSMT4">
                  <p:embed/>
                </p:oleObj>
              </mc:Choice>
              <mc:Fallback>
                <p:oleObj name="Equation" r:id="rId3" imgW="939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4077072"/>
                        <a:ext cx="583264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749463"/>
              </p:ext>
            </p:extLst>
          </p:nvPr>
        </p:nvGraphicFramePr>
        <p:xfrm>
          <a:off x="827584" y="5877272"/>
          <a:ext cx="302433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1054080" imgH="203040" progId="Equation.DSMT4">
                  <p:embed/>
                </p:oleObj>
              </mc:Choice>
              <mc:Fallback>
                <p:oleObj name="Equation" r:id="rId5" imgW="1054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5877272"/>
                        <a:ext cx="3024336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805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43"/>
    </mc:Choice>
    <mc:Fallback xmlns="">
      <p:transition spd="slow" advTm="8054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Flexible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S</a:t>
            </a:r>
            <a:r>
              <a:rPr lang="it-IT" dirty="0" smtClean="0"/>
              <a:t>uppose  the </a:t>
            </a:r>
            <a:r>
              <a:rPr lang="it-IT" dirty="0" err="1" smtClean="0"/>
              <a:t>loss</a:t>
            </a:r>
            <a:r>
              <a:rPr lang="en-US" dirty="0" smtClean="0"/>
              <a:t> </a:t>
            </a:r>
            <a:r>
              <a:rPr lang="en-US" dirty="0"/>
              <a:t>function has the following simple form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just"/>
            <a:r>
              <a:rPr lang="en-US" dirty="0"/>
              <a:t>Substituting the constraint into the loss function and solving for the rate </a:t>
            </a:r>
            <a:r>
              <a:rPr lang="en-US" dirty="0" smtClean="0"/>
              <a:t>of </a:t>
            </a:r>
            <a:r>
              <a:rPr lang="it-IT" dirty="0" err="1" smtClean="0"/>
              <a:t>interest</a:t>
            </a:r>
            <a:r>
              <a:rPr lang="it-IT" dirty="0" smtClean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 smtClean="0"/>
              <a:t>:</a:t>
            </a:r>
          </a:p>
          <a:p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521645"/>
              </p:ext>
            </p:extLst>
          </p:nvPr>
        </p:nvGraphicFramePr>
        <p:xfrm>
          <a:off x="827584" y="2564904"/>
          <a:ext cx="244827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3" imgW="1536480" imgH="393480" progId="Equation.DSMT4">
                  <p:embed/>
                </p:oleObj>
              </mc:Choice>
              <mc:Fallback>
                <p:oleObj name="Equation" r:id="rId3" imgW="1536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2564904"/>
                        <a:ext cx="2448272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940278"/>
              </p:ext>
            </p:extLst>
          </p:nvPr>
        </p:nvGraphicFramePr>
        <p:xfrm>
          <a:off x="755576" y="3356992"/>
          <a:ext cx="208823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5" imgW="1295280" imgH="507960" progId="Equation.DSMT4">
                  <p:embed/>
                </p:oleObj>
              </mc:Choice>
              <mc:Fallback>
                <p:oleObj name="Equation" r:id="rId5" imgW="12952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3356992"/>
                        <a:ext cx="2088232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423259"/>
              </p:ext>
            </p:extLst>
          </p:nvPr>
        </p:nvGraphicFramePr>
        <p:xfrm>
          <a:off x="5220072" y="3573016"/>
          <a:ext cx="252028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7" imgW="1409400" imgH="241200" progId="Equation.DSMT4">
                  <p:embed/>
                </p:oleObj>
              </mc:Choice>
              <mc:Fallback>
                <p:oleObj name="Equation" r:id="rId7" imgW="1409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20072" y="3573016"/>
                        <a:ext cx="2520280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616411"/>
              </p:ext>
            </p:extLst>
          </p:nvPr>
        </p:nvGraphicFramePr>
        <p:xfrm>
          <a:off x="827584" y="5733256"/>
          <a:ext cx="2808312" cy="779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9" imgW="1485720" imgH="419040" progId="Equation.DSMT4">
                  <p:embed/>
                </p:oleObj>
              </mc:Choice>
              <mc:Fallback>
                <p:oleObj name="Equation" r:id="rId9" imgW="1485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7584" y="5733256"/>
                        <a:ext cx="2808312" cy="779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813030"/>
              </p:ext>
            </p:extLst>
          </p:nvPr>
        </p:nvGraphicFramePr>
        <p:xfrm>
          <a:off x="4572000" y="2636912"/>
          <a:ext cx="345638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11" imgW="2323800" imgH="431640" progId="Equation.DSMT4">
                  <p:embed/>
                </p:oleObj>
              </mc:Choice>
              <mc:Fallback>
                <p:oleObj name="Equation" r:id="rId11" imgW="2323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72000" y="2636912"/>
                        <a:ext cx="3456384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872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494"/>
    </mc:Choice>
    <mc:Fallback xmlns="">
      <p:transition spd="slow" advTm="17549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it-IT" dirty="0" err="1" smtClean="0"/>
              <a:t>Setting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endParaRPr lang="it-IT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inflation expectation coincide with current inflation rate we have the following rule for interest rates setting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deserve to be underlined that the slope of the supply curve defines the CB reaction to prices and unemployment. If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dirty="0" smtClean="0"/>
              <a:t>=0 the supply curve is horizontal and the Taylor rule is the usual LM curve, while if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dirty="0" smtClean="0"/>
              <a:t>= ∞ the CB reacts just to inflation. This result depends on the alternative values the parameters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dirty="0" smtClean="0"/>
              <a:t> assume in the two cases.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68809"/>
              </p:ext>
            </p:extLst>
          </p:nvPr>
        </p:nvGraphicFramePr>
        <p:xfrm>
          <a:off x="865652" y="951525"/>
          <a:ext cx="1296145" cy="7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3" imgW="711000" imgH="419040" progId="Equation.DSMT4">
                  <p:embed/>
                </p:oleObj>
              </mc:Choice>
              <mc:Fallback>
                <p:oleObj name="Equation" r:id="rId3" imgW="711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652" y="951525"/>
                        <a:ext cx="1296145" cy="7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201941"/>
              </p:ext>
            </p:extLst>
          </p:nvPr>
        </p:nvGraphicFramePr>
        <p:xfrm>
          <a:off x="2699792" y="951525"/>
          <a:ext cx="123831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5" imgW="723600" imgH="419040" progId="Equation.DSMT4">
                  <p:embed/>
                </p:oleObj>
              </mc:Choice>
              <mc:Fallback>
                <p:oleObj name="Equation" r:id="rId5" imgW="723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951525"/>
                        <a:ext cx="123831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341369"/>
              </p:ext>
            </p:extLst>
          </p:nvPr>
        </p:nvGraphicFramePr>
        <p:xfrm>
          <a:off x="944494" y="2016716"/>
          <a:ext cx="14620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7" imgW="825480" imgH="228600" progId="Equation.DSMT4">
                  <p:embed/>
                </p:oleObj>
              </mc:Choice>
              <mc:Fallback>
                <p:oleObj name="Equation" r:id="rId7" imgW="825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494" y="2016716"/>
                        <a:ext cx="1462088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57080"/>
              </p:ext>
            </p:extLst>
          </p:nvPr>
        </p:nvGraphicFramePr>
        <p:xfrm>
          <a:off x="899591" y="3337421"/>
          <a:ext cx="1505297" cy="432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9" imgW="799920" imgH="228600" progId="Equation.DSMT4">
                  <p:embed/>
                </p:oleObj>
              </mc:Choice>
              <mc:Fallback>
                <p:oleObj name="Equation" r:id="rId9" imgW="799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1" y="3337421"/>
                        <a:ext cx="1505297" cy="432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95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665"/>
    </mc:Choice>
    <mc:Fallback xmlns="">
      <p:transition spd="slow" advTm="5666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 dirty="0"/>
              <a:t>Suppose now, as a second step, that </a:t>
            </a:r>
            <a:r>
              <a:rPr lang="en-US" sz="3300" dirty="0" smtClean="0"/>
              <a:t>there </a:t>
            </a:r>
            <a:r>
              <a:rPr lang="en-US" sz="3300" dirty="0"/>
              <a:t>is a growth rate of the money supply m* consistent with a target level of employment y* and with an inflation objective </a:t>
            </a:r>
            <a:r>
              <a:rPr lang="en-US" sz="3300" dirty="0">
                <a:latin typeface="Symbol" panose="05050102010706020507" pitchFamily="18" charset="2"/>
              </a:rPr>
              <a:t>p</a:t>
            </a:r>
            <a:r>
              <a:rPr lang="en-US" sz="3300" dirty="0"/>
              <a:t>*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can derive, in the same way as above, the </a:t>
            </a:r>
            <a:r>
              <a:rPr lang="en-US" dirty="0" smtClean="0"/>
              <a:t>following </a:t>
            </a:r>
            <a:r>
              <a:rPr lang="en-US" dirty="0"/>
              <a:t>reaction </a:t>
            </a:r>
            <a:r>
              <a:rPr lang="en-US" dirty="0" smtClean="0"/>
              <a:t>function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Subtracting</a:t>
            </a:r>
            <a:r>
              <a:rPr lang="it-IT" dirty="0" smtClean="0"/>
              <a:t> the </a:t>
            </a:r>
            <a:r>
              <a:rPr lang="it-IT" dirty="0" err="1" smtClean="0"/>
              <a:t>equation</a:t>
            </a:r>
            <a:r>
              <a:rPr lang="it-IT" dirty="0" smtClean="0"/>
              <a:t> in the </a:t>
            </a:r>
            <a:r>
              <a:rPr lang="it-IT" dirty="0" err="1" smtClean="0"/>
              <a:t>previous</a:t>
            </a:r>
            <a:r>
              <a:rPr lang="it-IT" dirty="0" smtClean="0"/>
              <a:t> page from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en-US" dirty="0" smtClean="0"/>
              <a:t>equation and </a:t>
            </a:r>
            <a:r>
              <a:rPr lang="en-US" dirty="0"/>
              <a:t>solving for the rate of interest we have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The Taylor rule</a:t>
            </a:r>
          </a:p>
          <a:p>
            <a:endParaRPr lang="en-US" dirty="0" smtClean="0"/>
          </a:p>
          <a:p>
            <a:endParaRPr lang="en-US" dirty="0"/>
          </a:p>
          <a:p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207635"/>
              </p:ext>
            </p:extLst>
          </p:nvPr>
        </p:nvGraphicFramePr>
        <p:xfrm>
          <a:off x="899592" y="3717032"/>
          <a:ext cx="216024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3" imgW="965160" imgH="203040" progId="Equation.DSMT4">
                  <p:embed/>
                </p:oleObj>
              </mc:Choice>
              <mc:Fallback>
                <p:oleObj name="Equation" r:id="rId3" imgW="965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3717032"/>
                        <a:ext cx="2160240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58189"/>
              </p:ext>
            </p:extLst>
          </p:nvPr>
        </p:nvGraphicFramePr>
        <p:xfrm>
          <a:off x="899592" y="2348880"/>
          <a:ext cx="338437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348880"/>
                        <a:ext cx="3384376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324499"/>
              </p:ext>
            </p:extLst>
          </p:nvPr>
        </p:nvGraphicFramePr>
        <p:xfrm>
          <a:off x="827584" y="5805264"/>
          <a:ext cx="4138860" cy="57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7" imgW="1854000" imgH="241200" progId="Equation.DSMT4">
                  <p:embed/>
                </p:oleObj>
              </mc:Choice>
              <mc:Fallback>
                <p:oleObj name="Equation" r:id="rId7" imgW="1854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805264"/>
                        <a:ext cx="4138860" cy="575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302"/>
    </mc:Choice>
    <mc:Fallback xmlns="">
      <p:transition spd="slow" advTm="13330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Fixed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endParaRPr lang="it-IT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216952"/>
              </p:ext>
            </p:extLst>
          </p:nvPr>
        </p:nvGraphicFramePr>
        <p:xfrm>
          <a:off x="755576" y="1700808"/>
          <a:ext cx="17281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700808"/>
                        <a:ext cx="1728192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723031"/>
              </p:ext>
            </p:extLst>
          </p:nvPr>
        </p:nvGraphicFramePr>
        <p:xfrm>
          <a:off x="683568" y="2420888"/>
          <a:ext cx="590465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5" imgW="2857320" imgH="241200" progId="Equation.DSMT4">
                  <p:embed/>
                </p:oleObj>
              </mc:Choice>
              <mc:Fallback>
                <p:oleObj name="Equation" r:id="rId5" imgW="2857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3568" y="2420888"/>
                        <a:ext cx="590465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00633"/>
              </p:ext>
            </p:extLst>
          </p:nvPr>
        </p:nvGraphicFramePr>
        <p:xfrm>
          <a:off x="876300" y="3284538"/>
          <a:ext cx="1679476" cy="720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7" imgW="990360" imgH="393480" progId="Equation.DSMT4">
                  <p:embed/>
                </p:oleObj>
              </mc:Choice>
              <mc:Fallback>
                <p:oleObj name="Equation" r:id="rId7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284538"/>
                        <a:ext cx="1679476" cy="720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359158"/>
              </p:ext>
            </p:extLst>
          </p:nvPr>
        </p:nvGraphicFramePr>
        <p:xfrm>
          <a:off x="683568" y="4077072"/>
          <a:ext cx="43204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Equation" r:id="rId9" imgW="2908300" imgH="393700" progId="Equation.DSMT4">
                  <p:embed/>
                </p:oleObj>
              </mc:Choice>
              <mc:Fallback>
                <p:oleObj name="Equation" r:id="rId9" imgW="2908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77072"/>
                        <a:ext cx="4320480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011709"/>
              </p:ext>
            </p:extLst>
          </p:nvPr>
        </p:nvGraphicFramePr>
        <p:xfrm>
          <a:off x="971600" y="5085184"/>
          <a:ext cx="338437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11" imgW="2184400" imgH="393700" progId="Equation.DSMT4">
                  <p:embed/>
                </p:oleObj>
              </mc:Choice>
              <mc:Fallback>
                <p:oleObj name="Equation" r:id="rId11" imgW="2184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085184"/>
                        <a:ext cx="3384376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045325"/>
              </p:ext>
            </p:extLst>
          </p:nvPr>
        </p:nvGraphicFramePr>
        <p:xfrm>
          <a:off x="4411663" y="3178175"/>
          <a:ext cx="17605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13" imgW="698400" imgH="228600" progId="Equation.DSMT4">
                  <p:embed/>
                </p:oleObj>
              </mc:Choice>
              <mc:Fallback>
                <p:oleObj name="Equation" r:id="rId13" imgW="698400" imgH="228600" progId="Equation.DSMT4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3178175"/>
                        <a:ext cx="17605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967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538"/>
    </mc:Choice>
    <mc:Fallback xmlns="">
      <p:transition spd="slow" advTm="11053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254</Words>
  <Application>Microsoft Office PowerPoint</Application>
  <PresentationFormat>Presentazione su schermo (4:3)</PresentationFormat>
  <Paragraphs>28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Tema di Office</vt:lpstr>
      <vt:lpstr>Equation</vt:lpstr>
      <vt:lpstr>Lesson 18</vt:lpstr>
      <vt:lpstr>Presentazione standard di PowerPoint</vt:lpstr>
      <vt:lpstr>Flexible exchange rates</vt:lpstr>
      <vt:lpstr>Presentazione standard di PowerPoint</vt:lpstr>
      <vt:lpstr>Presentazione standard di PowerPoint</vt:lpstr>
      <vt:lpstr>Fixed exchange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Taylor rule Microfoundations</dc:title>
  <dc:creator>rorita</dc:creator>
  <cp:lastModifiedBy>Rorita Canale</cp:lastModifiedBy>
  <cp:revision>16</cp:revision>
  <dcterms:created xsi:type="dcterms:W3CDTF">2015-06-19T09:57:32Z</dcterms:created>
  <dcterms:modified xsi:type="dcterms:W3CDTF">2019-10-15T07:03:31Z</dcterms:modified>
</cp:coreProperties>
</file>