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59" r:id="rId7"/>
    <p:sldId id="264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D64-6A8D-4A3D-B0AF-080F1A1A82BD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203E-3FDF-44B4-BEE6-46A99D7663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57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D64-6A8D-4A3D-B0AF-080F1A1A82BD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203E-3FDF-44B4-BEE6-46A99D7663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8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D64-6A8D-4A3D-B0AF-080F1A1A82BD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203E-3FDF-44B4-BEE6-46A99D7663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83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D64-6A8D-4A3D-B0AF-080F1A1A82BD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203E-3FDF-44B4-BEE6-46A99D7663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04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D64-6A8D-4A3D-B0AF-080F1A1A82BD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203E-3FDF-44B4-BEE6-46A99D7663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67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D64-6A8D-4A3D-B0AF-080F1A1A82BD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203E-3FDF-44B4-BEE6-46A99D7663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74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D64-6A8D-4A3D-B0AF-080F1A1A82BD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203E-3FDF-44B4-BEE6-46A99D7663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004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D64-6A8D-4A3D-B0AF-080F1A1A82BD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203E-3FDF-44B4-BEE6-46A99D7663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6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D64-6A8D-4A3D-B0AF-080F1A1A82BD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203E-3FDF-44B4-BEE6-46A99D7663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28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D64-6A8D-4A3D-B0AF-080F1A1A82BD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203E-3FDF-44B4-BEE6-46A99D7663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31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ED64-6A8D-4A3D-B0AF-080F1A1A82BD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203E-3FDF-44B4-BEE6-46A99D7663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94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0ED64-6A8D-4A3D-B0AF-080F1A1A82BD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203E-3FDF-44B4-BEE6-46A99D7663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34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Lesson</a:t>
            </a:r>
            <a:r>
              <a:rPr lang="it-IT" dirty="0" smtClean="0"/>
              <a:t> 17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60439" y="3602038"/>
            <a:ext cx="10972799" cy="1655762"/>
          </a:xfrm>
        </p:spPr>
        <p:txBody>
          <a:bodyPr>
            <a:normAutofit/>
          </a:bodyPr>
          <a:lstStyle/>
          <a:p>
            <a:pPr algn="just"/>
            <a:r>
              <a:rPr lang="it-IT" sz="3600" dirty="0" err="1" smtClean="0"/>
              <a:t>Monetary</a:t>
            </a:r>
            <a:r>
              <a:rPr lang="it-IT" sz="3600" dirty="0" smtClean="0"/>
              <a:t> policy </a:t>
            </a:r>
            <a:r>
              <a:rPr lang="it-IT" sz="3600" dirty="0" err="1" smtClean="0"/>
              <a:t>objectives</a:t>
            </a:r>
            <a:r>
              <a:rPr lang="it-IT" sz="3600" dirty="0" smtClean="0"/>
              <a:t>: </a:t>
            </a:r>
            <a:r>
              <a:rPr lang="it-IT" sz="3600" dirty="0" err="1" smtClean="0"/>
              <a:t>Inflation</a:t>
            </a:r>
            <a:r>
              <a:rPr lang="it-IT" sz="3600" dirty="0" smtClean="0"/>
              <a:t> vs </a:t>
            </a:r>
            <a:r>
              <a:rPr lang="it-IT" sz="3600" dirty="0" err="1" smtClean="0"/>
              <a:t>Unemployment</a:t>
            </a:r>
            <a:r>
              <a:rPr lang="it-IT" sz="3600" dirty="0" smtClean="0"/>
              <a:t> 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94346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991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Theoretical</a:t>
            </a:r>
            <a:r>
              <a:rPr lang="it-IT" dirty="0" smtClean="0"/>
              <a:t> </a:t>
            </a:r>
            <a:r>
              <a:rPr lang="it-IT" dirty="0" err="1" smtClean="0"/>
              <a:t>basis</a:t>
            </a:r>
            <a:r>
              <a:rPr lang="it-IT" dirty="0" smtClean="0"/>
              <a:t> I</a:t>
            </a:r>
            <a:br>
              <a:rPr lang="it-IT" dirty="0" smtClean="0"/>
            </a:br>
            <a:r>
              <a:rPr lang="it-IT" dirty="0" smtClean="0"/>
              <a:t>The </a:t>
            </a:r>
            <a:r>
              <a:rPr lang="it-IT" dirty="0" err="1" smtClean="0"/>
              <a:t>phillips</a:t>
            </a:r>
            <a:r>
              <a:rPr lang="it-IT" dirty="0" smtClean="0"/>
              <a:t> curve </a:t>
            </a:r>
            <a:endParaRPr lang="it-IT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975600"/>
              </p:ext>
            </p:extLst>
          </p:nvPr>
        </p:nvGraphicFramePr>
        <p:xfrm>
          <a:off x="3537154" y="1356852"/>
          <a:ext cx="5117691" cy="1055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231560" imgH="253800" progId="Equation.DSMT4">
                  <p:embed/>
                </p:oleObj>
              </mc:Choice>
              <mc:Fallback>
                <p:oleObj name="Equation" r:id="rId3" imgW="1231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37154" y="1356852"/>
                        <a:ext cx="5117691" cy="10551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2040" y="2544782"/>
            <a:ext cx="8303342" cy="392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7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Inflation</a:t>
            </a:r>
            <a:r>
              <a:rPr lang="it-IT" dirty="0" smtClean="0"/>
              <a:t> vs </a:t>
            </a:r>
            <a:r>
              <a:rPr lang="it-IT" dirty="0" err="1" smtClean="0"/>
              <a:t>Unemployment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Support </a:t>
            </a:r>
            <a:r>
              <a:rPr lang="en-US" dirty="0"/>
              <a:t>to price stability as a policy objective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trade-off between inflation and unemployment </a:t>
            </a:r>
            <a:r>
              <a:rPr lang="en-US" dirty="0" smtClean="0"/>
              <a:t>depends on inflations expectations.</a:t>
            </a:r>
            <a:endParaRPr lang="en-US" dirty="0"/>
          </a:p>
          <a:p>
            <a:r>
              <a:rPr lang="en-US" dirty="0"/>
              <a:t>In </a:t>
            </a:r>
            <a:r>
              <a:rPr lang="en-US" dirty="0" smtClean="0"/>
              <a:t>presence of rational expectations, in the </a:t>
            </a:r>
            <a:r>
              <a:rPr lang="en-US" dirty="0"/>
              <a:t>long-run it is not possible to reduce </a:t>
            </a:r>
            <a:r>
              <a:rPr lang="en-US" dirty="0" smtClean="0"/>
              <a:t>unemployment by </a:t>
            </a:r>
            <a:r>
              <a:rPr lang="en-US" dirty="0"/>
              <a:t>raising inflation as the process governing </a:t>
            </a:r>
            <a:r>
              <a:rPr lang="en-US" dirty="0" smtClean="0"/>
              <a:t>inflation expectations </a:t>
            </a:r>
            <a:r>
              <a:rPr lang="en-US" dirty="0"/>
              <a:t>will also adjust (Lucas critique).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Support to output objective</a:t>
            </a:r>
          </a:p>
          <a:p>
            <a:r>
              <a:rPr lang="en-US" dirty="0"/>
              <a:t>The natural rate may change over time (due </a:t>
            </a:r>
            <a:r>
              <a:rPr lang="en-US" dirty="0" smtClean="0"/>
              <a:t>to demographic </a:t>
            </a:r>
            <a:r>
              <a:rPr lang="en-US" dirty="0"/>
              <a:t>changes or </a:t>
            </a:r>
            <a:r>
              <a:rPr lang="en-US" dirty="0" err="1"/>
              <a:t>labour</a:t>
            </a:r>
            <a:r>
              <a:rPr lang="en-US" dirty="0"/>
              <a:t> market frictions)</a:t>
            </a:r>
          </a:p>
          <a:p>
            <a:r>
              <a:rPr lang="en-US" dirty="0"/>
              <a:t>Some macroeconomic shocks can have </a:t>
            </a:r>
            <a:r>
              <a:rPr lang="en-US" dirty="0" smtClean="0"/>
              <a:t>long-lasting consequences</a:t>
            </a:r>
          </a:p>
          <a:p>
            <a:r>
              <a:rPr lang="en-US" dirty="0" smtClean="0"/>
              <a:t>The output potential may change as consequence of policy interventions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993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Theoretical</a:t>
            </a:r>
            <a:r>
              <a:rPr lang="it-IT" dirty="0" smtClean="0"/>
              <a:t> </a:t>
            </a:r>
            <a:r>
              <a:rPr lang="it-IT" dirty="0" err="1" smtClean="0"/>
              <a:t>basis</a:t>
            </a:r>
            <a:r>
              <a:rPr lang="it-IT" dirty="0" smtClean="0"/>
              <a:t> II</a:t>
            </a:r>
            <a:br>
              <a:rPr lang="it-IT" dirty="0" smtClean="0"/>
            </a:br>
            <a:r>
              <a:rPr lang="it-IT" dirty="0" err="1"/>
              <a:t>M</a:t>
            </a:r>
            <a:r>
              <a:rPr lang="it-IT" dirty="0" err="1" smtClean="0"/>
              <a:t>onetary</a:t>
            </a:r>
            <a:r>
              <a:rPr lang="it-IT" dirty="0" smtClean="0"/>
              <a:t> vs </a:t>
            </a:r>
            <a:r>
              <a:rPr lang="it-IT" dirty="0" err="1" smtClean="0"/>
              <a:t>real</a:t>
            </a:r>
            <a:r>
              <a:rPr lang="it-IT" dirty="0" smtClean="0"/>
              <a:t> </a:t>
            </a:r>
            <a:r>
              <a:rPr lang="it-IT" dirty="0" err="1" smtClean="0"/>
              <a:t>interest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By </a:t>
            </a:r>
            <a:r>
              <a:rPr lang="it-IT" dirty="0" err="1" smtClean="0"/>
              <a:t>setting</a:t>
            </a:r>
            <a:r>
              <a:rPr lang="it-IT" dirty="0" smtClean="0"/>
              <a:t> </a:t>
            </a:r>
            <a:r>
              <a:rPr lang="it-IT" dirty="0"/>
              <a:t>the </a:t>
            </a:r>
            <a:r>
              <a:rPr lang="it-IT" dirty="0" err="1"/>
              <a:t>nominal</a:t>
            </a:r>
            <a:r>
              <a:rPr lang="it-IT" dirty="0"/>
              <a:t> </a:t>
            </a:r>
            <a:r>
              <a:rPr lang="it-IT" dirty="0" err="1" smtClean="0"/>
              <a:t>interest</a:t>
            </a:r>
            <a:r>
              <a:rPr lang="it-IT" dirty="0" smtClean="0"/>
              <a:t> rate and </a:t>
            </a:r>
            <a:r>
              <a:rPr lang="it-IT" dirty="0" err="1" smtClean="0"/>
              <a:t>through</a:t>
            </a:r>
            <a:r>
              <a:rPr lang="it-IT" dirty="0" smtClean="0"/>
              <a:t> open market </a:t>
            </a:r>
            <a:r>
              <a:rPr lang="it-IT" dirty="0" err="1" smtClean="0"/>
              <a:t>operations</a:t>
            </a:r>
            <a:r>
              <a:rPr lang="it-IT" dirty="0" smtClean="0"/>
              <a:t> the CB should be </a:t>
            </a:r>
            <a:r>
              <a:rPr lang="it-IT" dirty="0" err="1" smtClean="0"/>
              <a:t>able</a:t>
            </a:r>
            <a:r>
              <a:rPr lang="it-IT" dirty="0" smtClean="0"/>
              <a:t>, due to the </a:t>
            </a:r>
            <a:r>
              <a:rPr lang="it-IT" dirty="0" err="1" smtClean="0"/>
              <a:t>direct</a:t>
            </a:r>
            <a:r>
              <a:rPr lang="it-IT" dirty="0" smtClean="0"/>
              <a:t> relation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money</a:t>
            </a:r>
            <a:r>
              <a:rPr lang="it-IT" dirty="0" smtClean="0"/>
              <a:t> and </a:t>
            </a:r>
            <a:r>
              <a:rPr lang="it-IT" dirty="0" err="1" smtClean="0"/>
              <a:t>prices</a:t>
            </a:r>
            <a:r>
              <a:rPr lang="it-IT" dirty="0" smtClean="0"/>
              <a:t>, to </a:t>
            </a:r>
            <a:r>
              <a:rPr lang="it-IT" dirty="0" err="1" smtClean="0"/>
              <a:t>stabilize</a:t>
            </a:r>
            <a:r>
              <a:rPr lang="it-IT" dirty="0" smtClean="0"/>
              <a:t> </a:t>
            </a:r>
            <a:r>
              <a:rPr lang="it-IT" dirty="0" err="1" smtClean="0"/>
              <a:t>inflation</a:t>
            </a:r>
            <a:r>
              <a:rPr lang="it-IT" dirty="0" smtClean="0"/>
              <a:t> </a:t>
            </a:r>
            <a:r>
              <a:rPr lang="it-IT" dirty="0" err="1" smtClean="0"/>
              <a:t>expectations</a:t>
            </a:r>
            <a:r>
              <a:rPr lang="it-IT" dirty="0" smtClean="0"/>
              <a:t> and </a:t>
            </a:r>
            <a:r>
              <a:rPr lang="it-IT" dirty="0" err="1" smtClean="0"/>
              <a:t>therefore</a:t>
            </a:r>
            <a:r>
              <a:rPr lang="it-IT" dirty="0" smtClean="0"/>
              <a:t> the </a:t>
            </a:r>
            <a:r>
              <a:rPr lang="it-IT" dirty="0" err="1" smtClean="0"/>
              <a:t>real</a:t>
            </a:r>
            <a:r>
              <a:rPr lang="it-IT" dirty="0" smtClean="0"/>
              <a:t> </a:t>
            </a:r>
            <a:r>
              <a:rPr lang="it-IT" dirty="0" err="1" smtClean="0"/>
              <a:t>interest</a:t>
            </a:r>
            <a:r>
              <a:rPr lang="it-IT" dirty="0" smtClean="0"/>
              <a:t> rate to </a:t>
            </a:r>
            <a:r>
              <a:rPr lang="it-IT" dirty="0" err="1" smtClean="0"/>
              <a:t>stimulate</a:t>
            </a:r>
            <a:r>
              <a:rPr lang="it-IT" dirty="0" smtClean="0"/>
              <a:t> the economy. </a:t>
            </a:r>
            <a:r>
              <a:rPr lang="it-IT" dirty="0" err="1" smtClean="0"/>
              <a:t>According</a:t>
            </a:r>
            <a:r>
              <a:rPr lang="it-IT" dirty="0" smtClean="0"/>
              <a:t> </a:t>
            </a:r>
            <a:r>
              <a:rPr lang="it-IT" dirty="0"/>
              <a:t>to </a:t>
            </a:r>
            <a:r>
              <a:rPr lang="it-IT" dirty="0" err="1"/>
              <a:t>fisher</a:t>
            </a:r>
            <a:r>
              <a:rPr lang="it-IT" dirty="0"/>
              <a:t> </a:t>
            </a:r>
            <a:r>
              <a:rPr lang="it-IT" dirty="0" err="1" smtClean="0"/>
              <a:t>equation</a:t>
            </a:r>
            <a:r>
              <a:rPr lang="it-IT" dirty="0" smtClean="0"/>
              <a:t> </a:t>
            </a:r>
            <a:r>
              <a:rPr lang="it-IT" dirty="0"/>
              <a:t>it </a:t>
            </a:r>
            <a:r>
              <a:rPr lang="it-IT" dirty="0" err="1" smtClean="0"/>
              <a:t>holds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endParaRPr lang="it-IT" dirty="0" smtClean="0"/>
          </a:p>
          <a:p>
            <a:pPr algn="just"/>
            <a:r>
              <a:rPr lang="it-IT" dirty="0" err="1" smtClean="0"/>
              <a:t>However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money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endogenous</a:t>
            </a:r>
            <a:r>
              <a:rPr lang="it-IT" dirty="0" smtClean="0"/>
              <a:t>, </a:t>
            </a:r>
            <a:r>
              <a:rPr lang="it-IT" dirty="0" err="1" smtClean="0"/>
              <a:t>reducing</a:t>
            </a:r>
            <a:r>
              <a:rPr lang="it-IT" dirty="0" smtClean="0"/>
              <a:t> </a:t>
            </a:r>
            <a:r>
              <a:rPr lang="it-IT" dirty="0" err="1" smtClean="0"/>
              <a:t>nominal</a:t>
            </a:r>
            <a:r>
              <a:rPr lang="it-IT" dirty="0" smtClean="0"/>
              <a:t> </a:t>
            </a:r>
            <a:r>
              <a:rPr lang="it-IT" dirty="0" err="1" smtClean="0"/>
              <a:t>interest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not be </a:t>
            </a:r>
            <a:r>
              <a:rPr lang="it-IT" dirty="0" err="1" smtClean="0"/>
              <a:t>effective</a:t>
            </a:r>
            <a:r>
              <a:rPr lang="it-IT" dirty="0" smtClean="0"/>
              <a:t> in </a:t>
            </a:r>
            <a:r>
              <a:rPr lang="it-IT" dirty="0" err="1" smtClean="0"/>
              <a:t>increasing</a:t>
            </a:r>
            <a:r>
              <a:rPr lang="it-IT" dirty="0" smtClean="0"/>
              <a:t> </a:t>
            </a:r>
            <a:r>
              <a:rPr lang="it-IT" dirty="0" err="1" smtClean="0"/>
              <a:t>inflation</a:t>
            </a:r>
            <a:r>
              <a:rPr lang="it-IT" dirty="0" smtClean="0"/>
              <a:t> and </a:t>
            </a:r>
            <a:r>
              <a:rPr lang="it-IT" dirty="0" err="1" smtClean="0"/>
              <a:t>therefore</a:t>
            </a:r>
            <a:r>
              <a:rPr lang="it-IT" dirty="0" smtClean="0"/>
              <a:t> </a:t>
            </a:r>
            <a:r>
              <a:rPr lang="it-IT" dirty="0" err="1" smtClean="0"/>
              <a:t>stimulate</a:t>
            </a:r>
            <a:r>
              <a:rPr lang="it-IT" dirty="0" smtClean="0"/>
              <a:t> di economy (</a:t>
            </a:r>
            <a:r>
              <a:rPr lang="it-IT" dirty="0"/>
              <a:t>and viceversa) 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688298"/>
              </p:ext>
            </p:extLst>
          </p:nvPr>
        </p:nvGraphicFramePr>
        <p:xfrm>
          <a:off x="4565649" y="3436374"/>
          <a:ext cx="2779047" cy="825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3" imgW="571320" imgH="203040" progId="Equation.DSMT4">
                  <p:embed/>
                </p:oleObj>
              </mc:Choice>
              <mc:Fallback>
                <p:oleObj name="Equation" r:id="rId3" imgW="571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65649" y="3436374"/>
                        <a:ext cx="2779047" cy="825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1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157800"/>
              </p:ext>
            </p:extLst>
          </p:nvPr>
        </p:nvGraphicFramePr>
        <p:xfrm>
          <a:off x="873960" y="1573597"/>
          <a:ext cx="9916754" cy="5454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Documento" r:id="rId3" imgW="6257321" imgH="3469445" progId="Word.Document.12">
                  <p:embed/>
                </p:oleObj>
              </mc:Choice>
              <mc:Fallback>
                <p:oleObj name="Documento" r:id="rId3" imgW="6257321" imgH="346944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3960" y="1573597"/>
                        <a:ext cx="9916754" cy="54549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tangolo 2"/>
          <p:cNvSpPr/>
          <p:nvPr/>
        </p:nvSpPr>
        <p:spPr>
          <a:xfrm>
            <a:off x="2514287" y="345325"/>
            <a:ext cx="70167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Theories</a:t>
            </a:r>
            <a:r>
              <a:rPr lang="it-IT" sz="44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it-IT" sz="44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about</a:t>
            </a:r>
            <a:r>
              <a:rPr lang="it-IT" sz="44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the MP </a:t>
            </a:r>
            <a:r>
              <a:rPr lang="it-IT" sz="44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effects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182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/>
              <a:t>The </a:t>
            </a:r>
            <a:r>
              <a:rPr lang="en-GB" b="1" dirty="0"/>
              <a:t>Taylor rule 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pPr marL="0" indent="0" algn="just">
              <a:buNone/>
            </a:pPr>
            <a:r>
              <a:rPr lang="en-GB" dirty="0" smtClean="0"/>
              <a:t> </a:t>
            </a:r>
          </a:p>
          <a:p>
            <a:pPr marL="0" indent="0" algn="just">
              <a:buNone/>
            </a:pPr>
            <a:r>
              <a:rPr lang="en-GB" dirty="0" smtClean="0"/>
              <a:t>‘</a:t>
            </a:r>
            <a:r>
              <a:rPr lang="en-GB" dirty="0"/>
              <a:t>Taylor rule’ does not have </a:t>
            </a:r>
            <a:r>
              <a:rPr lang="en-GB" dirty="0" smtClean="0"/>
              <a:t>a normative </a:t>
            </a:r>
            <a:r>
              <a:rPr lang="en-GB" dirty="0"/>
              <a:t>value but can be used as </a:t>
            </a:r>
            <a:r>
              <a:rPr lang="en-GB" dirty="0" smtClean="0"/>
              <a:t>a benchmark </a:t>
            </a:r>
            <a:r>
              <a:rPr lang="en-GB" dirty="0"/>
              <a:t>to assess </a:t>
            </a:r>
            <a:r>
              <a:rPr lang="en-GB" dirty="0" smtClean="0"/>
              <a:t>interest-rate setting and evaluate the CB’s policy choices</a:t>
            </a:r>
            <a:endParaRPr lang="en-GB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/>
          </p:nvPr>
        </p:nvGraphicFramePr>
        <p:xfrm>
          <a:off x="2855640" y="1916832"/>
          <a:ext cx="619268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2997000" imgH="304560" progId="Equation.DSMT4">
                  <p:embed/>
                </p:oleObj>
              </mc:Choice>
              <mc:Fallback>
                <p:oleObj name="Equation" r:id="rId3" imgW="2997000" imgH="304560" progId="Equation.DSMT4">
                  <p:embed/>
                  <p:pic>
                    <p:nvPicPr>
                      <p:cNvPr id="4" name="Oggetto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5640" y="1916832"/>
                        <a:ext cx="6192688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9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766" y="454684"/>
            <a:ext cx="8032666" cy="584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6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218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Equation</vt:lpstr>
      <vt:lpstr>Documento</vt:lpstr>
      <vt:lpstr>Lesson 17</vt:lpstr>
      <vt:lpstr>Theoretical basis I The phillips curve </vt:lpstr>
      <vt:lpstr>Inflation vs Unemployment</vt:lpstr>
      <vt:lpstr>Theoretical basis II Monetary vs real interest rates</vt:lpstr>
      <vt:lpstr>Presentazione standard di PowerPoint</vt:lpstr>
      <vt:lpstr>The Taylor rule  </vt:lpstr>
      <vt:lpstr>Presentazione standard di PowerPoint</vt:lpstr>
    </vt:vector>
  </TitlesOfParts>
  <Company>Olidata S.p.A.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17</dc:title>
  <dc:creator>Rorita Canale</dc:creator>
  <cp:lastModifiedBy>Rorita Canale</cp:lastModifiedBy>
  <cp:revision>22</cp:revision>
  <dcterms:created xsi:type="dcterms:W3CDTF">2019-01-29T13:43:47Z</dcterms:created>
  <dcterms:modified xsi:type="dcterms:W3CDTF">2019-10-15T07:02:24Z</dcterms:modified>
</cp:coreProperties>
</file>