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859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4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39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8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86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85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91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01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91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04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90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6413F-FAEB-4B40-8446-56C3FFD29115}" type="datetimeFigureOut">
              <a:rPr lang="it-IT" smtClean="0"/>
              <a:t>14/10/2019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7C68D-3F99-47A9-AA5D-8014D5FB5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66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err="1" smtClean="0"/>
              <a:t>Lesson</a:t>
            </a:r>
            <a:r>
              <a:rPr lang="it-IT" b="1" dirty="0" smtClean="0"/>
              <a:t> 14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issue of public debt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9981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accounting</a:t>
            </a:r>
            <a:r>
              <a:rPr lang="it-IT" dirty="0" smtClean="0"/>
              <a:t> </a:t>
            </a:r>
            <a:r>
              <a:rPr lang="it-IT" dirty="0" err="1" smtClean="0"/>
              <a:t>identities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To examine the issue of public debt let us start by recalling the way in which the current deficit can be financed: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en-US" dirty="0" smtClean="0"/>
              <a:t>Indicating with D=G-T  the public primary deficit, the previous equation can also be expressed with the following dynamic notation: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en-US" dirty="0" smtClean="0"/>
              <a:t>In the EMU the monetary policy is centralized and the Central Bank cannot purchase on the primary market public bonds of a single country. Therefore the last term of the previous equation can be dropped. The public sector constraint becomes: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" name="Ogget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433183"/>
              </p:ext>
            </p:extLst>
          </p:nvPr>
        </p:nvGraphicFramePr>
        <p:xfrm>
          <a:off x="943896" y="2713703"/>
          <a:ext cx="17255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3" imgW="926698" imgH="177723" progId="Equation.DSMT4">
                  <p:embed/>
                </p:oleObj>
              </mc:Choice>
              <mc:Fallback>
                <p:oleObj name="Equation" r:id="rId3" imgW="926698" imgH="17772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896" y="2713703"/>
                        <a:ext cx="1725563" cy="3651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793696"/>
              </p:ext>
            </p:extLst>
          </p:nvPr>
        </p:nvGraphicFramePr>
        <p:xfrm>
          <a:off x="838200" y="3966906"/>
          <a:ext cx="2934929" cy="42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5" imgW="1600200" imgH="203200" progId="Equation.DSMT4">
                  <p:embed/>
                </p:oleObj>
              </mc:Choice>
              <mc:Fallback>
                <p:oleObj name="Equation" r:id="rId5" imgW="1600200" imgH="203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6906"/>
                        <a:ext cx="2934929" cy="4277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066644"/>
              </p:ext>
            </p:extLst>
          </p:nvPr>
        </p:nvGraphicFramePr>
        <p:xfrm>
          <a:off x="943896" y="6037956"/>
          <a:ext cx="3156156" cy="497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7" imgW="1206500" imgH="203200" progId="Equation.DSMT4">
                  <p:embed/>
                </p:oleObj>
              </mc:Choice>
              <mc:Fallback>
                <p:oleObj name="Equation" r:id="rId7" imgW="12065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896" y="6037956"/>
                        <a:ext cx="3156156" cy="497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67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01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Dynamic</a:t>
            </a:r>
            <a:r>
              <a:rPr lang="it-IT" dirty="0" smtClean="0"/>
              <a:t> </a:t>
            </a:r>
            <a:r>
              <a:rPr lang="it-IT" dirty="0" err="1" smtClean="0"/>
              <a:t>accounting</a:t>
            </a:r>
            <a:r>
              <a:rPr lang="it-IT" dirty="0" smtClean="0"/>
              <a:t> </a:t>
            </a:r>
            <a:r>
              <a:rPr lang="it-IT" dirty="0" err="1" smtClean="0"/>
              <a:t>identities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47138"/>
            <a:ext cx="10515600" cy="512982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dirty="0" smtClean="0"/>
              <a:t>Dividing all by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, the nominal GDP, taking into account that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 smtClean="0"/>
              <a:t>where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is the nominal rate of GDP growth, and denoting with 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the primary deficit as a ratio to GDP, we have the following equation describing the dynamic of the debt/GDP ratio (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) through time: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400" dirty="0"/>
              <a:t>	</a:t>
            </a:r>
            <a:r>
              <a:rPr lang="it-IT" sz="2400" dirty="0" smtClean="0"/>
              <a:t>		or </a:t>
            </a:r>
            <a:r>
              <a:rPr lang="it-IT" sz="2400" dirty="0" err="1" smtClean="0"/>
              <a:t>approximately</a:t>
            </a:r>
            <a:endParaRPr lang="it-IT" sz="2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it-IT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400" dirty="0" err="1" smtClean="0"/>
              <a:t>Which</a:t>
            </a:r>
            <a:r>
              <a:rPr lang="it-IT" sz="2400" dirty="0" smtClean="0"/>
              <a:t> in </a:t>
            </a:r>
            <a:r>
              <a:rPr lang="it-IT" sz="2400" dirty="0" err="1" smtClean="0"/>
              <a:t>real</a:t>
            </a:r>
            <a:r>
              <a:rPr lang="it-IT" sz="2400" dirty="0" smtClean="0"/>
              <a:t> </a:t>
            </a:r>
            <a:r>
              <a:rPr lang="it-IT" sz="2400" dirty="0" err="1" smtClean="0"/>
              <a:t>terms</a:t>
            </a:r>
            <a:r>
              <a:rPr lang="it-IT" sz="2400" dirty="0" smtClean="0"/>
              <a:t> (</a:t>
            </a:r>
            <a:r>
              <a:rPr lang="it-IT" sz="2400" dirty="0" err="1" smtClean="0"/>
              <a:t>since</a:t>
            </a:r>
            <a:r>
              <a:rPr lang="it-IT" sz="2400" dirty="0" smtClean="0"/>
              <a:t> i=</a:t>
            </a:r>
            <a:r>
              <a:rPr lang="it-IT" sz="2400" dirty="0" err="1" smtClean="0"/>
              <a:t>r+</a:t>
            </a:r>
            <a:r>
              <a:rPr lang="it-IT" sz="2400" dirty="0" err="1" smtClean="0">
                <a:latin typeface="Symbol" panose="05050102010706020507" pitchFamily="18" charset="2"/>
              </a:rPr>
              <a:t>p</a:t>
            </a:r>
            <a:r>
              <a:rPr lang="it-IT" sz="2400" dirty="0" smtClean="0"/>
              <a:t>, </a:t>
            </a:r>
            <a:r>
              <a:rPr lang="it-IT" sz="2400" dirty="0" err="1" smtClean="0"/>
              <a:t>while</a:t>
            </a:r>
            <a:r>
              <a:rPr lang="it-IT" sz="2400" dirty="0" smtClean="0"/>
              <a:t> y=</a:t>
            </a:r>
            <a:r>
              <a:rPr lang="it-IT" sz="2400" dirty="0" err="1" smtClean="0"/>
              <a:t>g+</a:t>
            </a:r>
            <a:r>
              <a:rPr lang="it-IT" sz="2400" dirty="0" err="1" smtClean="0">
                <a:latin typeface="Symbol" panose="05050102010706020507" pitchFamily="18" charset="2"/>
              </a:rPr>
              <a:t>p</a:t>
            </a:r>
            <a:r>
              <a:rPr lang="it-IT" sz="2400" dirty="0" smtClean="0"/>
              <a:t>) </a:t>
            </a:r>
            <a:r>
              <a:rPr lang="it-IT" sz="2400" dirty="0" err="1" smtClean="0"/>
              <a:t>becomes</a:t>
            </a:r>
            <a:r>
              <a:rPr lang="it-IT" sz="2400" dirty="0" smtClean="0"/>
              <a:t> : 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it-IT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400" dirty="0" smtClean="0"/>
              <a:t>From </a:t>
            </a:r>
            <a:r>
              <a:rPr lang="it-IT" sz="2400" dirty="0" err="1" smtClean="0"/>
              <a:t>which</a:t>
            </a:r>
            <a:r>
              <a:rPr lang="it-IT" sz="2400" dirty="0" smtClean="0"/>
              <a:t> it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possible</a:t>
            </a:r>
            <a:r>
              <a:rPr lang="it-IT" sz="2400" dirty="0" smtClean="0"/>
              <a:t> to derive the </a:t>
            </a:r>
            <a:r>
              <a:rPr lang="it-IT" sz="2400" b="1" dirty="0" smtClean="0"/>
              <a:t>rate of </a:t>
            </a:r>
            <a:r>
              <a:rPr lang="it-IT" sz="2400" b="1" dirty="0" err="1" smtClean="0"/>
              <a:t>accumulation</a:t>
            </a:r>
            <a:r>
              <a:rPr lang="it-IT" sz="2400" b="1" dirty="0" smtClean="0"/>
              <a:t> of public </a:t>
            </a:r>
            <a:r>
              <a:rPr lang="it-IT" sz="2400" b="1" dirty="0" err="1" smtClean="0"/>
              <a:t>debt</a:t>
            </a:r>
            <a:r>
              <a:rPr lang="it-IT" sz="2400" dirty="0" smtClean="0"/>
              <a:t>:</a:t>
            </a:r>
            <a:endParaRPr lang="it-IT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232070"/>
              </p:ext>
            </p:extLst>
          </p:nvPr>
        </p:nvGraphicFramePr>
        <p:xfrm>
          <a:off x="8691717" y="981400"/>
          <a:ext cx="2305664" cy="447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3" imgW="1079032" imgH="215806" progId="Equation.DSMT4">
                  <p:embed/>
                </p:oleObj>
              </mc:Choice>
              <mc:Fallback>
                <p:oleObj name="Equation" r:id="rId3" imgW="1079032" imgH="21580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1717" y="981400"/>
                        <a:ext cx="2305664" cy="447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321855"/>
              </p:ext>
            </p:extLst>
          </p:nvPr>
        </p:nvGraphicFramePr>
        <p:xfrm>
          <a:off x="838200" y="2410546"/>
          <a:ext cx="2600632" cy="1066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5" imgW="1206500" imgH="419100" progId="Equation.DSMT4">
                  <p:embed/>
                </p:oleObj>
              </mc:Choice>
              <mc:Fallback>
                <p:oleObj name="Equation" r:id="rId5" imgW="12065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10546"/>
                        <a:ext cx="2600632" cy="10667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918556"/>
              </p:ext>
            </p:extLst>
          </p:nvPr>
        </p:nvGraphicFramePr>
        <p:xfrm>
          <a:off x="6096000" y="2678430"/>
          <a:ext cx="3111910" cy="530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7" imgW="1346200" imgH="203200" progId="Equation.DSMT4">
                  <p:embed/>
                </p:oleObj>
              </mc:Choice>
              <mc:Fallback>
                <p:oleObj name="Equation" r:id="rId7" imgW="13462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678430"/>
                        <a:ext cx="3111910" cy="5309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174434"/>
              </p:ext>
            </p:extLst>
          </p:nvPr>
        </p:nvGraphicFramePr>
        <p:xfrm>
          <a:off x="838200" y="3744588"/>
          <a:ext cx="3242599" cy="544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9" imgW="1371600" imgH="203200" progId="Equation.DSMT4">
                  <p:embed/>
                </p:oleObj>
              </mc:Choice>
              <mc:Fallback>
                <p:oleObj name="Equation" r:id="rId9" imgW="1371600" imgH="203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44588"/>
                        <a:ext cx="3242599" cy="5445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774007"/>
              </p:ext>
            </p:extLst>
          </p:nvPr>
        </p:nvGraphicFramePr>
        <p:xfrm>
          <a:off x="3679722" y="4971182"/>
          <a:ext cx="4918588" cy="1029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11" imgW="1091726" imgH="203112" progId="Equation.DSMT4">
                  <p:embed/>
                </p:oleObj>
              </mc:Choice>
              <mc:Fallback>
                <p:oleObj name="Equation" r:id="rId11" imgW="1091726" imgH="20311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722" y="4971182"/>
                        <a:ext cx="4918588" cy="10291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89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Case 1: g&gt;r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When g&gt;r  the rate of growth is higher than the interest rate</a:t>
            </a:r>
          </a:p>
          <a:p>
            <a:pPr marL="0" indent="0" algn="just">
              <a:buNone/>
            </a:pPr>
            <a:r>
              <a:rPr lang="en-US" dirty="0" smtClean="0"/>
              <a:t>In this case the debt dynamics ensure that the debt to GDP ratio converges toward a steady-state level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b=0  regardless of the primary deficit. This steady state level is: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As long as r &lt; g, then there is no need to reduce the primary deficit and have a balanced public budget target: the dynamic of adjustment for b assures convergence toward the steady state whatever the level of the primary deficit. Furthermore, b* can be very large (when g and r are very close) without raising concerns for policy makers.</a:t>
            </a:r>
            <a:endParaRPr lang="it-IT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350334"/>
              </p:ext>
            </p:extLst>
          </p:nvPr>
        </p:nvGraphicFramePr>
        <p:xfrm>
          <a:off x="1032387" y="3274142"/>
          <a:ext cx="1755058" cy="855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660400" imgH="419100" progId="Equation.DSMT4">
                  <p:embed/>
                </p:oleObj>
              </mc:Choice>
              <mc:Fallback>
                <p:oleObj name="Equation" r:id="rId3" imgW="6604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2387" y="3274142"/>
                        <a:ext cx="1755058" cy="855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733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rea di disegno 29"/>
          <p:cNvGrpSpPr/>
          <p:nvPr/>
        </p:nvGrpSpPr>
        <p:grpSpPr>
          <a:xfrm>
            <a:off x="471948" y="-162231"/>
            <a:ext cx="11720052" cy="6636774"/>
            <a:chOff x="0" y="0"/>
            <a:chExt cx="5734050" cy="3324225"/>
          </a:xfrm>
        </p:grpSpPr>
        <p:sp>
          <p:nvSpPr>
            <p:cNvPr id="5" name="Rettangolo 4"/>
            <p:cNvSpPr/>
            <p:nvPr/>
          </p:nvSpPr>
          <p:spPr>
            <a:xfrm>
              <a:off x="0" y="0"/>
              <a:ext cx="5734050" cy="3324225"/>
            </a:xfrm>
            <a:prstGeom prst="rect">
              <a:avLst/>
            </a:prstGeom>
            <a:noFill/>
          </p:spPr>
        </p:sp>
        <p:sp>
          <p:nvSpPr>
            <p:cNvPr id="6" name="Text Box 30"/>
            <p:cNvSpPr txBox="1">
              <a:spLocks/>
            </p:cNvSpPr>
            <p:nvPr/>
          </p:nvSpPr>
          <p:spPr bwMode="auto">
            <a:xfrm>
              <a:off x="476204" y="2546055"/>
              <a:ext cx="381003" cy="276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0</a:t>
              </a: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89"/>
            <p:cNvSpPr txBox="1">
              <a:spLocks/>
            </p:cNvSpPr>
            <p:nvPr/>
          </p:nvSpPr>
          <p:spPr bwMode="auto">
            <a:xfrm>
              <a:off x="1914517" y="2403124"/>
              <a:ext cx="571505" cy="2953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r-g&lt;0</a:t>
              </a: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Line 91"/>
            <p:cNvCxnSpPr>
              <a:cxnSpLocks/>
            </p:cNvCxnSpPr>
            <p:nvPr/>
          </p:nvCxnSpPr>
          <p:spPr bwMode="auto">
            <a:xfrm flipH="1" flipV="1">
              <a:off x="723906" y="457300"/>
              <a:ext cx="24000" cy="21943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92"/>
            <p:cNvCxnSpPr>
              <a:cxnSpLocks/>
            </p:cNvCxnSpPr>
            <p:nvPr/>
          </p:nvCxnSpPr>
          <p:spPr bwMode="auto">
            <a:xfrm>
              <a:off x="747907" y="2652078"/>
              <a:ext cx="46863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93"/>
            <p:cNvCxnSpPr>
              <a:cxnSpLocks/>
            </p:cNvCxnSpPr>
            <p:nvPr/>
          </p:nvCxnSpPr>
          <p:spPr bwMode="auto">
            <a:xfrm flipH="1" flipV="1">
              <a:off x="400003" y="1722276"/>
              <a:ext cx="3924334" cy="14957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97"/>
            <p:cNvCxnSpPr>
              <a:cxnSpLocks/>
            </p:cNvCxnSpPr>
            <p:nvPr/>
          </p:nvCxnSpPr>
          <p:spPr bwMode="auto">
            <a:xfrm>
              <a:off x="1485913" y="2093757"/>
              <a:ext cx="0" cy="5583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98"/>
            <p:cNvCxnSpPr>
              <a:cxnSpLocks/>
            </p:cNvCxnSpPr>
            <p:nvPr/>
          </p:nvCxnSpPr>
          <p:spPr bwMode="auto">
            <a:xfrm flipV="1">
              <a:off x="3886234" y="2713092"/>
              <a:ext cx="0" cy="33727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101"/>
            <p:cNvSpPr txBox="1">
              <a:spLocks/>
            </p:cNvSpPr>
            <p:nvPr/>
          </p:nvSpPr>
          <p:spPr bwMode="auto">
            <a:xfrm>
              <a:off x="5086344" y="2646377"/>
              <a:ext cx="342903" cy="3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Cambria" panose="02040503050406030204" pitchFamily="18" charset="0"/>
                  <a:cs typeface="Times New Roman" panose="02020603050405020304" pitchFamily="18" charset="0"/>
                </a:rPr>
                <a:t>b</a:t>
              </a: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103"/>
            <p:cNvSpPr txBox="1">
              <a:spLocks/>
            </p:cNvSpPr>
            <p:nvPr/>
          </p:nvSpPr>
          <p:spPr bwMode="auto">
            <a:xfrm>
              <a:off x="2686023" y="2646377"/>
              <a:ext cx="457204" cy="3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B</a:t>
              </a: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Line 104"/>
            <p:cNvCxnSpPr>
              <a:cxnSpLocks/>
            </p:cNvCxnSpPr>
            <p:nvPr/>
          </p:nvCxnSpPr>
          <p:spPr bwMode="auto">
            <a:xfrm>
              <a:off x="1485913" y="2141467"/>
              <a:ext cx="428604" cy="1714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05"/>
            <p:cNvCxnSpPr>
              <a:cxnSpLocks/>
            </p:cNvCxnSpPr>
            <p:nvPr/>
          </p:nvCxnSpPr>
          <p:spPr bwMode="auto">
            <a:xfrm flipH="1" flipV="1">
              <a:off x="3048027" y="2713092"/>
              <a:ext cx="400003" cy="1714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 Box 111"/>
            <p:cNvSpPr txBox="1">
              <a:spLocks/>
            </p:cNvSpPr>
            <p:nvPr/>
          </p:nvSpPr>
          <p:spPr bwMode="auto">
            <a:xfrm>
              <a:off x="390503" y="559922"/>
              <a:ext cx="590505" cy="4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ymbol" panose="05050102010706020507" pitchFamily="18" charset="2"/>
                  <a:ea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kumimoji="0" lang="it-IT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rPr>
                <a:t>b</a:t>
              </a: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Line 104"/>
            <p:cNvCxnSpPr>
              <a:cxnSpLocks/>
            </p:cNvCxnSpPr>
            <p:nvPr/>
          </p:nvCxnSpPr>
          <p:spPr bwMode="auto">
            <a:xfrm>
              <a:off x="2143119" y="2374518"/>
              <a:ext cx="428604" cy="1715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Parentesi graffa aperta 18"/>
            <p:cNvSpPr>
              <a:spLocks/>
            </p:cNvSpPr>
            <p:nvPr/>
          </p:nvSpPr>
          <p:spPr bwMode="auto">
            <a:xfrm>
              <a:off x="571505" y="1874709"/>
              <a:ext cx="171401" cy="771668"/>
            </a:xfrm>
            <a:prstGeom prst="leftBrace">
              <a:avLst>
                <a:gd name="adj1" fmla="val 8335"/>
                <a:gd name="adj2" fmla="val 50000"/>
              </a:avLst>
            </a:prstGeom>
            <a:noFill/>
            <a:ln w="635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Text Box 102"/>
            <p:cNvSpPr txBox="1">
              <a:spLocks/>
            </p:cNvSpPr>
            <p:nvPr/>
          </p:nvSpPr>
          <p:spPr bwMode="auto">
            <a:xfrm>
              <a:off x="303803" y="2149969"/>
              <a:ext cx="457204" cy="3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</a:rPr>
                <a:t>d</a:t>
              </a: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102"/>
            <p:cNvSpPr txBox="1">
              <a:spLocks/>
            </p:cNvSpPr>
            <p:nvPr/>
          </p:nvSpPr>
          <p:spPr bwMode="auto">
            <a:xfrm>
              <a:off x="1323012" y="2646377"/>
              <a:ext cx="457204" cy="3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Cambria" panose="02040503050406030204" pitchFamily="18" charset="0"/>
                </a:rPr>
                <a:t>A</a:t>
              </a: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 Box 102"/>
            <p:cNvSpPr txBox="1">
              <a:spLocks/>
            </p:cNvSpPr>
            <p:nvPr/>
          </p:nvSpPr>
          <p:spPr bwMode="auto">
            <a:xfrm>
              <a:off x="3818533" y="2608269"/>
              <a:ext cx="457204" cy="3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3" name="Line 105"/>
            <p:cNvCxnSpPr>
              <a:cxnSpLocks/>
            </p:cNvCxnSpPr>
            <p:nvPr/>
          </p:nvCxnSpPr>
          <p:spPr bwMode="auto">
            <a:xfrm flipH="1" flipV="1">
              <a:off x="3486730" y="2884529"/>
              <a:ext cx="399503" cy="1708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Arco 23"/>
            <p:cNvSpPr>
              <a:spLocks/>
            </p:cNvSpPr>
            <p:nvPr/>
          </p:nvSpPr>
          <p:spPr bwMode="auto">
            <a:xfrm rot="14135562">
              <a:off x="1895264" y="2202652"/>
              <a:ext cx="506210" cy="679406"/>
            </a:xfrm>
            <a:custGeom>
              <a:avLst/>
              <a:gdLst>
                <a:gd name="T0" fmla="*/ 325978 w 506135"/>
                <a:gd name="T1" fmla="*/ 14404 h 679418"/>
                <a:gd name="T2" fmla="*/ 506136 w 506135"/>
                <a:gd name="T3" fmla="*/ 339709 h 6794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6135" h="679418" stroke="0">
                  <a:moveTo>
                    <a:pt x="325978" y="14404"/>
                  </a:moveTo>
                  <a:cubicBezTo>
                    <a:pt x="432925" y="57597"/>
                    <a:pt x="506136" y="189790"/>
                    <a:pt x="506136" y="339709"/>
                  </a:cubicBezTo>
                  <a:lnTo>
                    <a:pt x="253068" y="339709"/>
                  </a:lnTo>
                  <a:lnTo>
                    <a:pt x="325978" y="14404"/>
                  </a:lnTo>
                  <a:close/>
                </a:path>
                <a:path w="506135" h="679418" fill="none">
                  <a:moveTo>
                    <a:pt x="325978" y="14404"/>
                  </a:moveTo>
                  <a:cubicBezTo>
                    <a:pt x="432925" y="57597"/>
                    <a:pt x="506136" y="189790"/>
                    <a:pt x="506136" y="339709"/>
                  </a:cubicBezTo>
                </a:path>
              </a:pathLst>
            </a:custGeom>
            <a:noFill/>
            <a:ln w="9525">
              <a:solidFill>
                <a:sysClr val="windowText" lastClr="000000">
                  <a:lumMod val="100000"/>
                  <a:lumOff val="0"/>
                </a:sys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230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Case 2: g&lt;r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g&lt;r  the rate of growth is lower than the interest rate</a:t>
            </a:r>
          </a:p>
          <a:p>
            <a:pPr marL="0" indent="0" algn="just">
              <a:buNone/>
            </a:pPr>
            <a:r>
              <a:rPr lang="en-US" dirty="0" smtClean="0"/>
              <a:t>In the case of growth lower than the real interest rate, primary surpluses are required to stabilize the level of debt. As can be easily understood from equation (2.18), if g&lt;r  in the case of a positive primary deficit the change in debt is positive, announcing an ever-increasing level of public bonds on the market. Therefore, a negative primary deficit or a primary surplus  is required to stabilize the level of debt.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829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746"/>
          </a:xfrm>
        </p:spPr>
        <p:txBody>
          <a:bodyPr>
            <a:normAutofit/>
          </a:bodyPr>
          <a:lstStyle/>
          <a:p>
            <a:pPr algn="ctr"/>
            <a:r>
              <a:rPr lang="it-IT" sz="3600" dirty="0" err="1" smtClean="0"/>
              <a:t>Debt</a:t>
            </a:r>
            <a:r>
              <a:rPr lang="it-IT" sz="3600" dirty="0" smtClean="0"/>
              <a:t> </a:t>
            </a:r>
            <a:r>
              <a:rPr lang="it-IT" sz="3600" dirty="0" err="1" smtClean="0"/>
              <a:t>dynamics</a:t>
            </a:r>
            <a:r>
              <a:rPr lang="it-IT" sz="3600" dirty="0" smtClean="0"/>
              <a:t> in case of g&lt;r and d&gt;0</a:t>
            </a:r>
            <a:endParaRPr lang="it-IT" sz="36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3394" y="1179872"/>
            <a:ext cx="10146890" cy="522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776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Debt dynamics in case of g&lt;r and d&lt;0</a:t>
            </a:r>
            <a:endParaRPr lang="it-IT" sz="36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426" y="1387827"/>
            <a:ext cx="10675374" cy="499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391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Cambria</vt:lpstr>
      <vt:lpstr>Symbol</vt:lpstr>
      <vt:lpstr>Times New Roman</vt:lpstr>
      <vt:lpstr>Tema di Office</vt:lpstr>
      <vt:lpstr>Equation</vt:lpstr>
      <vt:lpstr>Lesson 14</vt:lpstr>
      <vt:lpstr>The accounting identities</vt:lpstr>
      <vt:lpstr>Dynamic accounting identities</vt:lpstr>
      <vt:lpstr>Case 1: g&gt;r</vt:lpstr>
      <vt:lpstr>Presentazione standard di PowerPoint</vt:lpstr>
      <vt:lpstr>Case 2: g&lt;r</vt:lpstr>
      <vt:lpstr>Debt dynamics in case of g&lt;r and d&gt;0</vt:lpstr>
      <vt:lpstr>Debt dynamics in case of g&lt;r and d&lt;0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14</dc:title>
  <dc:creator>Rorita Canale</dc:creator>
  <cp:lastModifiedBy>Rorita Canale</cp:lastModifiedBy>
  <cp:revision>15</cp:revision>
  <dcterms:created xsi:type="dcterms:W3CDTF">2019-01-07T11:51:37Z</dcterms:created>
  <dcterms:modified xsi:type="dcterms:W3CDTF">2019-10-14T08:06:41Z</dcterms:modified>
</cp:coreProperties>
</file>