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41302C9-22D9-4673-8386-665599344D75}"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21BC9C7-8056-4590-B13F-DFEEB6D1B0F8}" type="slidenum">
              <a:rPr lang="it-IT" smtClean="0"/>
              <a:t>‹N›</a:t>
            </a:fld>
            <a:endParaRPr lang="it-IT"/>
          </a:p>
        </p:txBody>
      </p:sp>
    </p:spTree>
    <p:extLst>
      <p:ext uri="{BB962C8B-B14F-4D97-AF65-F5344CB8AC3E}">
        <p14:creationId xmlns:p14="http://schemas.microsoft.com/office/powerpoint/2010/main" val="3815127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41302C9-22D9-4673-8386-665599344D75}"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21BC9C7-8056-4590-B13F-DFEEB6D1B0F8}" type="slidenum">
              <a:rPr lang="it-IT" smtClean="0"/>
              <a:t>‹N›</a:t>
            </a:fld>
            <a:endParaRPr lang="it-IT"/>
          </a:p>
        </p:txBody>
      </p:sp>
    </p:spTree>
    <p:extLst>
      <p:ext uri="{BB962C8B-B14F-4D97-AF65-F5344CB8AC3E}">
        <p14:creationId xmlns:p14="http://schemas.microsoft.com/office/powerpoint/2010/main" val="230263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41302C9-22D9-4673-8386-665599344D75}"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21BC9C7-8056-4590-B13F-DFEEB6D1B0F8}" type="slidenum">
              <a:rPr lang="it-IT" smtClean="0"/>
              <a:t>‹N›</a:t>
            </a:fld>
            <a:endParaRPr lang="it-IT"/>
          </a:p>
        </p:txBody>
      </p:sp>
    </p:spTree>
    <p:extLst>
      <p:ext uri="{BB962C8B-B14F-4D97-AF65-F5344CB8AC3E}">
        <p14:creationId xmlns:p14="http://schemas.microsoft.com/office/powerpoint/2010/main" val="3448154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41302C9-22D9-4673-8386-665599344D75}"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21BC9C7-8056-4590-B13F-DFEEB6D1B0F8}" type="slidenum">
              <a:rPr lang="it-IT" smtClean="0"/>
              <a:t>‹N›</a:t>
            </a:fld>
            <a:endParaRPr lang="it-IT"/>
          </a:p>
        </p:txBody>
      </p:sp>
    </p:spTree>
    <p:extLst>
      <p:ext uri="{BB962C8B-B14F-4D97-AF65-F5344CB8AC3E}">
        <p14:creationId xmlns:p14="http://schemas.microsoft.com/office/powerpoint/2010/main" val="3513050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C41302C9-22D9-4673-8386-665599344D75}"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21BC9C7-8056-4590-B13F-DFEEB6D1B0F8}" type="slidenum">
              <a:rPr lang="it-IT" smtClean="0"/>
              <a:t>‹N›</a:t>
            </a:fld>
            <a:endParaRPr lang="it-IT"/>
          </a:p>
        </p:txBody>
      </p:sp>
    </p:spTree>
    <p:extLst>
      <p:ext uri="{BB962C8B-B14F-4D97-AF65-F5344CB8AC3E}">
        <p14:creationId xmlns:p14="http://schemas.microsoft.com/office/powerpoint/2010/main" val="180151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41302C9-22D9-4673-8386-665599344D75}" type="datetimeFigureOut">
              <a:rPr lang="it-IT" smtClean="0"/>
              <a:t>15/10/2019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21BC9C7-8056-4590-B13F-DFEEB6D1B0F8}" type="slidenum">
              <a:rPr lang="it-IT" smtClean="0"/>
              <a:t>‹N›</a:t>
            </a:fld>
            <a:endParaRPr lang="it-IT"/>
          </a:p>
        </p:txBody>
      </p:sp>
    </p:spTree>
    <p:extLst>
      <p:ext uri="{BB962C8B-B14F-4D97-AF65-F5344CB8AC3E}">
        <p14:creationId xmlns:p14="http://schemas.microsoft.com/office/powerpoint/2010/main" val="538186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41302C9-22D9-4673-8386-665599344D75}" type="datetimeFigureOut">
              <a:rPr lang="it-IT" smtClean="0"/>
              <a:t>15/10/2019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21BC9C7-8056-4590-B13F-DFEEB6D1B0F8}" type="slidenum">
              <a:rPr lang="it-IT" smtClean="0"/>
              <a:t>‹N›</a:t>
            </a:fld>
            <a:endParaRPr lang="it-IT"/>
          </a:p>
        </p:txBody>
      </p:sp>
    </p:spTree>
    <p:extLst>
      <p:ext uri="{BB962C8B-B14F-4D97-AF65-F5344CB8AC3E}">
        <p14:creationId xmlns:p14="http://schemas.microsoft.com/office/powerpoint/2010/main" val="26628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41302C9-22D9-4673-8386-665599344D75}" type="datetimeFigureOut">
              <a:rPr lang="it-IT" smtClean="0"/>
              <a:t>15/10/2019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21BC9C7-8056-4590-B13F-DFEEB6D1B0F8}" type="slidenum">
              <a:rPr lang="it-IT" smtClean="0"/>
              <a:t>‹N›</a:t>
            </a:fld>
            <a:endParaRPr lang="it-IT"/>
          </a:p>
        </p:txBody>
      </p:sp>
    </p:spTree>
    <p:extLst>
      <p:ext uri="{BB962C8B-B14F-4D97-AF65-F5344CB8AC3E}">
        <p14:creationId xmlns:p14="http://schemas.microsoft.com/office/powerpoint/2010/main" val="2379187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41302C9-22D9-4673-8386-665599344D75}" type="datetimeFigureOut">
              <a:rPr lang="it-IT" smtClean="0"/>
              <a:t>15/10/2019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21BC9C7-8056-4590-B13F-DFEEB6D1B0F8}" type="slidenum">
              <a:rPr lang="it-IT" smtClean="0"/>
              <a:t>‹N›</a:t>
            </a:fld>
            <a:endParaRPr lang="it-IT"/>
          </a:p>
        </p:txBody>
      </p:sp>
    </p:spTree>
    <p:extLst>
      <p:ext uri="{BB962C8B-B14F-4D97-AF65-F5344CB8AC3E}">
        <p14:creationId xmlns:p14="http://schemas.microsoft.com/office/powerpoint/2010/main" val="2444773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C41302C9-22D9-4673-8386-665599344D75}" type="datetimeFigureOut">
              <a:rPr lang="it-IT" smtClean="0"/>
              <a:t>15/10/2019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21BC9C7-8056-4590-B13F-DFEEB6D1B0F8}" type="slidenum">
              <a:rPr lang="it-IT" smtClean="0"/>
              <a:t>‹N›</a:t>
            </a:fld>
            <a:endParaRPr lang="it-IT"/>
          </a:p>
        </p:txBody>
      </p:sp>
    </p:spTree>
    <p:extLst>
      <p:ext uri="{BB962C8B-B14F-4D97-AF65-F5344CB8AC3E}">
        <p14:creationId xmlns:p14="http://schemas.microsoft.com/office/powerpoint/2010/main" val="3944232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C41302C9-22D9-4673-8386-665599344D75}" type="datetimeFigureOut">
              <a:rPr lang="it-IT" smtClean="0"/>
              <a:t>15/10/2019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21BC9C7-8056-4590-B13F-DFEEB6D1B0F8}" type="slidenum">
              <a:rPr lang="it-IT" smtClean="0"/>
              <a:t>‹N›</a:t>
            </a:fld>
            <a:endParaRPr lang="it-IT"/>
          </a:p>
        </p:txBody>
      </p:sp>
    </p:spTree>
    <p:extLst>
      <p:ext uri="{BB962C8B-B14F-4D97-AF65-F5344CB8AC3E}">
        <p14:creationId xmlns:p14="http://schemas.microsoft.com/office/powerpoint/2010/main" val="3281793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1302C9-22D9-4673-8386-665599344D75}" type="datetimeFigureOut">
              <a:rPr lang="it-IT" smtClean="0"/>
              <a:t>15/10/2019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1BC9C7-8056-4590-B13F-DFEEB6D1B0F8}" type="slidenum">
              <a:rPr lang="it-IT" smtClean="0"/>
              <a:t>‹N›</a:t>
            </a:fld>
            <a:endParaRPr lang="it-IT"/>
          </a:p>
        </p:txBody>
      </p:sp>
    </p:spTree>
    <p:extLst>
      <p:ext uri="{BB962C8B-B14F-4D97-AF65-F5344CB8AC3E}">
        <p14:creationId xmlns:p14="http://schemas.microsoft.com/office/powerpoint/2010/main" val="555776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Lesson</a:t>
            </a:r>
            <a:r>
              <a:rPr lang="it-IT" dirty="0" smtClean="0"/>
              <a:t> 13</a:t>
            </a:r>
            <a:endParaRPr lang="it-IT" dirty="0"/>
          </a:p>
        </p:txBody>
      </p:sp>
      <p:sp>
        <p:nvSpPr>
          <p:cNvPr id="3" name="Sottotitolo 2"/>
          <p:cNvSpPr>
            <a:spLocks noGrp="1"/>
          </p:cNvSpPr>
          <p:nvPr>
            <p:ph type="subTitle" idx="1"/>
          </p:nvPr>
        </p:nvSpPr>
        <p:spPr/>
        <p:txBody>
          <a:bodyPr>
            <a:normAutofit/>
          </a:bodyPr>
          <a:lstStyle/>
          <a:p>
            <a:r>
              <a:rPr lang="en-US" sz="4400" dirty="0" smtClean="0"/>
              <a:t>The evolution of the theoretical debate and the case of the Eurozone</a:t>
            </a:r>
            <a:endParaRPr lang="it-IT" sz="4400" dirty="0"/>
          </a:p>
        </p:txBody>
      </p:sp>
    </p:spTree>
    <p:extLst>
      <p:ext uri="{BB962C8B-B14F-4D97-AF65-F5344CB8AC3E}">
        <p14:creationId xmlns:p14="http://schemas.microsoft.com/office/powerpoint/2010/main" val="385920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Fiscal policy is effective when… </a:t>
            </a:r>
            <a:r>
              <a:rPr lang="en-US" dirty="0" err="1" smtClean="0"/>
              <a:t>Ricardian</a:t>
            </a:r>
            <a:r>
              <a:rPr lang="en-US" dirty="0" smtClean="0"/>
              <a:t> equivalence does not hold</a:t>
            </a:r>
            <a:endParaRPr lang="it-IT" dirty="0"/>
          </a:p>
        </p:txBody>
      </p:sp>
      <p:sp>
        <p:nvSpPr>
          <p:cNvPr id="3" name="Segnaposto contenuto 2"/>
          <p:cNvSpPr>
            <a:spLocks noGrp="1"/>
          </p:cNvSpPr>
          <p:nvPr>
            <p:ph idx="1"/>
          </p:nvPr>
        </p:nvSpPr>
        <p:spPr/>
        <p:txBody>
          <a:bodyPr/>
          <a:lstStyle/>
          <a:p>
            <a:pPr marL="514350" indent="-514350">
              <a:buFont typeface="+mj-lt"/>
              <a:buAutoNum type="arabicPeriod"/>
            </a:pPr>
            <a:r>
              <a:rPr lang="en-US" sz="3600" dirty="0" smtClean="0"/>
              <a:t>the fiscal stimulus is directed to liquidity-constrained consumers, who cannot otherwise spend their expected future higher income;</a:t>
            </a:r>
          </a:p>
          <a:p>
            <a:pPr marL="514350" indent="-514350">
              <a:buFont typeface="+mj-lt"/>
              <a:buAutoNum type="arabicPeriod"/>
            </a:pPr>
            <a:r>
              <a:rPr lang="en-US" sz="3600" dirty="0" smtClean="0"/>
              <a:t>if consumers do not take fully into account the future tax increase as a consequence of a greater deficit (expectations are not rational or information is not perfect).</a:t>
            </a:r>
          </a:p>
          <a:p>
            <a:pPr marL="514350" indent="-514350">
              <a:buFont typeface="+mj-lt"/>
              <a:buAutoNum type="arabicPeriod"/>
            </a:pPr>
            <a:endParaRPr lang="it-IT" dirty="0"/>
          </a:p>
        </p:txBody>
      </p:sp>
    </p:spTree>
    <p:extLst>
      <p:ext uri="{BB962C8B-B14F-4D97-AF65-F5344CB8AC3E}">
        <p14:creationId xmlns:p14="http://schemas.microsoft.com/office/powerpoint/2010/main" val="2177196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Fiscal policy is effective when…monetary conditions are accommodative.</a:t>
            </a:r>
            <a:endParaRPr lang="it-IT" dirty="0"/>
          </a:p>
        </p:txBody>
      </p:sp>
      <p:sp>
        <p:nvSpPr>
          <p:cNvPr id="3" name="Segnaposto contenuto 2"/>
          <p:cNvSpPr>
            <a:spLocks noGrp="1"/>
          </p:cNvSpPr>
          <p:nvPr>
            <p:ph idx="1"/>
          </p:nvPr>
        </p:nvSpPr>
        <p:spPr/>
        <p:txBody>
          <a:bodyPr>
            <a:normAutofit fontScale="92500" lnSpcReduction="10000"/>
          </a:bodyPr>
          <a:lstStyle/>
          <a:p>
            <a:r>
              <a:rPr lang="en-US" dirty="0" smtClean="0"/>
              <a:t>3.1	the nominal interest rate does not increase in response to fiscal expansion, such that there is no crowding-out effect on domestic investment and consumption. </a:t>
            </a:r>
          </a:p>
          <a:p>
            <a:r>
              <a:rPr lang="en-US" dirty="0" smtClean="0"/>
              <a:t>3.2	 the exchange rate is fixed or there is a common currency.</a:t>
            </a:r>
          </a:p>
          <a:p>
            <a:endParaRPr lang="en-US" dirty="0"/>
          </a:p>
          <a:p>
            <a:pPr marL="0" indent="0" algn="just">
              <a:buNone/>
            </a:pPr>
            <a:r>
              <a:rPr lang="en-US" dirty="0" smtClean="0"/>
              <a:t> Under fixed exchange rates the pressure on aggregate demand exerted by fiscal expansion is automatically translated into accumulation of foreign reserves and therefore into an increase in aggregate money supply. It is thus equivalent, other things being equal, to financing public spending. Under the common currency the settlements mechanism working though the balance of payment equilibrium is managed by the TARGET system , resulting in a similar adjustment mechanism</a:t>
            </a:r>
          </a:p>
          <a:p>
            <a:endParaRPr lang="it-IT" dirty="0"/>
          </a:p>
        </p:txBody>
      </p:sp>
    </p:spTree>
    <p:extLst>
      <p:ext uri="{BB962C8B-B14F-4D97-AF65-F5344CB8AC3E}">
        <p14:creationId xmlns:p14="http://schemas.microsoft.com/office/powerpoint/2010/main" val="25538971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1743894"/>
          </a:xfrm>
        </p:spPr>
        <p:txBody>
          <a:bodyPr>
            <a:normAutofit fontScale="90000"/>
          </a:bodyPr>
          <a:lstStyle/>
          <a:p>
            <a:r>
              <a:rPr lang="en-US" dirty="0" smtClean="0"/>
              <a:t>Fiscal policy is effective when…</a:t>
            </a:r>
            <a:br>
              <a:rPr lang="en-US" dirty="0" smtClean="0"/>
            </a:br>
            <a:r>
              <a:rPr lang="en-US" dirty="0" smtClean="0"/>
              <a:t>The current output is far below its potential level and resources are underutilized </a:t>
            </a:r>
            <a:endParaRPr lang="it-IT" dirty="0"/>
          </a:p>
        </p:txBody>
      </p:sp>
      <p:sp>
        <p:nvSpPr>
          <p:cNvPr id="3" name="Segnaposto contenuto 2"/>
          <p:cNvSpPr>
            <a:spLocks noGrp="1"/>
          </p:cNvSpPr>
          <p:nvPr>
            <p:ph idx="1"/>
          </p:nvPr>
        </p:nvSpPr>
        <p:spPr>
          <a:xfrm>
            <a:off x="838200" y="2743199"/>
            <a:ext cx="10515600" cy="3433763"/>
          </a:xfrm>
        </p:spPr>
        <p:txBody>
          <a:bodyPr/>
          <a:lstStyle/>
          <a:p>
            <a:r>
              <a:rPr lang="en-US" dirty="0" smtClean="0"/>
              <a:t>When output is far below its potential level the supply curve is horizontal, such that an increase in aggregate demand does not raise prices. These circumstances reproduce the old Keynesian conditions according to which an increase in autonomous demand causes – other things being equal -  a more then proportional effect on aggregate equilibrium income</a:t>
            </a:r>
            <a:endParaRPr lang="it-IT" dirty="0"/>
          </a:p>
        </p:txBody>
      </p:sp>
    </p:spTree>
    <p:extLst>
      <p:ext uri="{BB962C8B-B14F-4D97-AF65-F5344CB8AC3E}">
        <p14:creationId xmlns:p14="http://schemas.microsoft.com/office/powerpoint/2010/main" val="3246769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t>Fiscal policy is effective when…</a:t>
            </a:r>
            <a:br>
              <a:rPr lang="en-US" dirty="0" smtClean="0"/>
            </a:br>
            <a:r>
              <a:rPr lang="en-US" dirty="0" smtClean="0"/>
              <a:t>It is able to modify the long-run rate of growth</a:t>
            </a:r>
            <a:endParaRPr lang="it-IT" dirty="0"/>
          </a:p>
        </p:txBody>
      </p:sp>
      <p:sp>
        <p:nvSpPr>
          <p:cNvPr id="3" name="Segnaposto contenuto 2"/>
          <p:cNvSpPr>
            <a:spLocks noGrp="1"/>
          </p:cNvSpPr>
          <p:nvPr>
            <p:ph idx="1"/>
          </p:nvPr>
        </p:nvSpPr>
        <p:spPr>
          <a:xfrm>
            <a:off x="838200" y="2256503"/>
            <a:ext cx="10515600" cy="3920460"/>
          </a:xfrm>
        </p:spPr>
        <p:txBody>
          <a:bodyPr/>
          <a:lstStyle/>
          <a:p>
            <a:pPr marL="0" indent="0" algn="just">
              <a:buNone/>
            </a:pPr>
            <a:r>
              <a:rPr lang="en-US" dirty="0" smtClean="0"/>
              <a:t>When public expenditure is allocated to increase output potential, it causes a contemporaneous increase in aggregate demand and supply, thereby generating an increase in the long-run rate of growth. This happens, for example, when public spending is allocated to investments, to creating </a:t>
            </a:r>
            <a:r>
              <a:rPr lang="en-US" dirty="0" err="1" smtClean="0"/>
              <a:t>favourable</a:t>
            </a:r>
            <a:r>
              <a:rPr lang="en-US" dirty="0" smtClean="0"/>
              <a:t> opportunities for fixed capital formation, to increasing human capital or to R&amp;D and so on. </a:t>
            </a:r>
            <a:endParaRPr lang="it-IT" dirty="0"/>
          </a:p>
        </p:txBody>
      </p:sp>
    </p:spTree>
    <p:extLst>
      <p:ext uri="{BB962C8B-B14F-4D97-AF65-F5344CB8AC3E}">
        <p14:creationId xmlns:p14="http://schemas.microsoft.com/office/powerpoint/2010/main" val="2619670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Real business </a:t>
            </a:r>
            <a:r>
              <a:rPr lang="it-IT" dirty="0" err="1" smtClean="0"/>
              <a:t>cycle</a:t>
            </a:r>
            <a:r>
              <a:rPr lang="it-IT" dirty="0" smtClean="0"/>
              <a:t> </a:t>
            </a:r>
            <a:r>
              <a:rPr lang="it-IT" dirty="0" err="1" smtClean="0"/>
              <a:t>theory</a:t>
            </a:r>
            <a:r>
              <a:rPr lang="it-IT" dirty="0" smtClean="0"/>
              <a:t> (RBC)</a:t>
            </a:r>
            <a:endParaRPr lang="it-IT" dirty="0"/>
          </a:p>
        </p:txBody>
      </p:sp>
      <p:sp>
        <p:nvSpPr>
          <p:cNvPr id="3" name="Segnaposto contenuto 2"/>
          <p:cNvSpPr>
            <a:spLocks noGrp="1"/>
          </p:cNvSpPr>
          <p:nvPr>
            <p:ph idx="1"/>
          </p:nvPr>
        </p:nvSpPr>
        <p:spPr/>
        <p:txBody>
          <a:bodyPr/>
          <a:lstStyle/>
          <a:p>
            <a:pPr marL="0" indent="0">
              <a:buNone/>
            </a:pPr>
            <a:r>
              <a:rPr lang="en-US" dirty="0" smtClean="0"/>
              <a:t>Assumptions</a:t>
            </a:r>
            <a:endParaRPr lang="en-US" dirty="0"/>
          </a:p>
          <a:p>
            <a:r>
              <a:rPr lang="en-US" dirty="0" smtClean="0"/>
              <a:t>dynamic general equilibrium perspective </a:t>
            </a:r>
          </a:p>
          <a:p>
            <a:r>
              <a:rPr lang="en-US" dirty="0" smtClean="0"/>
              <a:t>perfect competition</a:t>
            </a:r>
          </a:p>
          <a:p>
            <a:pPr marL="0" indent="0" algn="just">
              <a:buNone/>
            </a:pPr>
            <a:r>
              <a:rPr lang="en-US" dirty="0" smtClean="0"/>
              <a:t>According to RBC theory prices “clear” the market, rational expectations allow consumption and expenditure to be smoothed across time and it is not necessary to intervene with fiscal policy to increase output and employment since they stand along their long-run value</a:t>
            </a:r>
            <a:endParaRPr lang="it-IT" dirty="0"/>
          </a:p>
        </p:txBody>
      </p:sp>
    </p:spTree>
    <p:extLst>
      <p:ext uri="{BB962C8B-B14F-4D97-AF65-F5344CB8AC3E}">
        <p14:creationId xmlns:p14="http://schemas.microsoft.com/office/powerpoint/2010/main" val="1141652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New </a:t>
            </a:r>
            <a:r>
              <a:rPr lang="it-IT" dirty="0" err="1" smtClean="0"/>
              <a:t>Keynesian</a:t>
            </a:r>
            <a:r>
              <a:rPr lang="it-IT" dirty="0" smtClean="0"/>
              <a:t> </a:t>
            </a:r>
            <a:r>
              <a:rPr lang="it-IT" dirty="0" err="1" smtClean="0"/>
              <a:t>Ecoonomics</a:t>
            </a:r>
            <a:r>
              <a:rPr lang="it-IT" dirty="0" smtClean="0"/>
              <a:t> (NKE)</a:t>
            </a:r>
            <a:endParaRPr lang="it-IT" dirty="0"/>
          </a:p>
        </p:txBody>
      </p:sp>
      <p:sp>
        <p:nvSpPr>
          <p:cNvPr id="3" name="Segnaposto contenuto 2"/>
          <p:cNvSpPr>
            <a:spLocks noGrp="1"/>
          </p:cNvSpPr>
          <p:nvPr>
            <p:ph idx="1"/>
          </p:nvPr>
        </p:nvSpPr>
        <p:spPr>
          <a:xfrm>
            <a:off x="838200" y="1825624"/>
            <a:ext cx="10515600" cy="4722659"/>
          </a:xfrm>
        </p:spPr>
        <p:txBody>
          <a:bodyPr>
            <a:normAutofit lnSpcReduction="10000"/>
          </a:bodyPr>
          <a:lstStyle/>
          <a:p>
            <a:pPr marL="0" indent="0">
              <a:buNone/>
            </a:pPr>
            <a:r>
              <a:rPr lang="en-US" dirty="0" smtClean="0"/>
              <a:t>Assumptions</a:t>
            </a:r>
          </a:p>
          <a:p>
            <a:r>
              <a:rPr lang="en-US" dirty="0" smtClean="0"/>
              <a:t>partial equilibria</a:t>
            </a:r>
          </a:p>
          <a:p>
            <a:r>
              <a:rPr lang="en-US" dirty="0" smtClean="0"/>
              <a:t>nominal rigidities </a:t>
            </a:r>
          </a:p>
          <a:p>
            <a:r>
              <a:rPr lang="en-US" dirty="0" smtClean="0"/>
              <a:t>imperfect competition</a:t>
            </a:r>
          </a:p>
          <a:p>
            <a:pPr marL="0" indent="0" algn="just">
              <a:buNone/>
            </a:pPr>
            <a:r>
              <a:rPr lang="en-US" dirty="0" smtClean="0"/>
              <a:t>According to new-Keynesian economics the presence of monopoly power, wage and prices rigidities, and liquidity constraints and accommodative monetary conditions on interest and exchange rates allow short-run fluctuations caused by discretionary fiscal policy measures to be explained. it is worth mentioning the so-called “non-Keynesian effects of Keynesian fiscal policy” - then extended to Keynesian effects of non-Keynesian fiscal policy</a:t>
            </a:r>
            <a:endParaRPr lang="it-IT" dirty="0"/>
          </a:p>
        </p:txBody>
      </p:sp>
    </p:spTree>
    <p:extLst>
      <p:ext uri="{BB962C8B-B14F-4D97-AF65-F5344CB8AC3E}">
        <p14:creationId xmlns:p14="http://schemas.microsoft.com/office/powerpoint/2010/main" val="823376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New </a:t>
            </a:r>
            <a:r>
              <a:rPr lang="it-IT" dirty="0" err="1" smtClean="0"/>
              <a:t>neoclassical</a:t>
            </a:r>
            <a:r>
              <a:rPr lang="it-IT" dirty="0" smtClean="0"/>
              <a:t> </a:t>
            </a:r>
            <a:r>
              <a:rPr lang="it-IT" dirty="0" err="1" smtClean="0"/>
              <a:t>synthesis</a:t>
            </a:r>
            <a:r>
              <a:rPr lang="it-IT" dirty="0" smtClean="0"/>
              <a:t> (NNS)</a:t>
            </a:r>
            <a:endParaRPr lang="it-IT" dirty="0"/>
          </a:p>
        </p:txBody>
      </p:sp>
      <p:sp>
        <p:nvSpPr>
          <p:cNvPr id="3" name="Segnaposto contenuto 2"/>
          <p:cNvSpPr>
            <a:spLocks noGrp="1"/>
          </p:cNvSpPr>
          <p:nvPr>
            <p:ph idx="1"/>
          </p:nvPr>
        </p:nvSpPr>
        <p:spPr/>
        <p:txBody>
          <a:bodyPr/>
          <a:lstStyle/>
          <a:p>
            <a:pPr marL="0" indent="0" algn="just">
              <a:buNone/>
            </a:pPr>
            <a:r>
              <a:rPr lang="en-US" dirty="0" smtClean="0"/>
              <a:t>The new-classical economics and the new-Keynesian economics combined into a new paradigm known as the New Neoclassical Synthesis rational expectations and intertemporal optimization with imperfect competition and wages and prices rigidities in the short run.</a:t>
            </a:r>
          </a:p>
          <a:p>
            <a:pPr marL="0" indent="0" algn="just">
              <a:buNone/>
            </a:pPr>
            <a:endParaRPr lang="en-US" dirty="0" smtClean="0"/>
          </a:p>
          <a:p>
            <a:pPr marL="0" indent="0" algn="just">
              <a:buNone/>
            </a:pPr>
            <a:r>
              <a:rPr lang="en-US" dirty="0" smtClean="0"/>
              <a:t>It has become, in the last 20 years the leading paradigm thanks to a set of analytical instruments </a:t>
            </a:r>
            <a:r>
              <a:rPr lang="en-US" dirty="0" err="1" smtClean="0"/>
              <a:t>summarised</a:t>
            </a:r>
            <a:r>
              <a:rPr lang="en-US" dirty="0" smtClean="0"/>
              <a:t> in the Dynamic Stochastic General Equilibrium (DSGE) models first presented by </a:t>
            </a:r>
            <a:r>
              <a:rPr lang="en-US" dirty="0" err="1" smtClean="0"/>
              <a:t>Rotemberg</a:t>
            </a:r>
            <a:r>
              <a:rPr lang="en-US" dirty="0" smtClean="0"/>
              <a:t> and Woodford (1997).</a:t>
            </a:r>
            <a:endParaRPr lang="it-IT" dirty="0"/>
          </a:p>
        </p:txBody>
      </p:sp>
    </p:spTree>
    <p:extLst>
      <p:ext uri="{BB962C8B-B14F-4D97-AF65-F5344CB8AC3E}">
        <p14:creationId xmlns:p14="http://schemas.microsoft.com/office/powerpoint/2010/main" val="4247898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NNS </a:t>
            </a:r>
            <a:r>
              <a:rPr lang="it-IT" dirty="0" err="1" smtClean="0"/>
              <a:t>evolutions</a:t>
            </a:r>
            <a:endParaRPr lang="it-IT" dirty="0"/>
          </a:p>
        </p:txBody>
      </p:sp>
      <p:sp>
        <p:nvSpPr>
          <p:cNvPr id="3" name="Segnaposto contenuto 2"/>
          <p:cNvSpPr>
            <a:spLocks noGrp="1"/>
          </p:cNvSpPr>
          <p:nvPr>
            <p:ph idx="1"/>
          </p:nvPr>
        </p:nvSpPr>
        <p:spPr/>
        <p:txBody>
          <a:bodyPr>
            <a:normAutofit fontScale="85000" lnSpcReduction="20000"/>
          </a:bodyPr>
          <a:lstStyle/>
          <a:p>
            <a:r>
              <a:rPr lang="it-IT" dirty="0" err="1" smtClean="0"/>
              <a:t>Before</a:t>
            </a:r>
            <a:r>
              <a:rPr lang="it-IT" dirty="0" smtClean="0"/>
              <a:t> the </a:t>
            </a:r>
            <a:r>
              <a:rPr lang="it-IT" dirty="0" err="1" smtClean="0"/>
              <a:t>crisis</a:t>
            </a:r>
            <a:endParaRPr lang="it-IT" dirty="0" smtClean="0"/>
          </a:p>
          <a:p>
            <a:pPr marL="0" indent="0" algn="just">
              <a:buNone/>
            </a:pPr>
            <a:r>
              <a:rPr lang="en-US" dirty="0" smtClean="0"/>
              <a:t>it contributed to the removal of fiscal intervention from the set of macroeconomic policy instruments and to the ever greater importance assigned to the monetary policy interest rate setting strategy to reduce output fluctuation along its long-run value. According to neoclassical economics money is neutral in the long run and real and monetary equilibria are independent of each other.</a:t>
            </a:r>
          </a:p>
          <a:p>
            <a:r>
              <a:rPr lang="en-US" dirty="0" smtClean="0"/>
              <a:t>After the crisis</a:t>
            </a:r>
          </a:p>
          <a:p>
            <a:pPr marL="0" indent="0" algn="just">
              <a:buNone/>
            </a:pPr>
            <a:r>
              <a:rPr lang="en-US" dirty="0" smtClean="0"/>
              <a:t>Despite the at times excessively abstract assumptions contained in these models (</a:t>
            </a:r>
            <a:r>
              <a:rPr lang="en-US" dirty="0" err="1" smtClean="0"/>
              <a:t>Goodhart</a:t>
            </a:r>
            <a:r>
              <a:rPr lang="en-US" dirty="0" smtClean="0"/>
              <a:t> and et al. 2009 among many others), the greatest merit is to have underlined that the effects of fiscal policy cannot be evaluated separately from the monetary conditions (interest rates or exchange rates). However, since the structure of the model – built with micro-foundations - allows changes in exogenous variables to be taken into account contemporaneously, after the crisis the NNS’s economists opened themselves (Woodford 2011) to far-reaching revisions, including an active role of government interventions.</a:t>
            </a:r>
            <a:endParaRPr lang="it-IT" dirty="0"/>
          </a:p>
        </p:txBody>
      </p:sp>
    </p:spTree>
    <p:extLst>
      <p:ext uri="{BB962C8B-B14F-4D97-AF65-F5344CB8AC3E}">
        <p14:creationId xmlns:p14="http://schemas.microsoft.com/office/powerpoint/2010/main" val="3557755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1451367111"/>
              </p:ext>
            </p:extLst>
          </p:nvPr>
        </p:nvGraphicFramePr>
        <p:xfrm>
          <a:off x="339213" y="899653"/>
          <a:ext cx="11400503" cy="5766618"/>
        </p:xfrm>
        <a:graphic>
          <a:graphicData uri="http://schemas.openxmlformats.org/drawingml/2006/table">
            <a:tbl>
              <a:tblPr firstRow="1" firstCol="1" bandRow="1"/>
              <a:tblGrid>
                <a:gridCol w="1495746">
                  <a:extLst>
                    <a:ext uri="{9D8B030D-6E8A-4147-A177-3AD203B41FA5}">
                      <a16:colId xmlns:a16="http://schemas.microsoft.com/office/drawing/2014/main" val="1936843145"/>
                    </a:ext>
                  </a:extLst>
                </a:gridCol>
                <a:gridCol w="1646233">
                  <a:extLst>
                    <a:ext uri="{9D8B030D-6E8A-4147-A177-3AD203B41FA5}">
                      <a16:colId xmlns:a16="http://schemas.microsoft.com/office/drawing/2014/main" val="914839765"/>
                    </a:ext>
                  </a:extLst>
                </a:gridCol>
                <a:gridCol w="1559588">
                  <a:extLst>
                    <a:ext uri="{9D8B030D-6E8A-4147-A177-3AD203B41FA5}">
                      <a16:colId xmlns:a16="http://schemas.microsoft.com/office/drawing/2014/main" val="313452842"/>
                    </a:ext>
                  </a:extLst>
                </a:gridCol>
                <a:gridCol w="1235814">
                  <a:extLst>
                    <a:ext uri="{9D8B030D-6E8A-4147-A177-3AD203B41FA5}">
                      <a16:colId xmlns:a16="http://schemas.microsoft.com/office/drawing/2014/main" val="1155321110"/>
                    </a:ext>
                  </a:extLst>
                </a:gridCol>
                <a:gridCol w="1778479">
                  <a:extLst>
                    <a:ext uri="{9D8B030D-6E8A-4147-A177-3AD203B41FA5}">
                      <a16:colId xmlns:a16="http://schemas.microsoft.com/office/drawing/2014/main" val="1580394077"/>
                    </a:ext>
                  </a:extLst>
                </a:gridCol>
                <a:gridCol w="1190213">
                  <a:extLst>
                    <a:ext uri="{9D8B030D-6E8A-4147-A177-3AD203B41FA5}">
                      <a16:colId xmlns:a16="http://schemas.microsoft.com/office/drawing/2014/main" val="2655065233"/>
                    </a:ext>
                  </a:extLst>
                </a:gridCol>
                <a:gridCol w="1368061">
                  <a:extLst>
                    <a:ext uri="{9D8B030D-6E8A-4147-A177-3AD203B41FA5}">
                      <a16:colId xmlns:a16="http://schemas.microsoft.com/office/drawing/2014/main" val="52448529"/>
                    </a:ext>
                  </a:extLst>
                </a:gridCol>
                <a:gridCol w="1126369">
                  <a:extLst>
                    <a:ext uri="{9D8B030D-6E8A-4147-A177-3AD203B41FA5}">
                      <a16:colId xmlns:a16="http://schemas.microsoft.com/office/drawing/2014/main" val="3052511328"/>
                    </a:ext>
                  </a:extLst>
                </a:gridCol>
              </a:tblGrid>
              <a:tr h="858689">
                <a:tc>
                  <a:txBody>
                    <a:bodyPr/>
                    <a:lstStyle/>
                    <a:p>
                      <a:pPr algn="ctr">
                        <a:lnSpc>
                          <a:spcPct val="115000"/>
                        </a:lnSpc>
                        <a:spcAft>
                          <a:spcPts val="0"/>
                        </a:spcAft>
                      </a:pPr>
                      <a:r>
                        <a:rPr lang="en-GB" sz="1000" b="1">
                          <a:effectLst/>
                          <a:latin typeface="Calibri" panose="020F0502020204030204" pitchFamily="34" charset="0"/>
                          <a:ea typeface="Cambria" panose="02040503050406030204" pitchFamily="18" charset="0"/>
                          <a:cs typeface="Times New Roman" panose="02020603050405020304" pitchFamily="18" charset="0"/>
                        </a:rPr>
                        <a:t>Schools of thought</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15000"/>
                        </a:lnSpc>
                        <a:spcAft>
                          <a:spcPts val="0"/>
                        </a:spcAft>
                      </a:pPr>
                      <a:r>
                        <a:rPr lang="en-GB" sz="1000" b="1">
                          <a:effectLst/>
                          <a:latin typeface="Calibri" panose="020F0502020204030204" pitchFamily="34" charset="0"/>
                          <a:ea typeface="Cambria" panose="02040503050406030204" pitchFamily="18" charset="0"/>
                          <a:cs typeface="Times New Roman" panose="02020603050405020304" pitchFamily="18" charset="0"/>
                        </a:rPr>
                        <a:t>Hypotheses</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gridSpan="3">
                  <a:txBody>
                    <a:bodyPr/>
                    <a:lstStyle/>
                    <a:p>
                      <a:pPr algn="ctr">
                        <a:lnSpc>
                          <a:spcPct val="115000"/>
                        </a:lnSpc>
                        <a:spcAft>
                          <a:spcPts val="0"/>
                        </a:spcAft>
                      </a:pPr>
                      <a:r>
                        <a:rPr lang="en-GB" sz="1000" b="1">
                          <a:effectLst/>
                          <a:latin typeface="Calibri" panose="020F0502020204030204" pitchFamily="34" charset="0"/>
                          <a:ea typeface="Cambria" panose="02040503050406030204" pitchFamily="18" charset="0"/>
                          <a:cs typeface="Times New Roman" panose="02020603050405020304" pitchFamily="18" charset="0"/>
                        </a:rPr>
                        <a:t>Outcomes</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4244454807"/>
                  </a:ext>
                </a:extLst>
              </a:tr>
              <a:tr h="654390">
                <a:tc>
                  <a:txBody>
                    <a:bodyPr/>
                    <a:lstStyle/>
                    <a:p>
                      <a:pPr algn="ctr">
                        <a:lnSpc>
                          <a:spcPct val="115000"/>
                        </a:lnSpc>
                        <a:spcAft>
                          <a:spcPts val="0"/>
                        </a:spcAft>
                      </a:pPr>
                      <a:r>
                        <a:rPr lang="en-GB" sz="1000" b="1" i="1">
                          <a:effectLst/>
                          <a:latin typeface="Calibri" panose="020F0502020204030204" pitchFamily="34" charset="0"/>
                          <a:ea typeface="Cambria" panose="02040503050406030204" pitchFamily="18" charset="0"/>
                          <a:cs typeface="Times New Roman" panose="02020603050405020304" pitchFamily="18" charset="0"/>
                        </a:rPr>
                        <a:t> </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i="1">
                          <a:effectLst/>
                          <a:latin typeface="Calibri" panose="020F0502020204030204" pitchFamily="34" charset="0"/>
                          <a:ea typeface="Cambria" panose="02040503050406030204" pitchFamily="18" charset="0"/>
                          <a:cs typeface="Times New Roman" panose="02020603050405020304" pitchFamily="18" charset="0"/>
                        </a:rPr>
                        <a:t>Theory of</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p>
                      <a:pPr algn="ctr">
                        <a:lnSpc>
                          <a:spcPct val="115000"/>
                        </a:lnSpc>
                        <a:spcAft>
                          <a:spcPts val="0"/>
                        </a:spcAft>
                      </a:pPr>
                      <a:r>
                        <a:rPr lang="en-GB" sz="1000" b="1" i="1">
                          <a:effectLst/>
                          <a:latin typeface="Calibri" panose="020F0502020204030204" pitchFamily="34" charset="0"/>
                          <a:ea typeface="Cambria" panose="02040503050406030204" pitchFamily="18" charset="0"/>
                          <a:cs typeface="Times New Roman" panose="02020603050405020304" pitchFamily="18" charset="0"/>
                        </a:rPr>
                        <a:t>Consumption</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i="1">
                          <a:effectLst/>
                          <a:latin typeface="Calibri" panose="020F0502020204030204" pitchFamily="34" charset="0"/>
                          <a:ea typeface="Cambria" panose="02040503050406030204" pitchFamily="18" charset="0"/>
                          <a:cs typeface="Times New Roman" panose="02020603050405020304" pitchFamily="18" charset="0"/>
                        </a:rPr>
                        <a:t>Nature of </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p>
                      <a:pPr algn="ctr">
                        <a:lnSpc>
                          <a:spcPct val="115000"/>
                        </a:lnSpc>
                        <a:spcAft>
                          <a:spcPts val="0"/>
                        </a:spcAft>
                      </a:pPr>
                      <a:r>
                        <a:rPr lang="en-GB" sz="1000" b="1" i="1">
                          <a:effectLst/>
                          <a:latin typeface="Calibri" panose="020F0502020204030204" pitchFamily="34" charset="0"/>
                          <a:ea typeface="Cambria" panose="02040503050406030204" pitchFamily="18" charset="0"/>
                          <a:cs typeface="Times New Roman" panose="02020603050405020304" pitchFamily="18" charset="0"/>
                        </a:rPr>
                        <a:t>Expectations</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i="1">
                          <a:effectLst/>
                          <a:latin typeface="Calibri" panose="020F0502020204030204" pitchFamily="34" charset="0"/>
                          <a:ea typeface="Cambria" panose="02040503050406030204" pitchFamily="18" charset="0"/>
                          <a:cs typeface="Times New Roman" panose="02020603050405020304" pitchFamily="18" charset="0"/>
                        </a:rPr>
                        <a:t>Prices/</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p>
                      <a:pPr algn="ctr">
                        <a:lnSpc>
                          <a:spcPct val="115000"/>
                        </a:lnSpc>
                        <a:spcAft>
                          <a:spcPts val="0"/>
                        </a:spcAft>
                      </a:pPr>
                      <a:r>
                        <a:rPr lang="en-GB" sz="1000" b="1" i="1">
                          <a:effectLst/>
                          <a:latin typeface="Calibri" panose="020F0502020204030204" pitchFamily="34" charset="0"/>
                          <a:ea typeface="Cambria" panose="02040503050406030204" pitchFamily="18" charset="0"/>
                          <a:cs typeface="Times New Roman" panose="02020603050405020304" pitchFamily="18" charset="0"/>
                        </a:rPr>
                        <a:t>wages</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i="1">
                          <a:effectLst/>
                          <a:latin typeface="Calibri" panose="020F0502020204030204" pitchFamily="34" charset="0"/>
                          <a:ea typeface="Cambria" panose="02040503050406030204" pitchFamily="18" charset="0"/>
                          <a:cs typeface="Times New Roman" panose="02020603050405020304" pitchFamily="18" charset="0"/>
                        </a:rPr>
                        <a:t>Additional hypothesis</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i="1">
                          <a:effectLst/>
                          <a:latin typeface="Calibri" panose="020F0502020204030204" pitchFamily="34" charset="0"/>
                          <a:ea typeface="Cambria" panose="02040503050406030204" pitchFamily="18" charset="0"/>
                          <a:cs typeface="Times New Roman" panose="02020603050405020304" pitchFamily="18" charset="0"/>
                        </a:rPr>
                        <a:t>short run</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i="1">
                          <a:effectLst/>
                          <a:latin typeface="Calibri" panose="020F0502020204030204" pitchFamily="34" charset="0"/>
                          <a:ea typeface="Cambria" panose="02040503050406030204" pitchFamily="18" charset="0"/>
                          <a:cs typeface="Times New Roman" panose="02020603050405020304" pitchFamily="18" charset="0"/>
                        </a:rPr>
                        <a:t>long run around output potential</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i="1">
                          <a:effectLst/>
                          <a:latin typeface="Calibri" panose="020F0502020204030204" pitchFamily="34" charset="0"/>
                          <a:ea typeface="Cambria" panose="02040503050406030204" pitchFamily="18" charset="0"/>
                          <a:cs typeface="Times New Roman" panose="02020603050405020304" pitchFamily="18" charset="0"/>
                        </a:rPr>
                        <a:t>long run  below output potential</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6123965"/>
                  </a:ext>
                </a:extLst>
              </a:tr>
              <a:tr h="981586">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Keynesian economics</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Current income</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Adaptive</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Constant</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how it is financed, presence of the crowding-out effect, degree of openness</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positive</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positive</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positive</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5547635"/>
                  </a:ext>
                </a:extLst>
              </a:tr>
              <a:tr h="1635977">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New Keynesian Economics</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Permanent income</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Imperfect information/ bounded rationality</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sticky</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liquidity constraint, life horizons, wealth effects, closed economies, fixed exchange rate,  monetary policy rule</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negative, positive or null</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null</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positive</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4390332"/>
                  </a:ext>
                </a:extLst>
              </a:tr>
              <a:tr h="981586">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Neoclassical Economics</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Intertemporal optimization</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Rational</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Flexible</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no wealth effect, sustainability of public accounts</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negative or null</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null</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null or negative</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9665301"/>
                  </a:ext>
                </a:extLst>
              </a:tr>
              <a:tr h="654390">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New neoclassical Synthesis</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Intertemporal optimization</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Rational</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dirty="0">
                          <a:effectLst/>
                          <a:latin typeface="Calibri" panose="020F0502020204030204" pitchFamily="34" charset="0"/>
                          <a:ea typeface="Cambria" panose="02040503050406030204" pitchFamily="18" charset="0"/>
                          <a:cs typeface="Times New Roman" panose="02020603050405020304" pitchFamily="18" charset="0"/>
                        </a:rPr>
                        <a:t>Sticky</a:t>
                      </a:r>
                      <a:endParaRPr lang="it-IT"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Intertemporal optimization under different policy rules</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negative positive or null</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a:effectLst/>
                          <a:latin typeface="Calibri" panose="020F0502020204030204" pitchFamily="34" charset="0"/>
                          <a:ea typeface="Cambria" panose="02040503050406030204" pitchFamily="18" charset="0"/>
                          <a:cs typeface="Times New Roman" panose="02020603050405020304" pitchFamily="18" charset="0"/>
                        </a:rPr>
                        <a:t>null</a:t>
                      </a:r>
                      <a:endParaRPr lang="it-IT"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dirty="0">
                          <a:effectLst/>
                          <a:latin typeface="Calibri" panose="020F0502020204030204" pitchFamily="34" charset="0"/>
                          <a:ea typeface="Cambria" panose="02040503050406030204" pitchFamily="18" charset="0"/>
                          <a:cs typeface="Times New Roman" panose="02020603050405020304" pitchFamily="18" charset="0"/>
                        </a:rPr>
                        <a:t>positive</a:t>
                      </a:r>
                      <a:endParaRPr lang="it-IT"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3812841"/>
                  </a:ext>
                </a:extLst>
              </a:tr>
            </a:tbl>
          </a:graphicData>
        </a:graphic>
      </p:graphicFrame>
      <p:sp>
        <p:nvSpPr>
          <p:cNvPr id="5" name="CasellaDiTesto 4"/>
          <p:cNvSpPr txBox="1"/>
          <p:nvPr/>
        </p:nvSpPr>
        <p:spPr>
          <a:xfrm>
            <a:off x="339213" y="162232"/>
            <a:ext cx="10885463" cy="523220"/>
          </a:xfrm>
          <a:prstGeom prst="rect">
            <a:avLst/>
          </a:prstGeom>
          <a:noFill/>
        </p:spPr>
        <p:txBody>
          <a:bodyPr wrap="square" rtlCol="0">
            <a:spAutoFit/>
          </a:bodyPr>
          <a:lstStyle/>
          <a:p>
            <a:pPr algn="ctr"/>
            <a:r>
              <a:rPr lang="en-US" sz="2800" dirty="0" smtClean="0"/>
              <a:t>Competing schools of thought and fiscal policy: hypotheses and outcomes</a:t>
            </a:r>
            <a:endParaRPr lang="it-IT" sz="2800" dirty="0"/>
          </a:p>
        </p:txBody>
      </p:sp>
    </p:spTree>
    <p:extLst>
      <p:ext uri="{BB962C8B-B14F-4D97-AF65-F5344CB8AC3E}">
        <p14:creationId xmlns:p14="http://schemas.microsoft.com/office/powerpoint/2010/main" val="570576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case of the Eurozone</a:t>
            </a:r>
            <a:endParaRPr lang="it-IT" dirty="0"/>
          </a:p>
        </p:txBody>
      </p:sp>
      <p:sp>
        <p:nvSpPr>
          <p:cNvPr id="3" name="Segnaposto contenuto 2"/>
          <p:cNvSpPr>
            <a:spLocks noGrp="1"/>
          </p:cNvSpPr>
          <p:nvPr>
            <p:ph idx="1"/>
          </p:nvPr>
        </p:nvSpPr>
        <p:spPr/>
        <p:txBody>
          <a:bodyPr>
            <a:normAutofit fontScale="85000" lnSpcReduction="10000"/>
          </a:bodyPr>
          <a:lstStyle/>
          <a:p>
            <a:pPr marL="0" indent="0" algn="just">
              <a:buNone/>
            </a:pPr>
            <a:r>
              <a:rPr lang="en-US" dirty="0" smtClean="0"/>
              <a:t>The policy framework in the Eurozone was the most faithful implementation of the fiscal policy ineffectiveness theoretical principles: because public expenditure is unable to change the long-run equilibrium income, it is better to avoid the real financial instability deriving from the excessive issue of public debt. Fiscal discipline is a necessary prerequisite for long-run stable growth. National governments belonging to the EMU are supposed to respect rigid parameters and cannot use fiscal policy freely.</a:t>
            </a:r>
          </a:p>
          <a:p>
            <a:pPr marL="0" indent="0" algn="just">
              <a:buNone/>
            </a:pPr>
            <a:r>
              <a:rPr lang="en-US" dirty="0" smtClean="0"/>
              <a:t>Sustainable public finance was considered a precondition for higher investor confidence, for greater consumption and investment and, therefore, for long-run stable growth. Special attention was given to the need to reduce the amount of outstanding government debt because of its long-run macroeconomic impact and the consequent inability to deal with increasingly ageing populations and rising social insurance costs. Government debt has a non-linear relationship with GDP and when it exceeds a certain threshold, it is associated with decreasing growth</a:t>
            </a:r>
          </a:p>
        </p:txBody>
      </p:sp>
    </p:spTree>
    <p:extLst>
      <p:ext uri="{BB962C8B-B14F-4D97-AF65-F5344CB8AC3E}">
        <p14:creationId xmlns:p14="http://schemas.microsoft.com/office/powerpoint/2010/main" val="14273148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785249"/>
          </a:xfrm>
        </p:spPr>
        <p:txBody>
          <a:bodyPr>
            <a:normAutofit/>
          </a:bodyPr>
          <a:lstStyle/>
          <a:p>
            <a:pPr algn="ctr">
              <a:lnSpc>
                <a:spcPct val="50000"/>
              </a:lnSpc>
            </a:pPr>
            <a:r>
              <a:rPr lang="en-US" dirty="0" smtClean="0"/>
              <a:t>Why fiscal rules?</a:t>
            </a:r>
            <a:endParaRPr lang="it-IT" dirty="0"/>
          </a:p>
        </p:txBody>
      </p:sp>
      <p:sp>
        <p:nvSpPr>
          <p:cNvPr id="3" name="Segnaposto contenuto 2"/>
          <p:cNvSpPr>
            <a:spLocks noGrp="1"/>
          </p:cNvSpPr>
          <p:nvPr>
            <p:ph idx="1"/>
          </p:nvPr>
        </p:nvSpPr>
        <p:spPr/>
        <p:txBody>
          <a:bodyPr>
            <a:normAutofit/>
          </a:bodyPr>
          <a:lstStyle/>
          <a:p>
            <a:pPr marL="0" indent="0" algn="just">
              <a:buNone/>
            </a:pPr>
            <a:r>
              <a:rPr lang="en-US" dirty="0"/>
              <a:t>I</a:t>
            </a:r>
            <a:r>
              <a:rPr lang="en-US" dirty="0" smtClean="0"/>
              <a:t>t is an instrument of external discipline, substituting or complementing domestic discipline. There are a number of externalities specifically linked to the presence of a common currency:</a:t>
            </a:r>
          </a:p>
          <a:p>
            <a:r>
              <a:rPr lang="en-US" dirty="0" smtClean="0"/>
              <a:t>the incentive to run deficits with a fixed-exchange rate;</a:t>
            </a:r>
          </a:p>
          <a:p>
            <a:r>
              <a:rPr lang="en-US" dirty="0" smtClean="0"/>
              <a:t>the existence of a financial cost of debt default due to bank holdings of government debt;</a:t>
            </a:r>
          </a:p>
          <a:p>
            <a:r>
              <a:rPr lang="en-US" dirty="0" smtClean="0"/>
              <a:t>the presence of economic costs of a debt default due to the risk of pressure on the ECB to inflate away.</a:t>
            </a:r>
          </a:p>
          <a:p>
            <a:endParaRPr lang="it-IT" dirty="0"/>
          </a:p>
        </p:txBody>
      </p:sp>
    </p:spTree>
    <p:extLst>
      <p:ext uri="{BB962C8B-B14F-4D97-AF65-F5344CB8AC3E}">
        <p14:creationId xmlns:p14="http://schemas.microsoft.com/office/powerpoint/2010/main" val="1178276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a:t>
            </a:r>
            <a:r>
              <a:rPr lang="it-IT" dirty="0" err="1" smtClean="0"/>
              <a:t>revision</a:t>
            </a:r>
            <a:r>
              <a:rPr lang="it-IT" dirty="0" smtClean="0"/>
              <a:t> </a:t>
            </a:r>
            <a:r>
              <a:rPr lang="it-IT" dirty="0" err="1" smtClean="0"/>
              <a:t>after</a:t>
            </a:r>
            <a:r>
              <a:rPr lang="it-IT" dirty="0" smtClean="0"/>
              <a:t> the </a:t>
            </a:r>
            <a:r>
              <a:rPr lang="it-IT" dirty="0" err="1" smtClean="0"/>
              <a:t>crisis</a:t>
            </a:r>
            <a:endParaRPr lang="it-IT" dirty="0"/>
          </a:p>
        </p:txBody>
      </p:sp>
      <p:sp>
        <p:nvSpPr>
          <p:cNvPr id="3" name="Segnaposto contenuto 2"/>
          <p:cNvSpPr>
            <a:spLocks noGrp="1"/>
          </p:cNvSpPr>
          <p:nvPr>
            <p:ph idx="1"/>
          </p:nvPr>
        </p:nvSpPr>
        <p:spPr>
          <a:xfrm>
            <a:off x="309716" y="1327354"/>
            <a:ext cx="11044084" cy="5530645"/>
          </a:xfrm>
        </p:spPr>
        <p:txBody>
          <a:bodyPr>
            <a:normAutofit fontScale="92500" lnSpcReduction="10000"/>
          </a:bodyPr>
          <a:lstStyle/>
          <a:p>
            <a:pPr marL="0" indent="0" algn="just">
              <a:buNone/>
            </a:pPr>
            <a:r>
              <a:rPr lang="en-US" dirty="0" smtClean="0"/>
              <a:t>The crisis has the great merit of having brought back into the theoretical and practical debate the role of fiscal policy in defining macroeconomic equilibrium. Since 2007 most advanced economies have experienced a general decline in macroeconomic conditions which the central banks alone have been unable to counteract. Monetary policy authorities worldwide have been facing the existence of a (real) zero lower bound on the interest rate; in particular the European Central Bank, despite setting negative nominal interest rates, has been unable to inflate money into the economy and reach the target inflation of 2%. Aggregate demand is not growing, and despite the great support to public accounts of decreasing refinancing costs, fiscal policy in the Eurozone has – for those countries needing it – no room for action-</a:t>
            </a:r>
          </a:p>
          <a:p>
            <a:pPr marL="0" indent="0" algn="just">
              <a:buNone/>
            </a:pPr>
            <a:r>
              <a:rPr lang="en-US" b="1" dirty="0" smtClean="0"/>
              <a:t>However, despite these findings, the Eurozone appears - using a political economy perspective - to be at a stalemate in which the interests of some countries, which would most benefit from the respect of rules, appear to prevail over those of the whole currency union.</a:t>
            </a:r>
            <a:endParaRPr lang="it-IT" b="1" dirty="0"/>
          </a:p>
        </p:txBody>
      </p:sp>
    </p:spTree>
    <p:extLst>
      <p:ext uri="{BB962C8B-B14F-4D97-AF65-F5344CB8AC3E}">
        <p14:creationId xmlns:p14="http://schemas.microsoft.com/office/powerpoint/2010/main" val="3932872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1188</Words>
  <Application>Microsoft Office PowerPoint</Application>
  <PresentationFormat>Widescreen</PresentationFormat>
  <Paragraphs>92</Paragraphs>
  <Slides>13</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13</vt:i4>
      </vt:variant>
    </vt:vector>
  </HeadingPairs>
  <TitlesOfParts>
    <vt:vector size="19" baseType="lpstr">
      <vt:lpstr>Arial</vt:lpstr>
      <vt:lpstr>Calibri</vt:lpstr>
      <vt:lpstr>Calibri Light</vt:lpstr>
      <vt:lpstr>Cambria</vt:lpstr>
      <vt:lpstr>Times New Roman</vt:lpstr>
      <vt:lpstr>Tema di Office</vt:lpstr>
      <vt:lpstr>Lesson 13</vt:lpstr>
      <vt:lpstr>Real business cycle theory (RBC)</vt:lpstr>
      <vt:lpstr>New Keynesian Ecoonomics (NKE)</vt:lpstr>
      <vt:lpstr>New neoclassical synthesis (NNS)</vt:lpstr>
      <vt:lpstr>NNS evolutions</vt:lpstr>
      <vt:lpstr>Presentazione standard di PowerPoint</vt:lpstr>
      <vt:lpstr>The case of the Eurozone</vt:lpstr>
      <vt:lpstr>Why fiscal rules?</vt:lpstr>
      <vt:lpstr>The revision after the crisis</vt:lpstr>
      <vt:lpstr>Fiscal policy is effective when… Ricardian equivalence does not hold</vt:lpstr>
      <vt:lpstr>Fiscal policy is effective when…monetary conditions are accommodative.</vt:lpstr>
      <vt:lpstr>Fiscal policy is effective when… The current output is far below its potential level and resources are underutilized </vt:lpstr>
      <vt:lpstr>Fiscal policy is effective when… It is able to modify the long-run rate of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13</dc:title>
  <dc:creator>Rorita Canale</dc:creator>
  <cp:lastModifiedBy>Rorita Canale</cp:lastModifiedBy>
  <cp:revision>20</cp:revision>
  <dcterms:created xsi:type="dcterms:W3CDTF">2019-01-06T15:14:58Z</dcterms:created>
  <dcterms:modified xsi:type="dcterms:W3CDTF">2019-10-15T17:56:03Z</dcterms:modified>
</cp:coreProperties>
</file>