
<file path=[Content_Types].xml><?xml version="1.0" encoding="utf-8"?>
<Types xmlns="http://schemas.openxmlformats.org/package/2006/content-types">
  <Default Extension="bin" ContentType="application/vnd.openxmlformats-officedocument.oleObject"/>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9" d="100"/>
          <a:sy n="69" d="100"/>
        </p:scale>
        <p:origin x="756"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image" Target="../media/image1.w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5.wmf"/><Relationship Id="rId2" Type="http://schemas.openxmlformats.org/officeDocument/2006/relationships/image" Target="../media/image4.wmf"/><Relationship Id="rId1" Type="http://schemas.openxmlformats.org/officeDocument/2006/relationships/image" Target="../media/image3.wmf"/></Relationships>
</file>

<file path=ppt/drawings/_rels/vmlDrawing3.vml.rels><?xml version="1.0" encoding="UTF-8" standalone="yes"?>
<Relationships xmlns="http://schemas.openxmlformats.org/package/2006/relationships"><Relationship Id="rId2" Type="http://schemas.openxmlformats.org/officeDocument/2006/relationships/image" Target="../media/image7.wmf"/><Relationship Id="rId1" Type="http://schemas.openxmlformats.org/officeDocument/2006/relationships/image" Target="../media/image6.wmf"/></Relationships>
</file>

<file path=ppt/drawings/_rels/vmlDrawing4.vml.rels><?xml version="1.0" encoding="UTF-8" standalone="yes"?>
<Relationships xmlns="http://schemas.openxmlformats.org/package/2006/relationships"><Relationship Id="rId2" Type="http://schemas.openxmlformats.org/officeDocument/2006/relationships/image" Target="../media/image9.wmf"/><Relationship Id="rId1" Type="http://schemas.openxmlformats.org/officeDocument/2006/relationships/image" Target="../media/image8.wmf"/></Relationships>
</file>

<file path=ppt/drawings/_rels/vmlDrawing5.vml.rels><?xml version="1.0" encoding="UTF-8" standalone="yes"?>
<Relationships xmlns="http://schemas.openxmlformats.org/package/2006/relationships"><Relationship Id="rId3" Type="http://schemas.openxmlformats.org/officeDocument/2006/relationships/image" Target="../media/image12.wmf"/><Relationship Id="rId2" Type="http://schemas.openxmlformats.org/officeDocument/2006/relationships/image" Target="../media/image11.wmf"/><Relationship Id="rId1" Type="http://schemas.openxmlformats.org/officeDocument/2006/relationships/image" Target="../media/image10.wmf"/><Relationship Id="rId4" Type="http://schemas.openxmlformats.org/officeDocument/2006/relationships/image" Target="../media/image13.w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1524000" y="1122363"/>
            <a:ext cx="9144000" cy="2387600"/>
          </a:xfrm>
        </p:spPr>
        <p:txBody>
          <a:bodyPr anchor="b"/>
          <a:lstStyle>
            <a:lvl1pPr algn="ctr">
              <a:defRPr sz="6000"/>
            </a:lvl1pPr>
          </a:lstStyle>
          <a:p>
            <a:r>
              <a:rPr lang="it-IT" smtClean="0"/>
              <a:t>Fare clic per modificare lo stile del titolo</a:t>
            </a:r>
            <a:endParaRPr lang="it-IT"/>
          </a:p>
        </p:txBody>
      </p:sp>
      <p:sp>
        <p:nvSpPr>
          <p:cNvPr id="3" name="Sottotito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p>
            <a:fld id="{9FBE61ED-88AF-400E-A85F-B7A19940DAA2}" type="datetimeFigureOut">
              <a:rPr lang="it-IT" smtClean="0"/>
              <a:t>08/10/2019</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E9667F05-1EF1-49E5-A9A1-F893669A8550}" type="slidenum">
              <a:rPr lang="it-IT" smtClean="0"/>
              <a:t>‹N›</a:t>
            </a:fld>
            <a:endParaRPr lang="it-IT"/>
          </a:p>
        </p:txBody>
      </p:sp>
    </p:spTree>
    <p:extLst>
      <p:ext uri="{BB962C8B-B14F-4D97-AF65-F5344CB8AC3E}">
        <p14:creationId xmlns:p14="http://schemas.microsoft.com/office/powerpoint/2010/main" val="20942139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9FBE61ED-88AF-400E-A85F-B7A19940DAA2}" type="datetimeFigureOut">
              <a:rPr lang="it-IT" smtClean="0"/>
              <a:t>08/10/2019</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E9667F05-1EF1-49E5-A9A1-F893669A8550}" type="slidenum">
              <a:rPr lang="it-IT" smtClean="0"/>
              <a:t>‹N›</a:t>
            </a:fld>
            <a:endParaRPr lang="it-IT"/>
          </a:p>
        </p:txBody>
      </p:sp>
    </p:spTree>
    <p:extLst>
      <p:ext uri="{BB962C8B-B14F-4D97-AF65-F5344CB8AC3E}">
        <p14:creationId xmlns:p14="http://schemas.microsoft.com/office/powerpoint/2010/main" val="29219167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8724900" y="365125"/>
            <a:ext cx="2628900" cy="5811838"/>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838200" y="365125"/>
            <a:ext cx="7734300" cy="5811838"/>
          </a:xfrm>
        </p:spPr>
        <p:txBody>
          <a:bodyPr vert="eaVert"/>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9FBE61ED-88AF-400E-A85F-B7A19940DAA2}" type="datetimeFigureOut">
              <a:rPr lang="it-IT" smtClean="0"/>
              <a:t>08/10/2019</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E9667F05-1EF1-49E5-A9A1-F893669A8550}" type="slidenum">
              <a:rPr lang="it-IT" smtClean="0"/>
              <a:t>‹N›</a:t>
            </a:fld>
            <a:endParaRPr lang="it-IT"/>
          </a:p>
        </p:txBody>
      </p:sp>
    </p:spTree>
    <p:extLst>
      <p:ext uri="{BB962C8B-B14F-4D97-AF65-F5344CB8AC3E}">
        <p14:creationId xmlns:p14="http://schemas.microsoft.com/office/powerpoint/2010/main" val="13215303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9FBE61ED-88AF-400E-A85F-B7A19940DAA2}" type="datetimeFigureOut">
              <a:rPr lang="it-IT" smtClean="0"/>
              <a:t>08/10/2019</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E9667F05-1EF1-49E5-A9A1-F893669A8550}" type="slidenum">
              <a:rPr lang="it-IT" smtClean="0"/>
              <a:t>‹N›</a:t>
            </a:fld>
            <a:endParaRPr lang="it-IT"/>
          </a:p>
        </p:txBody>
      </p:sp>
    </p:spTree>
    <p:extLst>
      <p:ext uri="{BB962C8B-B14F-4D97-AF65-F5344CB8AC3E}">
        <p14:creationId xmlns:p14="http://schemas.microsoft.com/office/powerpoint/2010/main" val="25492845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831850" y="1709738"/>
            <a:ext cx="10515600" cy="2852737"/>
          </a:xfrm>
        </p:spPr>
        <p:txBody>
          <a:bodyPr anchor="b"/>
          <a:lstStyle>
            <a:lvl1pPr>
              <a:defRPr sz="6000"/>
            </a:lvl1pPr>
          </a:lstStyle>
          <a:p>
            <a:r>
              <a:rPr lang="it-IT" smtClean="0"/>
              <a:t>Fare clic per modificare lo stile del titolo</a:t>
            </a:r>
            <a:endParaRPr lang="it-IT"/>
          </a:p>
        </p:txBody>
      </p:sp>
      <p:sp>
        <p:nvSpPr>
          <p:cNvPr id="3" name="Segnaposto tes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smtClean="0"/>
              <a:t>Modifica gli stili del testo dello schema</a:t>
            </a:r>
          </a:p>
        </p:txBody>
      </p:sp>
      <p:sp>
        <p:nvSpPr>
          <p:cNvPr id="4" name="Segnaposto data 3"/>
          <p:cNvSpPr>
            <a:spLocks noGrp="1"/>
          </p:cNvSpPr>
          <p:nvPr>
            <p:ph type="dt" sz="half" idx="10"/>
          </p:nvPr>
        </p:nvSpPr>
        <p:spPr/>
        <p:txBody>
          <a:bodyPr/>
          <a:lstStyle/>
          <a:p>
            <a:fld id="{9FBE61ED-88AF-400E-A85F-B7A19940DAA2}" type="datetimeFigureOut">
              <a:rPr lang="it-IT" smtClean="0"/>
              <a:t>08/10/2019</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E9667F05-1EF1-49E5-A9A1-F893669A8550}" type="slidenum">
              <a:rPr lang="it-IT" smtClean="0"/>
              <a:t>‹N›</a:t>
            </a:fld>
            <a:endParaRPr lang="it-IT"/>
          </a:p>
        </p:txBody>
      </p:sp>
    </p:spTree>
    <p:extLst>
      <p:ext uri="{BB962C8B-B14F-4D97-AF65-F5344CB8AC3E}">
        <p14:creationId xmlns:p14="http://schemas.microsoft.com/office/powerpoint/2010/main" val="29476072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838200" y="1825625"/>
            <a:ext cx="5181600" cy="4351338"/>
          </a:xfrm>
        </p:spPr>
        <p:txBody>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6172200" y="1825625"/>
            <a:ext cx="5181600" cy="4351338"/>
          </a:xfrm>
        </p:spPr>
        <p:txBody>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4"/>
          <p:cNvSpPr>
            <a:spLocks noGrp="1"/>
          </p:cNvSpPr>
          <p:nvPr>
            <p:ph type="dt" sz="half" idx="10"/>
          </p:nvPr>
        </p:nvSpPr>
        <p:spPr/>
        <p:txBody>
          <a:bodyPr/>
          <a:lstStyle/>
          <a:p>
            <a:fld id="{9FBE61ED-88AF-400E-A85F-B7A19940DAA2}" type="datetimeFigureOut">
              <a:rPr lang="it-IT" smtClean="0"/>
              <a:t>08/10/2019</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E9667F05-1EF1-49E5-A9A1-F893669A8550}" type="slidenum">
              <a:rPr lang="it-IT" smtClean="0"/>
              <a:t>‹N›</a:t>
            </a:fld>
            <a:endParaRPr lang="it-IT"/>
          </a:p>
        </p:txBody>
      </p:sp>
    </p:spTree>
    <p:extLst>
      <p:ext uri="{BB962C8B-B14F-4D97-AF65-F5344CB8AC3E}">
        <p14:creationId xmlns:p14="http://schemas.microsoft.com/office/powerpoint/2010/main" val="19892185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839788" y="365125"/>
            <a:ext cx="10515600" cy="1325563"/>
          </a:xfrm>
        </p:spPr>
        <p:txBody>
          <a:bodyPr/>
          <a:lstStyle/>
          <a:p>
            <a:r>
              <a:rPr lang="it-IT" smtClean="0"/>
              <a:t>Fare clic per modificare lo stile del titolo</a:t>
            </a:r>
            <a:endParaRPr lang="it-IT"/>
          </a:p>
        </p:txBody>
      </p:sp>
      <p:sp>
        <p:nvSpPr>
          <p:cNvPr id="3" name="Segnaposto tes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Modifica gli stili del testo dello schema</a:t>
            </a:r>
          </a:p>
        </p:txBody>
      </p:sp>
      <p:sp>
        <p:nvSpPr>
          <p:cNvPr id="4" name="Segnaposto contenuto 3"/>
          <p:cNvSpPr>
            <a:spLocks noGrp="1"/>
          </p:cNvSpPr>
          <p:nvPr>
            <p:ph sz="half" idx="2"/>
          </p:nvPr>
        </p:nvSpPr>
        <p:spPr>
          <a:xfrm>
            <a:off x="839788" y="2505075"/>
            <a:ext cx="5157787" cy="3684588"/>
          </a:xfrm>
        </p:spPr>
        <p:txBody>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Modifica gli stili del testo dello schema</a:t>
            </a:r>
          </a:p>
        </p:txBody>
      </p:sp>
      <p:sp>
        <p:nvSpPr>
          <p:cNvPr id="6" name="Segnaposto contenuto 5"/>
          <p:cNvSpPr>
            <a:spLocks noGrp="1"/>
          </p:cNvSpPr>
          <p:nvPr>
            <p:ph sz="quarter" idx="4"/>
          </p:nvPr>
        </p:nvSpPr>
        <p:spPr>
          <a:xfrm>
            <a:off x="6172200" y="2505075"/>
            <a:ext cx="5183188" cy="3684588"/>
          </a:xfrm>
        </p:spPr>
        <p:txBody>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6"/>
          <p:cNvSpPr>
            <a:spLocks noGrp="1"/>
          </p:cNvSpPr>
          <p:nvPr>
            <p:ph type="dt" sz="half" idx="10"/>
          </p:nvPr>
        </p:nvSpPr>
        <p:spPr/>
        <p:txBody>
          <a:bodyPr/>
          <a:lstStyle/>
          <a:p>
            <a:fld id="{9FBE61ED-88AF-400E-A85F-B7A19940DAA2}" type="datetimeFigureOut">
              <a:rPr lang="it-IT" smtClean="0"/>
              <a:t>08/10/2019</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E9667F05-1EF1-49E5-A9A1-F893669A8550}" type="slidenum">
              <a:rPr lang="it-IT" smtClean="0"/>
              <a:t>‹N›</a:t>
            </a:fld>
            <a:endParaRPr lang="it-IT"/>
          </a:p>
        </p:txBody>
      </p:sp>
    </p:spTree>
    <p:extLst>
      <p:ext uri="{BB962C8B-B14F-4D97-AF65-F5344CB8AC3E}">
        <p14:creationId xmlns:p14="http://schemas.microsoft.com/office/powerpoint/2010/main" val="14608255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data 2"/>
          <p:cNvSpPr>
            <a:spLocks noGrp="1"/>
          </p:cNvSpPr>
          <p:nvPr>
            <p:ph type="dt" sz="half" idx="10"/>
          </p:nvPr>
        </p:nvSpPr>
        <p:spPr/>
        <p:txBody>
          <a:bodyPr/>
          <a:lstStyle/>
          <a:p>
            <a:fld id="{9FBE61ED-88AF-400E-A85F-B7A19940DAA2}" type="datetimeFigureOut">
              <a:rPr lang="it-IT" smtClean="0"/>
              <a:t>08/10/2019</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E9667F05-1EF1-49E5-A9A1-F893669A8550}" type="slidenum">
              <a:rPr lang="it-IT" smtClean="0"/>
              <a:t>‹N›</a:t>
            </a:fld>
            <a:endParaRPr lang="it-IT"/>
          </a:p>
        </p:txBody>
      </p:sp>
    </p:spTree>
    <p:extLst>
      <p:ext uri="{BB962C8B-B14F-4D97-AF65-F5344CB8AC3E}">
        <p14:creationId xmlns:p14="http://schemas.microsoft.com/office/powerpoint/2010/main" val="23554156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9FBE61ED-88AF-400E-A85F-B7A19940DAA2}" type="datetimeFigureOut">
              <a:rPr lang="it-IT" smtClean="0"/>
              <a:t>08/10/2019</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E9667F05-1EF1-49E5-A9A1-F893669A8550}" type="slidenum">
              <a:rPr lang="it-IT" smtClean="0"/>
              <a:t>‹N›</a:t>
            </a:fld>
            <a:endParaRPr lang="it-IT"/>
          </a:p>
        </p:txBody>
      </p:sp>
    </p:spTree>
    <p:extLst>
      <p:ext uri="{BB962C8B-B14F-4D97-AF65-F5344CB8AC3E}">
        <p14:creationId xmlns:p14="http://schemas.microsoft.com/office/powerpoint/2010/main" val="32370302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3200"/>
            </a:lvl1pPr>
          </a:lstStyle>
          <a:p>
            <a:r>
              <a:rPr lang="it-IT" smtClean="0"/>
              <a:t>Fare clic per modificare lo stile del titolo</a:t>
            </a:r>
            <a:endParaRPr lang="it-IT"/>
          </a:p>
        </p:txBody>
      </p:sp>
      <p:sp>
        <p:nvSpPr>
          <p:cNvPr id="3" name="Segnaposto contenut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smtClean="0"/>
              <a:t>Modifica gli stili del testo dello schema</a:t>
            </a:r>
          </a:p>
        </p:txBody>
      </p:sp>
      <p:sp>
        <p:nvSpPr>
          <p:cNvPr id="5" name="Segnaposto data 4"/>
          <p:cNvSpPr>
            <a:spLocks noGrp="1"/>
          </p:cNvSpPr>
          <p:nvPr>
            <p:ph type="dt" sz="half" idx="10"/>
          </p:nvPr>
        </p:nvSpPr>
        <p:spPr/>
        <p:txBody>
          <a:bodyPr/>
          <a:lstStyle/>
          <a:p>
            <a:fld id="{9FBE61ED-88AF-400E-A85F-B7A19940DAA2}" type="datetimeFigureOut">
              <a:rPr lang="it-IT" smtClean="0"/>
              <a:t>08/10/2019</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E9667F05-1EF1-49E5-A9A1-F893669A8550}" type="slidenum">
              <a:rPr lang="it-IT" smtClean="0"/>
              <a:t>‹N›</a:t>
            </a:fld>
            <a:endParaRPr lang="it-IT"/>
          </a:p>
        </p:txBody>
      </p:sp>
    </p:spTree>
    <p:extLst>
      <p:ext uri="{BB962C8B-B14F-4D97-AF65-F5344CB8AC3E}">
        <p14:creationId xmlns:p14="http://schemas.microsoft.com/office/powerpoint/2010/main" val="37828946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3200"/>
            </a:lvl1pPr>
          </a:lstStyle>
          <a:p>
            <a:r>
              <a:rPr lang="it-IT" smtClean="0"/>
              <a:t>Fare clic per modificare lo stile del titolo</a:t>
            </a:r>
            <a:endParaRPr lang="it-IT"/>
          </a:p>
        </p:txBody>
      </p:sp>
      <p:sp>
        <p:nvSpPr>
          <p:cNvPr id="3" name="Segnaposto immagin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smtClean="0"/>
              <a:t>Modifica gli stili del testo dello schema</a:t>
            </a:r>
          </a:p>
        </p:txBody>
      </p:sp>
      <p:sp>
        <p:nvSpPr>
          <p:cNvPr id="5" name="Segnaposto data 4"/>
          <p:cNvSpPr>
            <a:spLocks noGrp="1"/>
          </p:cNvSpPr>
          <p:nvPr>
            <p:ph type="dt" sz="half" idx="10"/>
          </p:nvPr>
        </p:nvSpPr>
        <p:spPr/>
        <p:txBody>
          <a:bodyPr/>
          <a:lstStyle/>
          <a:p>
            <a:fld id="{9FBE61ED-88AF-400E-A85F-B7A19940DAA2}" type="datetimeFigureOut">
              <a:rPr lang="it-IT" smtClean="0"/>
              <a:t>08/10/2019</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E9667F05-1EF1-49E5-A9A1-F893669A8550}" type="slidenum">
              <a:rPr lang="it-IT" smtClean="0"/>
              <a:t>‹N›</a:t>
            </a:fld>
            <a:endParaRPr lang="it-IT"/>
          </a:p>
        </p:txBody>
      </p:sp>
    </p:spTree>
    <p:extLst>
      <p:ext uri="{BB962C8B-B14F-4D97-AF65-F5344CB8AC3E}">
        <p14:creationId xmlns:p14="http://schemas.microsoft.com/office/powerpoint/2010/main" val="22394293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smtClean="0"/>
              <a:t>Fare clic per modificare lo stile del titolo</a:t>
            </a:r>
            <a:endParaRPr lang="it-IT"/>
          </a:p>
        </p:txBody>
      </p:sp>
      <p:sp>
        <p:nvSpPr>
          <p:cNvPr id="3" name="Segnaposto tes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FBE61ED-88AF-400E-A85F-B7A19940DAA2}" type="datetimeFigureOut">
              <a:rPr lang="it-IT" smtClean="0"/>
              <a:t>08/10/2019</a:t>
            </a:fld>
            <a:endParaRPr lang="it-IT"/>
          </a:p>
        </p:txBody>
      </p:sp>
      <p:sp>
        <p:nvSpPr>
          <p:cNvPr id="5" name="Segnaposto piè di pa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9667F05-1EF1-49E5-A9A1-F893669A8550}" type="slidenum">
              <a:rPr lang="it-IT" smtClean="0"/>
              <a:t>‹N›</a:t>
            </a:fld>
            <a:endParaRPr lang="it-IT"/>
          </a:p>
        </p:txBody>
      </p:sp>
    </p:spTree>
    <p:extLst>
      <p:ext uri="{BB962C8B-B14F-4D97-AF65-F5344CB8AC3E}">
        <p14:creationId xmlns:p14="http://schemas.microsoft.com/office/powerpoint/2010/main" val="278293100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2.wmf"/><Relationship Id="rId5" Type="http://schemas.openxmlformats.org/officeDocument/2006/relationships/oleObject" Target="../embeddings/oleObject2.bin"/><Relationship Id="rId4" Type="http://schemas.openxmlformats.org/officeDocument/2006/relationships/image" Target="../media/image1.wmf"/></Relationships>
</file>

<file path=ppt/slides/_rels/slide3.xml.rels><?xml version="1.0" encoding="UTF-8" standalone="yes"?>
<Relationships xmlns="http://schemas.openxmlformats.org/package/2006/relationships"><Relationship Id="rId8" Type="http://schemas.openxmlformats.org/officeDocument/2006/relationships/image" Target="../media/image5.wmf"/><Relationship Id="rId3" Type="http://schemas.openxmlformats.org/officeDocument/2006/relationships/oleObject" Target="../embeddings/oleObject3.bin"/><Relationship Id="rId7" Type="http://schemas.openxmlformats.org/officeDocument/2006/relationships/oleObject" Target="../embeddings/oleObject5.bin"/><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image" Target="../media/image4.wmf"/><Relationship Id="rId5" Type="http://schemas.openxmlformats.org/officeDocument/2006/relationships/oleObject" Target="../embeddings/oleObject4.bin"/><Relationship Id="rId4" Type="http://schemas.openxmlformats.org/officeDocument/2006/relationships/image" Target="../media/image3.wmf"/></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oleObject" Target="../embeddings/oleObject6.bin"/><Relationship Id="rId2" Type="http://schemas.openxmlformats.org/officeDocument/2006/relationships/slideLayout" Target="../slideLayouts/slideLayout2.xml"/><Relationship Id="rId1" Type="http://schemas.openxmlformats.org/officeDocument/2006/relationships/vmlDrawing" Target="../drawings/vmlDrawing3.vml"/><Relationship Id="rId6" Type="http://schemas.openxmlformats.org/officeDocument/2006/relationships/image" Target="../media/image7.wmf"/><Relationship Id="rId5" Type="http://schemas.openxmlformats.org/officeDocument/2006/relationships/oleObject" Target="../embeddings/oleObject7.bin"/><Relationship Id="rId4" Type="http://schemas.openxmlformats.org/officeDocument/2006/relationships/image" Target="../media/image6.wmf"/></Relationships>
</file>

<file path=ppt/slides/_rels/slide7.xml.rels><?xml version="1.0" encoding="UTF-8" standalone="yes"?>
<Relationships xmlns="http://schemas.openxmlformats.org/package/2006/relationships"><Relationship Id="rId3" Type="http://schemas.openxmlformats.org/officeDocument/2006/relationships/oleObject" Target="../embeddings/oleObject8.bin"/><Relationship Id="rId2" Type="http://schemas.openxmlformats.org/officeDocument/2006/relationships/slideLayout" Target="../slideLayouts/slideLayout2.xml"/><Relationship Id="rId1" Type="http://schemas.openxmlformats.org/officeDocument/2006/relationships/vmlDrawing" Target="../drawings/vmlDrawing4.vml"/><Relationship Id="rId6" Type="http://schemas.openxmlformats.org/officeDocument/2006/relationships/image" Target="../media/image9.wmf"/><Relationship Id="rId5" Type="http://schemas.openxmlformats.org/officeDocument/2006/relationships/oleObject" Target="../embeddings/oleObject9.bin"/><Relationship Id="rId4" Type="http://schemas.openxmlformats.org/officeDocument/2006/relationships/image" Target="../media/image8.wmf"/></Relationships>
</file>

<file path=ppt/slides/_rels/slide8.xml.rels><?xml version="1.0" encoding="UTF-8" standalone="yes"?>
<Relationships xmlns="http://schemas.openxmlformats.org/package/2006/relationships"><Relationship Id="rId8" Type="http://schemas.openxmlformats.org/officeDocument/2006/relationships/image" Target="../media/image12.wmf"/><Relationship Id="rId3" Type="http://schemas.openxmlformats.org/officeDocument/2006/relationships/oleObject" Target="../embeddings/oleObject10.bin"/><Relationship Id="rId7" Type="http://schemas.openxmlformats.org/officeDocument/2006/relationships/oleObject" Target="../embeddings/oleObject12.bin"/><Relationship Id="rId2" Type="http://schemas.openxmlformats.org/officeDocument/2006/relationships/slideLayout" Target="../slideLayouts/slideLayout2.xml"/><Relationship Id="rId1" Type="http://schemas.openxmlformats.org/officeDocument/2006/relationships/vmlDrawing" Target="../drawings/vmlDrawing5.vml"/><Relationship Id="rId6" Type="http://schemas.openxmlformats.org/officeDocument/2006/relationships/image" Target="../media/image11.wmf"/><Relationship Id="rId5" Type="http://schemas.openxmlformats.org/officeDocument/2006/relationships/oleObject" Target="../embeddings/oleObject11.bin"/><Relationship Id="rId10" Type="http://schemas.openxmlformats.org/officeDocument/2006/relationships/image" Target="../media/image13.wmf"/><Relationship Id="rId4" Type="http://schemas.openxmlformats.org/officeDocument/2006/relationships/image" Target="../media/image10.wmf"/><Relationship Id="rId9" Type="http://schemas.openxmlformats.org/officeDocument/2006/relationships/oleObject" Target="../embeddings/oleObject13.bin"/></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p:txBody>
          <a:bodyPr/>
          <a:lstStyle/>
          <a:p>
            <a:r>
              <a:rPr lang="it-IT" b="1" dirty="0" err="1" smtClean="0"/>
              <a:t>Lesson</a:t>
            </a:r>
            <a:r>
              <a:rPr lang="it-IT" b="1" dirty="0" smtClean="0"/>
              <a:t> 12</a:t>
            </a:r>
            <a:endParaRPr lang="it-IT" b="1" dirty="0"/>
          </a:p>
        </p:txBody>
      </p:sp>
      <p:sp>
        <p:nvSpPr>
          <p:cNvPr id="3" name="Sottotitolo 2"/>
          <p:cNvSpPr>
            <a:spLocks noGrp="1"/>
          </p:cNvSpPr>
          <p:nvPr>
            <p:ph type="subTitle" idx="1"/>
          </p:nvPr>
        </p:nvSpPr>
        <p:spPr>
          <a:xfrm>
            <a:off x="958645" y="3602038"/>
            <a:ext cx="9709355" cy="1655762"/>
          </a:xfrm>
        </p:spPr>
        <p:txBody>
          <a:bodyPr>
            <a:normAutofit/>
          </a:bodyPr>
          <a:lstStyle/>
          <a:p>
            <a:r>
              <a:rPr lang="en-US" sz="3600" b="1" dirty="0" smtClean="0"/>
              <a:t>Fiscal policy and the intertemporal approach</a:t>
            </a:r>
            <a:endParaRPr lang="it-IT" sz="3600" b="1" dirty="0"/>
          </a:p>
        </p:txBody>
      </p:sp>
    </p:spTree>
    <p:extLst>
      <p:ext uri="{BB962C8B-B14F-4D97-AF65-F5344CB8AC3E}">
        <p14:creationId xmlns:p14="http://schemas.microsoft.com/office/powerpoint/2010/main" val="150388388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675967" y="0"/>
            <a:ext cx="10515600" cy="1325563"/>
          </a:xfrm>
        </p:spPr>
        <p:txBody>
          <a:bodyPr/>
          <a:lstStyle/>
          <a:p>
            <a:pPr algn="ctr"/>
            <a:r>
              <a:rPr lang="it-IT" dirty="0" err="1" smtClean="0"/>
              <a:t>Remarks</a:t>
            </a:r>
            <a:endParaRPr lang="it-IT" dirty="0"/>
          </a:p>
        </p:txBody>
      </p:sp>
      <p:sp>
        <p:nvSpPr>
          <p:cNvPr id="3" name="Segnaposto contenuto 2"/>
          <p:cNvSpPr>
            <a:spLocks noGrp="1"/>
          </p:cNvSpPr>
          <p:nvPr>
            <p:ph idx="1"/>
          </p:nvPr>
        </p:nvSpPr>
        <p:spPr>
          <a:xfrm>
            <a:off x="838200" y="1386348"/>
            <a:ext cx="10515600" cy="5265175"/>
          </a:xfrm>
        </p:spPr>
        <p:txBody>
          <a:bodyPr>
            <a:normAutofit fontScale="85000" lnSpcReduction="20000"/>
          </a:bodyPr>
          <a:lstStyle/>
          <a:p>
            <a:pPr marL="0" indent="0" algn="just">
              <a:buNone/>
            </a:pPr>
            <a:r>
              <a:rPr lang="en-US" dirty="0" smtClean="0"/>
              <a:t>The conclusions of the </a:t>
            </a:r>
            <a:r>
              <a:rPr lang="en-US" dirty="0" err="1" smtClean="0"/>
              <a:t>Ricardian</a:t>
            </a:r>
            <a:r>
              <a:rPr lang="en-US" dirty="0" smtClean="0"/>
              <a:t> equivalence theorem rely on many assumptions which limit their general validity: </a:t>
            </a:r>
          </a:p>
          <a:p>
            <a:pPr marL="0" indent="0" algn="just">
              <a:buNone/>
            </a:pPr>
            <a:r>
              <a:rPr lang="en-US" dirty="0" smtClean="0"/>
              <a:t>1)	The first is the existence of rational expectations: the individual has perfect knowledge about the future course of the economy and can predict the level of his future income.</a:t>
            </a:r>
          </a:p>
          <a:p>
            <a:pPr marL="0" indent="0" algn="just">
              <a:buNone/>
            </a:pPr>
            <a:r>
              <a:rPr lang="en-US" dirty="0" smtClean="0"/>
              <a:t>2)	The second is that public spending does not have supply side effects. In many cases, government expenditure is used to boost investments, in turn increasing firms' productivity and hence the productive capacity of the economic system.</a:t>
            </a:r>
          </a:p>
          <a:p>
            <a:pPr marL="0" indent="0" algn="just">
              <a:buNone/>
            </a:pPr>
            <a:r>
              <a:rPr lang="en-US" dirty="0" smtClean="0"/>
              <a:t>3)	The third is that the credit markets work perfectly. If, on the contrary, consumers are credit-constrained they are not able to borrow from the future to anticipate their present expenses (and vice versa), thereby limiting their ability to smooth over time their income in order to maintain their level of consumption constant.</a:t>
            </a:r>
          </a:p>
          <a:p>
            <a:pPr marL="0" indent="0" algn="just">
              <a:buNone/>
            </a:pPr>
            <a:r>
              <a:rPr lang="en-US" dirty="0" smtClean="0"/>
              <a:t>4)	The fourth is that government and households have the same time horizon at the end of which the public debt has to be repaid and the income of a whole life spent in consumption.</a:t>
            </a:r>
          </a:p>
          <a:p>
            <a:pPr marL="0" indent="0">
              <a:buNone/>
            </a:pPr>
            <a:endParaRPr lang="it-IT" dirty="0"/>
          </a:p>
        </p:txBody>
      </p:sp>
    </p:spTree>
    <p:extLst>
      <p:ext uri="{BB962C8B-B14F-4D97-AF65-F5344CB8AC3E}">
        <p14:creationId xmlns:p14="http://schemas.microsoft.com/office/powerpoint/2010/main" val="382729577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dirty="0" err="1" smtClean="0"/>
              <a:t>Intertemporal</a:t>
            </a:r>
            <a:r>
              <a:rPr lang="it-IT" dirty="0" smtClean="0"/>
              <a:t> </a:t>
            </a:r>
            <a:r>
              <a:rPr lang="it-IT" dirty="0" err="1" smtClean="0"/>
              <a:t>consumption</a:t>
            </a:r>
            <a:r>
              <a:rPr lang="it-IT" dirty="0" smtClean="0"/>
              <a:t> </a:t>
            </a:r>
            <a:r>
              <a:rPr lang="it-IT" dirty="0" err="1" smtClean="0"/>
              <a:t>function</a:t>
            </a:r>
            <a:endParaRPr lang="it-IT" dirty="0"/>
          </a:p>
        </p:txBody>
      </p:sp>
      <p:sp>
        <p:nvSpPr>
          <p:cNvPr id="3" name="Segnaposto contenuto 2"/>
          <p:cNvSpPr>
            <a:spLocks noGrp="1"/>
          </p:cNvSpPr>
          <p:nvPr>
            <p:ph idx="1"/>
          </p:nvPr>
        </p:nvSpPr>
        <p:spPr/>
        <p:txBody>
          <a:bodyPr/>
          <a:lstStyle/>
          <a:p>
            <a:r>
              <a:rPr lang="it-IT" dirty="0" err="1" smtClean="0"/>
              <a:t>Consumer’s</a:t>
            </a:r>
            <a:r>
              <a:rPr lang="it-IT" dirty="0" smtClean="0"/>
              <a:t> utility </a:t>
            </a:r>
            <a:r>
              <a:rPr lang="it-IT" dirty="0" err="1" smtClean="0"/>
              <a:t>function</a:t>
            </a:r>
            <a:r>
              <a:rPr lang="it-IT" dirty="0" smtClean="0"/>
              <a:t> for the </a:t>
            </a:r>
            <a:r>
              <a:rPr lang="it-IT" dirty="0" err="1" smtClean="0"/>
              <a:t>whole</a:t>
            </a:r>
            <a:r>
              <a:rPr lang="it-IT" dirty="0" smtClean="0"/>
              <a:t> life </a:t>
            </a:r>
          </a:p>
          <a:p>
            <a:endParaRPr lang="it-IT" dirty="0"/>
          </a:p>
          <a:p>
            <a:endParaRPr lang="it-IT" dirty="0" smtClean="0"/>
          </a:p>
          <a:p>
            <a:endParaRPr lang="it-IT" dirty="0"/>
          </a:p>
          <a:p>
            <a:r>
              <a:rPr lang="it-IT" dirty="0" smtClean="0"/>
              <a:t>Under the </a:t>
            </a:r>
            <a:r>
              <a:rPr lang="it-IT" dirty="0" err="1" smtClean="0"/>
              <a:t>intertemporal</a:t>
            </a:r>
            <a:r>
              <a:rPr lang="it-IT" dirty="0" smtClean="0"/>
              <a:t> </a:t>
            </a:r>
            <a:r>
              <a:rPr lang="it-IT" dirty="0" err="1" smtClean="0"/>
              <a:t>constraint</a:t>
            </a:r>
            <a:endParaRPr lang="it-IT" dirty="0" smtClean="0"/>
          </a:p>
          <a:p>
            <a:endParaRPr lang="it-IT" dirty="0"/>
          </a:p>
          <a:p>
            <a:endParaRPr lang="it-IT" dirty="0" smtClean="0"/>
          </a:p>
          <a:p>
            <a:endParaRPr lang="it-IT" dirty="0"/>
          </a:p>
          <a:p>
            <a:endParaRPr lang="it-IT" dirty="0"/>
          </a:p>
        </p:txBody>
      </p:sp>
      <p:sp>
        <p:nvSpPr>
          <p:cNvPr id="5" name="Rectangle 2"/>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it-IT"/>
          </a:p>
        </p:txBody>
      </p:sp>
      <p:graphicFrame>
        <p:nvGraphicFramePr>
          <p:cNvPr id="6" name="Oggetto 5"/>
          <p:cNvGraphicFramePr>
            <a:graphicFrameLocks noChangeAspect="1"/>
          </p:cNvGraphicFramePr>
          <p:nvPr>
            <p:extLst>
              <p:ext uri="{D42A27DB-BD31-4B8C-83A1-F6EECF244321}">
                <p14:modId xmlns:p14="http://schemas.microsoft.com/office/powerpoint/2010/main" val="358852761"/>
              </p:ext>
            </p:extLst>
          </p:nvPr>
        </p:nvGraphicFramePr>
        <p:xfrm>
          <a:off x="1165122" y="2595716"/>
          <a:ext cx="2123767" cy="855407"/>
        </p:xfrm>
        <a:graphic>
          <a:graphicData uri="http://schemas.openxmlformats.org/presentationml/2006/ole">
            <mc:AlternateContent xmlns:mc="http://schemas.openxmlformats.org/markup-compatibility/2006">
              <mc:Choice xmlns:v="urn:schemas-microsoft-com:vml" Requires="v">
                <p:oleObj spid="_x0000_s1067" name="Equation" r:id="rId3" imgW="1028254" imgH="431613" progId="Equation.DSMT4">
                  <p:embed/>
                </p:oleObj>
              </mc:Choice>
              <mc:Fallback>
                <p:oleObj name="Equation" r:id="rId3" imgW="1028254" imgH="431613" progId="Equation.DSMT4">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65122" y="2595716"/>
                        <a:ext cx="2123767" cy="855407"/>
                      </a:xfrm>
                      <a:prstGeom prst="rect">
                        <a:avLst/>
                      </a:prstGeom>
                      <a:noFill/>
                    </p:spPr>
                  </p:pic>
                </p:oleObj>
              </mc:Fallback>
            </mc:AlternateContent>
          </a:graphicData>
        </a:graphic>
      </p:graphicFrame>
      <p:sp>
        <p:nvSpPr>
          <p:cNvPr id="7" name="Rectangle 4"/>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it-IT"/>
          </a:p>
        </p:txBody>
      </p:sp>
      <p:graphicFrame>
        <p:nvGraphicFramePr>
          <p:cNvPr id="8" name="Oggetto 7"/>
          <p:cNvGraphicFramePr>
            <a:graphicFrameLocks noChangeAspect="1"/>
          </p:cNvGraphicFramePr>
          <p:nvPr>
            <p:extLst>
              <p:ext uri="{D42A27DB-BD31-4B8C-83A1-F6EECF244321}">
                <p14:modId xmlns:p14="http://schemas.microsoft.com/office/powerpoint/2010/main" val="219106563"/>
              </p:ext>
            </p:extLst>
          </p:nvPr>
        </p:nvGraphicFramePr>
        <p:xfrm>
          <a:off x="1165122" y="4572001"/>
          <a:ext cx="3613355" cy="1342102"/>
        </p:xfrm>
        <a:graphic>
          <a:graphicData uri="http://schemas.openxmlformats.org/presentationml/2006/ole">
            <mc:AlternateContent xmlns:mc="http://schemas.openxmlformats.org/markup-compatibility/2006">
              <mc:Choice xmlns:v="urn:schemas-microsoft-com:vml" Requires="v">
                <p:oleObj spid="_x0000_s1068" name="Equation" r:id="rId5" imgW="1358640" imgH="431640" progId="Equation.DSMT4">
                  <p:embed/>
                </p:oleObj>
              </mc:Choice>
              <mc:Fallback>
                <p:oleObj name="Equation" r:id="rId5" imgW="1358640" imgH="431640" progId="Equation.DSMT4">
                  <p:embed/>
                  <p:pic>
                    <p:nvPicPr>
                      <p:cNvPr id="0" name="Object 3"/>
                      <p:cNvPicPr>
                        <a:picLocks noChangeAspect="1" noChangeArrowheads="1"/>
                      </p:cNvPicPr>
                      <p:nvPr/>
                    </p:nvPicPr>
                    <p:blipFill>
                      <a:blip r:embed="rId6"/>
                      <a:srcRect/>
                      <a:stretch>
                        <a:fillRect/>
                      </a:stretch>
                    </p:blipFill>
                    <p:spPr bwMode="auto">
                      <a:xfrm>
                        <a:off x="1165122" y="4572001"/>
                        <a:ext cx="3613355" cy="1342102"/>
                      </a:xfrm>
                      <a:prstGeom prst="rect">
                        <a:avLst/>
                      </a:prstGeom>
                      <a:noFill/>
                    </p:spPr>
                  </p:pic>
                </p:oleObj>
              </mc:Fallback>
            </mc:AlternateContent>
          </a:graphicData>
        </a:graphic>
      </p:graphicFrame>
    </p:spTree>
    <p:extLst>
      <p:ext uri="{BB962C8B-B14F-4D97-AF65-F5344CB8AC3E}">
        <p14:creationId xmlns:p14="http://schemas.microsoft.com/office/powerpoint/2010/main" val="98892856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dirty="0" smtClean="0"/>
              <a:t>The </a:t>
            </a:r>
            <a:r>
              <a:rPr lang="it-IT" dirty="0" err="1" smtClean="0"/>
              <a:t>optimal</a:t>
            </a:r>
            <a:r>
              <a:rPr lang="it-IT" dirty="0" smtClean="0"/>
              <a:t> </a:t>
            </a:r>
            <a:r>
              <a:rPr lang="it-IT" dirty="0" err="1" smtClean="0"/>
              <a:t>consumption</a:t>
            </a:r>
            <a:r>
              <a:rPr lang="it-IT" dirty="0" smtClean="0"/>
              <a:t> </a:t>
            </a:r>
            <a:r>
              <a:rPr lang="it-IT" dirty="0" err="1" smtClean="0"/>
              <a:t>choice</a:t>
            </a:r>
            <a:endParaRPr lang="it-IT" dirty="0"/>
          </a:p>
        </p:txBody>
      </p:sp>
      <p:sp>
        <p:nvSpPr>
          <p:cNvPr id="3" name="Segnaposto contenuto 2"/>
          <p:cNvSpPr>
            <a:spLocks noGrp="1"/>
          </p:cNvSpPr>
          <p:nvPr>
            <p:ph idx="1"/>
          </p:nvPr>
        </p:nvSpPr>
        <p:spPr/>
        <p:txBody>
          <a:bodyPr/>
          <a:lstStyle/>
          <a:p>
            <a:r>
              <a:rPr lang="it-IT" dirty="0" err="1" smtClean="0"/>
              <a:t>Lagrangian</a:t>
            </a:r>
            <a:r>
              <a:rPr lang="it-IT" dirty="0" smtClean="0"/>
              <a:t> </a:t>
            </a:r>
            <a:r>
              <a:rPr lang="it-IT" dirty="0" err="1" smtClean="0"/>
              <a:t>function</a:t>
            </a:r>
            <a:endParaRPr lang="it-IT" dirty="0" smtClean="0"/>
          </a:p>
          <a:p>
            <a:endParaRPr lang="it-IT" dirty="0"/>
          </a:p>
          <a:p>
            <a:endParaRPr lang="it-IT" dirty="0" smtClean="0"/>
          </a:p>
          <a:p>
            <a:endParaRPr lang="it-IT" dirty="0"/>
          </a:p>
          <a:p>
            <a:r>
              <a:rPr lang="it-IT" dirty="0" smtClean="0"/>
              <a:t>The first </a:t>
            </a:r>
            <a:r>
              <a:rPr lang="it-IT" dirty="0" err="1" smtClean="0"/>
              <a:t>order</a:t>
            </a:r>
            <a:r>
              <a:rPr lang="it-IT" dirty="0" smtClean="0"/>
              <a:t> </a:t>
            </a:r>
            <a:r>
              <a:rPr lang="it-IT" dirty="0" err="1" smtClean="0"/>
              <a:t>condition</a:t>
            </a:r>
            <a:r>
              <a:rPr lang="it-IT" dirty="0" smtClean="0"/>
              <a:t> </a:t>
            </a:r>
            <a:r>
              <a:rPr lang="it-IT" dirty="0" err="1" smtClean="0"/>
              <a:t>is</a:t>
            </a:r>
            <a:r>
              <a:rPr lang="it-IT" dirty="0" smtClean="0"/>
              <a:t>:</a:t>
            </a:r>
          </a:p>
          <a:p>
            <a:pPr marL="3657600" lvl="8" indent="0">
              <a:buNone/>
            </a:pPr>
            <a:endParaRPr lang="it-IT" dirty="0"/>
          </a:p>
          <a:p>
            <a:pPr marL="3657600" lvl="8" indent="0">
              <a:buNone/>
            </a:pPr>
            <a:r>
              <a:rPr lang="it-IT" dirty="0" smtClean="0"/>
              <a:t>           </a:t>
            </a:r>
            <a:r>
              <a:rPr lang="it-IT" sz="2800" dirty="0" smtClean="0"/>
              <a:t>or</a:t>
            </a:r>
            <a:endParaRPr lang="it-IT" sz="2800" dirty="0"/>
          </a:p>
        </p:txBody>
      </p:sp>
      <p:sp>
        <p:nvSpPr>
          <p:cNvPr id="4" name="Rectangle 2"/>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it-IT"/>
          </a:p>
        </p:txBody>
      </p:sp>
      <p:graphicFrame>
        <p:nvGraphicFramePr>
          <p:cNvPr id="5" name="Oggetto 4"/>
          <p:cNvGraphicFramePr>
            <a:graphicFrameLocks/>
          </p:cNvGraphicFramePr>
          <p:nvPr>
            <p:extLst>
              <p:ext uri="{D42A27DB-BD31-4B8C-83A1-F6EECF244321}">
                <p14:modId xmlns:p14="http://schemas.microsoft.com/office/powerpoint/2010/main" val="1907628438"/>
              </p:ext>
            </p:extLst>
          </p:nvPr>
        </p:nvGraphicFramePr>
        <p:xfrm>
          <a:off x="838199" y="2507226"/>
          <a:ext cx="6093543" cy="1209368"/>
        </p:xfrm>
        <a:graphic>
          <a:graphicData uri="http://schemas.openxmlformats.org/presentationml/2006/ole">
            <mc:AlternateContent xmlns:mc="http://schemas.openxmlformats.org/markup-compatibility/2006">
              <mc:Choice xmlns:v="urn:schemas-microsoft-com:vml" Requires="v">
                <p:oleObj spid="_x0000_s2112" name="Equation" r:id="rId3" imgW="2590560" imgH="457200" progId="Equation.DSMT4">
                  <p:embed/>
                </p:oleObj>
              </mc:Choice>
              <mc:Fallback>
                <p:oleObj name="Equation" r:id="rId3" imgW="2590560" imgH="457200" progId="Equation.DSMT4">
                  <p:embed/>
                  <p:pic>
                    <p:nvPicPr>
                      <p:cNvPr id="0" name="Object 1"/>
                      <p:cNvPicPr>
                        <a:picLocks noChangeAspect="1" noChangeArrowheads="1"/>
                      </p:cNvPicPr>
                      <p:nvPr/>
                    </p:nvPicPr>
                    <p:blipFill>
                      <a:blip r:embed="rId4"/>
                      <a:srcRect/>
                      <a:stretch>
                        <a:fillRect/>
                      </a:stretch>
                    </p:blipFill>
                    <p:spPr bwMode="auto">
                      <a:xfrm>
                        <a:off x="838199" y="2507226"/>
                        <a:ext cx="6093543" cy="1209368"/>
                      </a:xfrm>
                      <a:prstGeom prst="rect">
                        <a:avLst/>
                      </a:prstGeom>
                      <a:noFill/>
                    </p:spPr>
                  </p:pic>
                </p:oleObj>
              </mc:Fallback>
            </mc:AlternateContent>
          </a:graphicData>
        </a:graphic>
      </p:graphicFrame>
      <p:sp>
        <p:nvSpPr>
          <p:cNvPr id="6" name="Rectangle 4"/>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it-IT"/>
          </a:p>
        </p:txBody>
      </p:sp>
      <p:graphicFrame>
        <p:nvGraphicFramePr>
          <p:cNvPr id="7" name="Oggetto 6"/>
          <p:cNvGraphicFramePr>
            <a:graphicFrameLocks/>
          </p:cNvGraphicFramePr>
          <p:nvPr>
            <p:extLst>
              <p:ext uri="{D42A27DB-BD31-4B8C-83A1-F6EECF244321}">
                <p14:modId xmlns:p14="http://schemas.microsoft.com/office/powerpoint/2010/main" val="3181365245"/>
              </p:ext>
            </p:extLst>
          </p:nvPr>
        </p:nvGraphicFramePr>
        <p:xfrm>
          <a:off x="943897" y="4395019"/>
          <a:ext cx="3465871" cy="1012262"/>
        </p:xfrm>
        <a:graphic>
          <a:graphicData uri="http://schemas.openxmlformats.org/presentationml/2006/ole">
            <mc:AlternateContent xmlns:mc="http://schemas.openxmlformats.org/markup-compatibility/2006">
              <mc:Choice xmlns:v="urn:schemas-microsoft-com:vml" Requires="v">
                <p:oleObj spid="_x0000_s2113" name="Equation" r:id="rId5" imgW="1765300" imgH="419100" progId="Equation.DSMT4">
                  <p:embed/>
                </p:oleObj>
              </mc:Choice>
              <mc:Fallback>
                <p:oleObj name="Equation" r:id="rId5" imgW="1765300" imgH="419100" progId="Equation.DSMT4">
                  <p:embed/>
                  <p:pic>
                    <p:nvPicPr>
                      <p:cNvPr id="0" name="Object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943897" y="4395019"/>
                        <a:ext cx="3465871" cy="1012262"/>
                      </a:xfrm>
                      <a:prstGeom prst="rect">
                        <a:avLst/>
                      </a:prstGeom>
                      <a:noFill/>
                    </p:spPr>
                  </p:pic>
                </p:oleObj>
              </mc:Fallback>
            </mc:AlternateContent>
          </a:graphicData>
        </a:graphic>
      </p:graphicFrame>
      <p:sp>
        <p:nvSpPr>
          <p:cNvPr id="8" name="Rectangle 6"/>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it-IT"/>
          </a:p>
        </p:txBody>
      </p:sp>
      <p:graphicFrame>
        <p:nvGraphicFramePr>
          <p:cNvPr id="9" name="Oggetto 8"/>
          <p:cNvGraphicFramePr>
            <a:graphicFrameLocks/>
          </p:cNvGraphicFramePr>
          <p:nvPr>
            <p:extLst>
              <p:ext uri="{D42A27DB-BD31-4B8C-83A1-F6EECF244321}">
                <p14:modId xmlns:p14="http://schemas.microsoft.com/office/powerpoint/2010/main" val="1986662470"/>
              </p:ext>
            </p:extLst>
          </p:nvPr>
        </p:nvGraphicFramePr>
        <p:xfrm>
          <a:off x="6096000" y="4222995"/>
          <a:ext cx="3657600" cy="1150375"/>
        </p:xfrm>
        <a:graphic>
          <a:graphicData uri="http://schemas.openxmlformats.org/presentationml/2006/ole">
            <mc:AlternateContent xmlns:mc="http://schemas.openxmlformats.org/markup-compatibility/2006">
              <mc:Choice xmlns:v="urn:schemas-microsoft-com:vml" Requires="v">
                <p:oleObj spid="_x0000_s2114" name="Equation" r:id="rId7" imgW="1193800" imgH="469900" progId="Equation.DSMT4">
                  <p:embed/>
                </p:oleObj>
              </mc:Choice>
              <mc:Fallback>
                <p:oleObj name="Equation" r:id="rId7" imgW="1193800" imgH="469900" progId="Equation.DSMT4">
                  <p:embed/>
                  <p:pic>
                    <p:nvPicPr>
                      <p:cNvPr id="0" name="Object 5"/>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6096000" y="4222995"/>
                        <a:ext cx="3657600" cy="1150375"/>
                      </a:xfrm>
                      <a:prstGeom prst="rect">
                        <a:avLst/>
                      </a:prstGeom>
                      <a:noFill/>
                    </p:spPr>
                  </p:pic>
                </p:oleObj>
              </mc:Fallback>
            </mc:AlternateContent>
          </a:graphicData>
        </a:graphic>
      </p:graphicFrame>
      <p:sp>
        <p:nvSpPr>
          <p:cNvPr id="12" name="Rettangolo 11"/>
          <p:cNvSpPr/>
          <p:nvPr/>
        </p:nvSpPr>
        <p:spPr>
          <a:xfrm>
            <a:off x="442452" y="5763168"/>
            <a:ext cx="11090787" cy="954107"/>
          </a:xfrm>
          <a:prstGeom prst="rect">
            <a:avLst/>
          </a:prstGeom>
        </p:spPr>
        <p:txBody>
          <a:bodyPr wrap="square">
            <a:spAutoFit/>
          </a:bodyPr>
          <a:lstStyle/>
          <a:p>
            <a:r>
              <a:rPr lang="en-GB" sz="2800" dirty="0" smtClean="0">
                <a:effectLst/>
                <a:latin typeface="Calibri" panose="020F0502020204030204" pitchFamily="34" charset="0"/>
                <a:ea typeface="Times New Roman" panose="02020603050405020304" pitchFamily="18" charset="0"/>
              </a:rPr>
              <a:t>This is the marginal utility</a:t>
            </a:r>
            <a:r>
              <a:rPr lang="en-GB" sz="2800" dirty="0" smtClean="0">
                <a:effectLst/>
                <a:latin typeface="Cambria" panose="02040503050406030204" pitchFamily="18" charset="0"/>
                <a:ea typeface="Cambria" panose="02040503050406030204" pitchFamily="18" charset="0"/>
                <a:cs typeface="Times New Roman" panose="02020603050405020304" pitchFamily="18" charset="0"/>
              </a:rPr>
              <a:t> </a:t>
            </a:r>
            <a:r>
              <a:rPr lang="en-GB" sz="2800" dirty="0" smtClean="0">
                <a:effectLst/>
                <a:latin typeface="Calibri" panose="020F0502020204030204" pitchFamily="34" charset="0"/>
                <a:ea typeface="Times New Roman" panose="02020603050405020304" pitchFamily="18" charset="0"/>
              </a:rPr>
              <a:t>and is defined for a specific value of consumption or the optimal consumption for each period </a:t>
            </a:r>
            <a:r>
              <a:rPr lang="en-GB" sz="2800" dirty="0" err="1" smtClean="0">
                <a:effectLst/>
                <a:latin typeface="Calibri" panose="020F0502020204030204" pitchFamily="34" charset="0"/>
                <a:ea typeface="Times New Roman" panose="02020603050405020304" pitchFamily="18" charset="0"/>
              </a:rPr>
              <a:t>i</a:t>
            </a:r>
            <a:r>
              <a:rPr lang="en-GB" sz="2800" dirty="0" smtClean="0">
                <a:effectLst/>
                <a:latin typeface="Calibri" panose="020F0502020204030204" pitchFamily="34" charset="0"/>
                <a:ea typeface="Times New Roman" panose="02020603050405020304" pitchFamily="18" charset="0"/>
              </a:rPr>
              <a:t> ranging from zero to infinity</a:t>
            </a:r>
            <a:r>
              <a:rPr lang="en-GB" sz="1100" dirty="0" smtClean="0">
                <a:effectLst/>
                <a:latin typeface="Calibri" panose="020F0502020204030204" pitchFamily="34" charset="0"/>
                <a:ea typeface="Times New Roman" panose="02020603050405020304" pitchFamily="18" charset="0"/>
              </a:rPr>
              <a:t>.</a:t>
            </a:r>
            <a:endParaRPr lang="it-IT" dirty="0"/>
          </a:p>
        </p:txBody>
      </p:sp>
    </p:spTree>
    <p:extLst>
      <p:ext uri="{BB962C8B-B14F-4D97-AF65-F5344CB8AC3E}">
        <p14:creationId xmlns:p14="http://schemas.microsoft.com/office/powerpoint/2010/main" val="385996057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dirty="0" err="1" smtClean="0"/>
              <a:t>Remarks</a:t>
            </a:r>
            <a:endParaRPr lang="it-IT" dirty="0"/>
          </a:p>
        </p:txBody>
      </p:sp>
      <p:sp>
        <p:nvSpPr>
          <p:cNvPr id="3" name="Segnaposto contenuto 2"/>
          <p:cNvSpPr>
            <a:spLocks noGrp="1"/>
          </p:cNvSpPr>
          <p:nvPr>
            <p:ph idx="1"/>
          </p:nvPr>
        </p:nvSpPr>
        <p:spPr/>
        <p:txBody>
          <a:bodyPr>
            <a:normAutofit fontScale="85000" lnSpcReduction="20000"/>
          </a:bodyPr>
          <a:lstStyle/>
          <a:p>
            <a:pPr algn="just"/>
            <a:r>
              <a:rPr lang="en-US" dirty="0" smtClean="0"/>
              <a:t>Current consumption does not depend on current income, but rather, on the value of </a:t>
            </a:r>
            <a:r>
              <a:rPr lang="en-US" dirty="0" smtClean="0">
                <a:latin typeface="Symbol" panose="05050102010706020507" pitchFamily="18" charset="2"/>
              </a:rPr>
              <a:t>g </a:t>
            </a:r>
            <a:r>
              <a:rPr lang="en-US" dirty="0" smtClean="0"/>
              <a:t> and r, which represent individual intertemporal preferences and the actualization rate of future expenses, respectively. The former registers individual preferences: it is affected by expectations about the future path of the economy and the attitude to choosing between the present and the future. The latter can be </a:t>
            </a:r>
            <a:r>
              <a:rPr lang="en-US" dirty="0" err="1" smtClean="0"/>
              <a:t>summarised</a:t>
            </a:r>
            <a:r>
              <a:rPr lang="en-US" dirty="0" smtClean="0"/>
              <a:t> in the average returns markets pay in exchange for higher saving today in exchange for a higher consumption tomorrow. In normal times it has as a reference value the interest rate fixed by the Central Bank. </a:t>
            </a:r>
          </a:p>
          <a:p>
            <a:pPr algn="just"/>
            <a:r>
              <a:rPr lang="en-US" dirty="0" smtClean="0"/>
              <a:t>If  </a:t>
            </a:r>
            <a:r>
              <a:rPr lang="en-US" dirty="0" smtClean="0">
                <a:latin typeface="Symbol" panose="05050102010706020507" pitchFamily="18" charset="2"/>
              </a:rPr>
              <a:t>g</a:t>
            </a:r>
            <a:r>
              <a:rPr lang="en-US" dirty="0" smtClean="0"/>
              <a:t>= r, consumption remains constant through time</a:t>
            </a:r>
          </a:p>
          <a:p>
            <a:pPr algn="just"/>
            <a:r>
              <a:rPr lang="en-US" dirty="0" smtClean="0"/>
              <a:t>if </a:t>
            </a:r>
            <a:r>
              <a:rPr lang="en-US" dirty="0" smtClean="0">
                <a:latin typeface="Symbol" panose="05050102010706020507" pitchFamily="18" charset="2"/>
              </a:rPr>
              <a:t>g</a:t>
            </a:r>
            <a:r>
              <a:rPr lang="en-US" dirty="0" smtClean="0"/>
              <a:t>&lt;r , consumption decreases and vice versa. </a:t>
            </a:r>
          </a:p>
          <a:p>
            <a:pPr algn="just"/>
            <a:r>
              <a:rPr lang="en-US" dirty="0" smtClean="0"/>
              <a:t>Conditions of validity: individuals a) are not liquidity-constrained so that they can, for example, borrow resources from the future, using today the future expected income and b) can choose between present and future on the basis of the information available. </a:t>
            </a:r>
            <a:endParaRPr lang="it-IT" dirty="0"/>
          </a:p>
        </p:txBody>
      </p:sp>
    </p:spTree>
    <p:extLst>
      <p:ext uri="{BB962C8B-B14F-4D97-AF65-F5344CB8AC3E}">
        <p14:creationId xmlns:p14="http://schemas.microsoft.com/office/powerpoint/2010/main" val="311484904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dirty="0" smtClean="0"/>
              <a:t>The Barro-Ricardo </a:t>
            </a:r>
            <a:r>
              <a:rPr lang="it-IT" dirty="0" err="1" smtClean="0"/>
              <a:t>theorem</a:t>
            </a:r>
            <a:r>
              <a:rPr lang="it-IT" dirty="0" smtClean="0"/>
              <a:t/>
            </a:r>
            <a:br>
              <a:rPr lang="it-IT" dirty="0" smtClean="0"/>
            </a:br>
            <a:r>
              <a:rPr lang="it-IT" dirty="0" smtClean="0"/>
              <a:t>or </a:t>
            </a:r>
            <a:r>
              <a:rPr lang="it-IT" dirty="0" err="1" smtClean="0"/>
              <a:t>Ricardian</a:t>
            </a:r>
            <a:r>
              <a:rPr lang="it-IT" dirty="0" smtClean="0"/>
              <a:t> </a:t>
            </a:r>
            <a:r>
              <a:rPr lang="it-IT" dirty="0" err="1" smtClean="0"/>
              <a:t>equivalence</a:t>
            </a:r>
            <a:r>
              <a:rPr lang="it-IT" dirty="0" smtClean="0"/>
              <a:t> </a:t>
            </a:r>
            <a:r>
              <a:rPr lang="it-IT" dirty="0" err="1" smtClean="0"/>
              <a:t>theorem</a:t>
            </a:r>
            <a:endParaRPr lang="it-IT" dirty="0"/>
          </a:p>
        </p:txBody>
      </p:sp>
      <p:sp>
        <p:nvSpPr>
          <p:cNvPr id="3" name="Segnaposto contenuto 2"/>
          <p:cNvSpPr>
            <a:spLocks noGrp="1"/>
          </p:cNvSpPr>
          <p:nvPr>
            <p:ph idx="1"/>
          </p:nvPr>
        </p:nvSpPr>
        <p:spPr/>
        <p:txBody>
          <a:bodyPr/>
          <a:lstStyle/>
          <a:p>
            <a:pPr marL="0" indent="0" algn="just">
              <a:buNone/>
            </a:pPr>
            <a:r>
              <a:rPr lang="en-US" dirty="0" smtClean="0"/>
              <a:t>Using the theoretical framework defined by the intertemporal consumption function and relying on the existence of rational expectations, </a:t>
            </a:r>
            <a:r>
              <a:rPr lang="en-US" dirty="0" err="1" smtClean="0"/>
              <a:t>Barro</a:t>
            </a:r>
            <a:r>
              <a:rPr lang="en-US" dirty="0" smtClean="0"/>
              <a:t> turned Keynesian results about fiscal policy upside down: in a famous article </a:t>
            </a:r>
            <a:r>
              <a:rPr lang="en-US" i="1" dirty="0" smtClean="0"/>
              <a:t>Are Government Bonds Net Wealth? </a:t>
            </a:r>
            <a:r>
              <a:rPr lang="en-US" i="1" dirty="0" err="1" smtClean="0"/>
              <a:t>Barro</a:t>
            </a:r>
            <a:r>
              <a:rPr lang="en-US" i="1" dirty="0" smtClean="0"/>
              <a:t> </a:t>
            </a:r>
            <a:r>
              <a:rPr lang="en-US" dirty="0" smtClean="0"/>
              <a:t>(1974) demonstrated that the expansionary effects of fiscal policy are compensated by the expected tax increase – and subsequent consumption reduction – needed to repay the debt in the future. If this applies to expansionary fiscal policies it also applies to restrictive policies where the positive wealth effects of fiscal retrenchments compensate for the negative outcomes of fiscal policy</a:t>
            </a:r>
            <a:endParaRPr lang="it-IT" dirty="0"/>
          </a:p>
        </p:txBody>
      </p:sp>
    </p:spTree>
    <p:extLst>
      <p:ext uri="{BB962C8B-B14F-4D97-AF65-F5344CB8AC3E}">
        <p14:creationId xmlns:p14="http://schemas.microsoft.com/office/powerpoint/2010/main" val="300822701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dirty="0" smtClean="0"/>
              <a:t>The </a:t>
            </a:r>
            <a:r>
              <a:rPr lang="it-IT" dirty="0" err="1" smtClean="0"/>
              <a:t>theorem</a:t>
            </a:r>
            <a:r>
              <a:rPr lang="it-IT" dirty="0" smtClean="0"/>
              <a:t> </a:t>
            </a:r>
            <a:endParaRPr lang="it-IT" dirty="0"/>
          </a:p>
        </p:txBody>
      </p:sp>
      <p:sp>
        <p:nvSpPr>
          <p:cNvPr id="3" name="Segnaposto contenuto 2"/>
          <p:cNvSpPr>
            <a:spLocks noGrp="1"/>
          </p:cNvSpPr>
          <p:nvPr>
            <p:ph idx="1"/>
          </p:nvPr>
        </p:nvSpPr>
        <p:spPr/>
        <p:txBody>
          <a:bodyPr/>
          <a:lstStyle/>
          <a:p>
            <a:pPr marL="0" indent="0">
              <a:buNone/>
            </a:pPr>
            <a:r>
              <a:rPr lang="it-IT" dirty="0" smtClean="0"/>
              <a:t>For </a:t>
            </a:r>
            <a:r>
              <a:rPr lang="it-IT" dirty="0" err="1" smtClean="0"/>
              <a:t>individuals</a:t>
            </a:r>
            <a:r>
              <a:rPr lang="it-IT" dirty="0" smtClean="0"/>
              <a:t> in </a:t>
            </a:r>
            <a:r>
              <a:rPr lang="it-IT" dirty="0" err="1" smtClean="0"/>
              <a:t>two</a:t>
            </a:r>
            <a:r>
              <a:rPr lang="it-IT" dirty="0" smtClean="0"/>
              <a:t> </a:t>
            </a:r>
            <a:r>
              <a:rPr lang="it-IT" dirty="0" err="1" smtClean="0"/>
              <a:t>periods</a:t>
            </a:r>
            <a:r>
              <a:rPr lang="it-IT" dirty="0" smtClean="0"/>
              <a:t> it </a:t>
            </a:r>
            <a:r>
              <a:rPr lang="it-IT" dirty="0" err="1" smtClean="0"/>
              <a:t>is</a:t>
            </a:r>
            <a:endParaRPr lang="it-IT" dirty="0" smtClean="0"/>
          </a:p>
          <a:p>
            <a:pPr marL="0" indent="0">
              <a:buNone/>
            </a:pPr>
            <a:endParaRPr lang="it-IT" dirty="0"/>
          </a:p>
          <a:p>
            <a:pPr marL="0" indent="0">
              <a:buNone/>
            </a:pPr>
            <a:endParaRPr lang="it-IT" dirty="0" smtClean="0"/>
          </a:p>
          <a:p>
            <a:pPr marL="0" indent="0">
              <a:buNone/>
            </a:pPr>
            <a:endParaRPr lang="it-IT" dirty="0"/>
          </a:p>
          <a:p>
            <a:pPr marL="0" indent="0">
              <a:buNone/>
            </a:pPr>
            <a:r>
              <a:rPr lang="it-IT" dirty="0" smtClean="0"/>
              <a:t>To be </a:t>
            </a:r>
            <a:r>
              <a:rPr lang="it-IT" dirty="0" err="1" smtClean="0"/>
              <a:t>maximized</a:t>
            </a:r>
            <a:r>
              <a:rPr lang="it-IT" dirty="0" smtClean="0"/>
              <a:t> under the </a:t>
            </a:r>
            <a:r>
              <a:rPr lang="it-IT" dirty="0" err="1" smtClean="0"/>
              <a:t>constraint</a:t>
            </a:r>
            <a:r>
              <a:rPr lang="it-IT" dirty="0" smtClean="0"/>
              <a:t>:</a:t>
            </a:r>
          </a:p>
          <a:p>
            <a:pPr marL="0" indent="0">
              <a:buNone/>
            </a:pPr>
            <a:endParaRPr lang="it-IT" dirty="0"/>
          </a:p>
        </p:txBody>
      </p:sp>
      <p:sp>
        <p:nvSpPr>
          <p:cNvPr id="4" name="Rectangle 2"/>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it-IT"/>
          </a:p>
        </p:txBody>
      </p:sp>
      <p:graphicFrame>
        <p:nvGraphicFramePr>
          <p:cNvPr id="5" name="Oggetto 4"/>
          <p:cNvGraphicFramePr>
            <a:graphicFrameLocks/>
          </p:cNvGraphicFramePr>
          <p:nvPr>
            <p:extLst>
              <p:ext uri="{D42A27DB-BD31-4B8C-83A1-F6EECF244321}">
                <p14:modId xmlns:p14="http://schemas.microsoft.com/office/powerpoint/2010/main" val="4067585636"/>
              </p:ext>
            </p:extLst>
          </p:nvPr>
        </p:nvGraphicFramePr>
        <p:xfrm>
          <a:off x="1047136" y="2492478"/>
          <a:ext cx="2610464" cy="929148"/>
        </p:xfrm>
        <a:graphic>
          <a:graphicData uri="http://schemas.openxmlformats.org/presentationml/2006/ole">
            <mc:AlternateContent xmlns:mc="http://schemas.openxmlformats.org/markup-compatibility/2006">
              <mc:Choice xmlns:v="urn:schemas-microsoft-com:vml" Requires="v">
                <p:oleObj spid="_x0000_s3108" name="Equation" r:id="rId3" imgW="1307532" imgH="393529" progId="Equation.DSMT4">
                  <p:embed/>
                </p:oleObj>
              </mc:Choice>
              <mc:Fallback>
                <p:oleObj name="Equation" r:id="rId3" imgW="1307532" imgH="393529" progId="Equation.DSMT4">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47136" y="2492478"/>
                        <a:ext cx="2610464" cy="929148"/>
                      </a:xfrm>
                      <a:prstGeom prst="rect">
                        <a:avLst/>
                      </a:prstGeom>
                      <a:noFill/>
                    </p:spPr>
                  </p:pic>
                </p:oleObj>
              </mc:Fallback>
            </mc:AlternateContent>
          </a:graphicData>
        </a:graphic>
      </p:graphicFrame>
      <p:sp>
        <p:nvSpPr>
          <p:cNvPr id="6" name="Rectangle 5"/>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it-IT"/>
          </a:p>
        </p:txBody>
      </p:sp>
      <p:graphicFrame>
        <p:nvGraphicFramePr>
          <p:cNvPr id="7" name="Oggetto 6"/>
          <p:cNvGraphicFramePr>
            <a:graphicFrameLocks/>
          </p:cNvGraphicFramePr>
          <p:nvPr>
            <p:extLst>
              <p:ext uri="{D42A27DB-BD31-4B8C-83A1-F6EECF244321}">
                <p14:modId xmlns:p14="http://schemas.microsoft.com/office/powerpoint/2010/main" val="1749479967"/>
              </p:ext>
            </p:extLst>
          </p:nvPr>
        </p:nvGraphicFramePr>
        <p:xfrm>
          <a:off x="1047136" y="4439265"/>
          <a:ext cx="4218038" cy="1150374"/>
        </p:xfrm>
        <a:graphic>
          <a:graphicData uri="http://schemas.openxmlformats.org/presentationml/2006/ole">
            <mc:AlternateContent xmlns:mc="http://schemas.openxmlformats.org/markup-compatibility/2006">
              <mc:Choice xmlns:v="urn:schemas-microsoft-com:vml" Requires="v">
                <p:oleObj spid="_x0000_s3109" name="Equation" r:id="rId5" imgW="2032000" imgH="431800" progId="Equation.DSMT4">
                  <p:embed/>
                </p:oleObj>
              </mc:Choice>
              <mc:Fallback>
                <p:oleObj name="Equation" r:id="rId5" imgW="2032000" imgH="431800" progId="Equation.DSMT4">
                  <p:embed/>
                  <p:pic>
                    <p:nvPicPr>
                      <p:cNvPr id="0" name="Object 4"/>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047136" y="4439265"/>
                        <a:ext cx="4218038" cy="1150374"/>
                      </a:xfrm>
                      <a:prstGeom prst="rect">
                        <a:avLst/>
                      </a:prstGeom>
                      <a:solidFill>
                        <a:srgbClr val="FFFFFF"/>
                      </a:solidFill>
                    </p:spPr>
                  </p:pic>
                </p:oleObj>
              </mc:Fallback>
            </mc:AlternateContent>
          </a:graphicData>
        </a:graphic>
      </p:graphicFrame>
    </p:spTree>
    <p:extLst>
      <p:ext uri="{BB962C8B-B14F-4D97-AF65-F5344CB8AC3E}">
        <p14:creationId xmlns:p14="http://schemas.microsoft.com/office/powerpoint/2010/main" val="156432537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838200" y="134939"/>
            <a:ext cx="10515600" cy="1207164"/>
          </a:xfrm>
        </p:spPr>
        <p:txBody>
          <a:bodyPr/>
          <a:lstStyle/>
          <a:p>
            <a:r>
              <a:rPr lang="it-IT" dirty="0" smtClean="0"/>
              <a:t>The </a:t>
            </a:r>
            <a:r>
              <a:rPr lang="it-IT" dirty="0" err="1" smtClean="0"/>
              <a:t>intertemporal</a:t>
            </a:r>
            <a:r>
              <a:rPr lang="it-IT" dirty="0" smtClean="0"/>
              <a:t> </a:t>
            </a:r>
            <a:r>
              <a:rPr lang="it-IT" i="1" dirty="0" smtClean="0"/>
              <a:t>public</a:t>
            </a:r>
            <a:r>
              <a:rPr lang="it-IT" dirty="0" smtClean="0"/>
              <a:t> budget </a:t>
            </a:r>
            <a:r>
              <a:rPr lang="it-IT" dirty="0" err="1" smtClean="0"/>
              <a:t>contraint</a:t>
            </a:r>
            <a:endParaRPr lang="it-IT" dirty="0"/>
          </a:p>
        </p:txBody>
      </p:sp>
      <p:sp>
        <p:nvSpPr>
          <p:cNvPr id="3" name="Segnaposto contenuto 2"/>
          <p:cNvSpPr>
            <a:spLocks noGrp="1"/>
          </p:cNvSpPr>
          <p:nvPr>
            <p:ph idx="1"/>
          </p:nvPr>
        </p:nvSpPr>
        <p:spPr>
          <a:xfrm>
            <a:off x="958645" y="1814051"/>
            <a:ext cx="10542792" cy="3392129"/>
          </a:xfrm>
        </p:spPr>
        <p:txBody>
          <a:bodyPr>
            <a:normAutofit fontScale="92500" lnSpcReduction="10000"/>
          </a:bodyPr>
          <a:lstStyle/>
          <a:p>
            <a:pPr marL="0" indent="0">
              <a:buNone/>
            </a:pPr>
            <a:endParaRPr lang="en-US" dirty="0" smtClean="0"/>
          </a:p>
          <a:p>
            <a:pPr marL="0" indent="0">
              <a:buNone/>
            </a:pPr>
            <a:r>
              <a:rPr lang="en-US" dirty="0" smtClean="0"/>
              <a:t>Claiming that, when considering the whole period, all public expenses have to be financed through taxes, such that at the end of its infinite life government has to match revenues and expenses. </a:t>
            </a:r>
          </a:p>
          <a:p>
            <a:pPr marL="0" indent="0">
              <a:buNone/>
            </a:pPr>
            <a:r>
              <a:rPr lang="en-US" dirty="0" smtClean="0"/>
              <a:t>Additional hypotheses of the </a:t>
            </a:r>
            <a:r>
              <a:rPr lang="en-US" dirty="0" err="1" smtClean="0"/>
              <a:t>Barro</a:t>
            </a:r>
            <a:r>
              <a:rPr lang="en-US" dirty="0" smtClean="0"/>
              <a:t> theorem are: a) taxes at present time are zero  T</a:t>
            </a:r>
            <a:r>
              <a:rPr lang="en-US" baseline="-25000" dirty="0" smtClean="0"/>
              <a:t>1</a:t>
            </a:r>
            <a:r>
              <a:rPr lang="en-US" dirty="0" smtClean="0"/>
              <a:t>=0 and b) present public expenditure is financed through the issuing of new public bonds to be sold on the private market G</a:t>
            </a:r>
            <a:r>
              <a:rPr lang="en-US" baseline="-25000" dirty="0" smtClean="0"/>
              <a:t>1</a:t>
            </a:r>
            <a:r>
              <a:rPr lang="en-US" dirty="0" smtClean="0"/>
              <a:t>=B . </a:t>
            </a:r>
          </a:p>
          <a:p>
            <a:pPr marL="0" indent="0">
              <a:buNone/>
            </a:pPr>
            <a:r>
              <a:rPr lang="en-US" dirty="0" smtClean="0"/>
              <a:t>From these two hypotheses in the second period the following is necessarily obtained: T</a:t>
            </a:r>
            <a:r>
              <a:rPr lang="en-US" baseline="-25000" dirty="0" smtClean="0"/>
              <a:t>2</a:t>
            </a:r>
            <a:r>
              <a:rPr lang="en-US" dirty="0" smtClean="0"/>
              <a:t>=B(1+r)+G</a:t>
            </a:r>
            <a:r>
              <a:rPr lang="en-US" baseline="-25000" dirty="0" smtClean="0"/>
              <a:t>2</a:t>
            </a:r>
            <a:r>
              <a:rPr lang="en-US" dirty="0" smtClean="0"/>
              <a:t>.The consumer constraint becomes:</a:t>
            </a:r>
          </a:p>
          <a:p>
            <a:pPr marL="0" indent="0">
              <a:buNone/>
            </a:pPr>
            <a:endParaRPr lang="en-US" dirty="0"/>
          </a:p>
        </p:txBody>
      </p:sp>
      <p:sp>
        <p:nvSpPr>
          <p:cNvPr id="4" name="Rectangle 2"/>
          <p:cNvSpPr>
            <a:spLocks noChangeArrowheads="1"/>
          </p:cNvSpPr>
          <p:nvPr/>
        </p:nvSpPr>
        <p:spPr bwMode="auto">
          <a:xfrm>
            <a:off x="147637"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it-IT"/>
          </a:p>
        </p:txBody>
      </p:sp>
      <p:graphicFrame>
        <p:nvGraphicFramePr>
          <p:cNvPr id="5" name="Oggetto 4"/>
          <p:cNvGraphicFramePr>
            <a:graphicFrameLocks/>
          </p:cNvGraphicFramePr>
          <p:nvPr>
            <p:extLst>
              <p:ext uri="{D42A27DB-BD31-4B8C-83A1-F6EECF244321}">
                <p14:modId xmlns:p14="http://schemas.microsoft.com/office/powerpoint/2010/main" val="266035764"/>
              </p:ext>
            </p:extLst>
          </p:nvPr>
        </p:nvGraphicFramePr>
        <p:xfrm>
          <a:off x="4114951" y="1194619"/>
          <a:ext cx="3318235" cy="1009087"/>
        </p:xfrm>
        <a:graphic>
          <a:graphicData uri="http://schemas.openxmlformats.org/presentationml/2006/ole">
            <mc:AlternateContent xmlns:mc="http://schemas.openxmlformats.org/markup-compatibility/2006">
              <mc:Choice xmlns:v="urn:schemas-microsoft-com:vml" Requires="v">
                <p:oleObj spid="_x0000_s4129" name="Equation" r:id="rId3" imgW="1384300" imgH="419100" progId="Equation.DSMT4">
                  <p:embed/>
                </p:oleObj>
              </mc:Choice>
              <mc:Fallback>
                <p:oleObj name="Equation" r:id="rId3" imgW="1384300" imgH="419100" progId="Equation.DSMT4">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114951" y="1194619"/>
                        <a:ext cx="3318235" cy="1009087"/>
                      </a:xfrm>
                      <a:prstGeom prst="rect">
                        <a:avLst/>
                      </a:prstGeom>
                      <a:solidFill>
                        <a:srgbClr val="FFFFFF"/>
                      </a:solidFill>
                    </p:spPr>
                  </p:pic>
                </p:oleObj>
              </mc:Fallback>
            </mc:AlternateContent>
          </a:graphicData>
        </a:graphic>
      </p:graphicFrame>
      <p:sp>
        <p:nvSpPr>
          <p:cNvPr id="6" name="Rectangle 4"/>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it-IT"/>
          </a:p>
        </p:txBody>
      </p:sp>
      <p:graphicFrame>
        <p:nvGraphicFramePr>
          <p:cNvPr id="7" name="Oggetto 6"/>
          <p:cNvGraphicFramePr>
            <a:graphicFrameLocks noChangeAspect="1"/>
          </p:cNvGraphicFramePr>
          <p:nvPr>
            <p:extLst>
              <p:ext uri="{D42A27DB-BD31-4B8C-83A1-F6EECF244321}">
                <p14:modId xmlns:p14="http://schemas.microsoft.com/office/powerpoint/2010/main" val="2978894090"/>
              </p:ext>
            </p:extLst>
          </p:nvPr>
        </p:nvGraphicFramePr>
        <p:xfrm>
          <a:off x="3642853" y="5206181"/>
          <a:ext cx="4984953" cy="1268361"/>
        </p:xfrm>
        <a:graphic>
          <a:graphicData uri="http://schemas.openxmlformats.org/presentationml/2006/ole">
            <mc:AlternateContent xmlns:mc="http://schemas.openxmlformats.org/markup-compatibility/2006">
              <mc:Choice xmlns:v="urn:schemas-microsoft-com:vml" Requires="v">
                <p:oleObj spid="_x0000_s4130" name="Equation" r:id="rId5" imgW="2019300" imgH="431800" progId="Equation.DSMT4">
                  <p:embed/>
                </p:oleObj>
              </mc:Choice>
              <mc:Fallback>
                <p:oleObj name="Equation" r:id="rId5" imgW="2019300" imgH="431800" progId="Equation.DSMT4">
                  <p:embed/>
                  <p:pic>
                    <p:nvPicPr>
                      <p:cNvPr id="0" name="Object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642853" y="5206181"/>
                        <a:ext cx="4984953" cy="1268361"/>
                      </a:xfrm>
                      <a:prstGeom prst="rect">
                        <a:avLst/>
                      </a:prstGeom>
                      <a:solidFill>
                        <a:srgbClr val="FFFFFF"/>
                      </a:solidFill>
                    </p:spPr>
                  </p:pic>
                </p:oleObj>
              </mc:Fallback>
            </mc:AlternateContent>
          </a:graphicData>
        </a:graphic>
      </p:graphicFrame>
    </p:spTree>
    <p:extLst>
      <p:ext uri="{BB962C8B-B14F-4D97-AF65-F5344CB8AC3E}">
        <p14:creationId xmlns:p14="http://schemas.microsoft.com/office/powerpoint/2010/main" val="421749765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838199" y="365125"/>
            <a:ext cx="10945761" cy="1325563"/>
          </a:xfrm>
        </p:spPr>
        <p:txBody>
          <a:bodyPr/>
          <a:lstStyle/>
          <a:p>
            <a:r>
              <a:rPr lang="it-IT" dirty="0" smtClean="0"/>
              <a:t>The </a:t>
            </a:r>
            <a:r>
              <a:rPr lang="it-IT" dirty="0" err="1" smtClean="0"/>
              <a:t>optimal</a:t>
            </a:r>
            <a:r>
              <a:rPr lang="it-IT" dirty="0" smtClean="0"/>
              <a:t> </a:t>
            </a:r>
            <a:r>
              <a:rPr lang="it-IT" dirty="0" err="1" smtClean="0"/>
              <a:t>choice</a:t>
            </a:r>
            <a:r>
              <a:rPr lang="it-IT" dirty="0" smtClean="0"/>
              <a:t> in </a:t>
            </a:r>
            <a:r>
              <a:rPr lang="it-IT" dirty="0" err="1" smtClean="0"/>
              <a:t>presence</a:t>
            </a:r>
            <a:r>
              <a:rPr lang="it-IT" dirty="0" smtClean="0"/>
              <a:t> of the public </a:t>
            </a:r>
            <a:r>
              <a:rPr lang="it-IT" dirty="0" err="1" smtClean="0"/>
              <a:t>sector</a:t>
            </a:r>
            <a:endParaRPr lang="it-IT" dirty="0"/>
          </a:p>
        </p:txBody>
      </p:sp>
      <p:sp>
        <p:nvSpPr>
          <p:cNvPr id="3" name="Segnaposto contenuto 2"/>
          <p:cNvSpPr>
            <a:spLocks noGrp="1"/>
          </p:cNvSpPr>
          <p:nvPr>
            <p:ph idx="1"/>
          </p:nvPr>
        </p:nvSpPr>
        <p:spPr/>
        <p:txBody>
          <a:bodyPr/>
          <a:lstStyle/>
          <a:p>
            <a:endParaRPr lang="it-IT" dirty="0" smtClean="0"/>
          </a:p>
          <a:p>
            <a:endParaRPr lang="it-IT" dirty="0"/>
          </a:p>
          <a:p>
            <a:r>
              <a:rPr lang="it-IT" dirty="0" err="1" smtClean="0"/>
              <a:t>Deriving</a:t>
            </a:r>
            <a:r>
              <a:rPr lang="it-IT" dirty="0" smtClean="0"/>
              <a:t>, the first </a:t>
            </a:r>
            <a:r>
              <a:rPr lang="it-IT" dirty="0" err="1" smtClean="0"/>
              <a:t>order</a:t>
            </a:r>
            <a:r>
              <a:rPr lang="it-IT" dirty="0" smtClean="0"/>
              <a:t> </a:t>
            </a:r>
            <a:r>
              <a:rPr lang="it-IT" dirty="0" err="1" smtClean="0"/>
              <a:t>condition</a:t>
            </a:r>
            <a:r>
              <a:rPr lang="it-IT" dirty="0" smtClean="0"/>
              <a:t> </a:t>
            </a:r>
            <a:r>
              <a:rPr lang="it-IT" dirty="0" err="1" smtClean="0"/>
              <a:t>is</a:t>
            </a:r>
            <a:r>
              <a:rPr lang="it-IT" dirty="0" smtClean="0"/>
              <a:t>:</a:t>
            </a:r>
          </a:p>
          <a:p>
            <a:endParaRPr lang="it-IT" dirty="0" smtClean="0"/>
          </a:p>
          <a:p>
            <a:endParaRPr lang="it-IT" dirty="0"/>
          </a:p>
          <a:p>
            <a:endParaRPr lang="it-IT" dirty="0" smtClean="0"/>
          </a:p>
          <a:p>
            <a:r>
              <a:rPr lang="it-IT" dirty="0" smtClean="0"/>
              <a:t>From </a:t>
            </a:r>
            <a:r>
              <a:rPr lang="it-IT" dirty="0" err="1" smtClean="0"/>
              <a:t>which</a:t>
            </a:r>
            <a:r>
              <a:rPr lang="it-IT" dirty="0" smtClean="0"/>
              <a:t> it </a:t>
            </a:r>
            <a:r>
              <a:rPr lang="it-IT" dirty="0" err="1" smtClean="0"/>
              <a:t>derives</a:t>
            </a:r>
            <a:endParaRPr lang="it-IT" dirty="0" smtClean="0"/>
          </a:p>
        </p:txBody>
      </p:sp>
      <p:sp>
        <p:nvSpPr>
          <p:cNvPr id="4" name="Rectangle 2"/>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it-IT"/>
          </a:p>
        </p:txBody>
      </p:sp>
      <p:graphicFrame>
        <p:nvGraphicFramePr>
          <p:cNvPr id="5" name="Oggetto 4"/>
          <p:cNvGraphicFramePr>
            <a:graphicFrameLocks noChangeAspect="1"/>
          </p:cNvGraphicFramePr>
          <p:nvPr>
            <p:extLst>
              <p:ext uri="{D42A27DB-BD31-4B8C-83A1-F6EECF244321}">
                <p14:modId xmlns:p14="http://schemas.microsoft.com/office/powerpoint/2010/main" val="289792177"/>
              </p:ext>
            </p:extLst>
          </p:nvPr>
        </p:nvGraphicFramePr>
        <p:xfrm>
          <a:off x="1327355" y="1825624"/>
          <a:ext cx="8087395" cy="1050311"/>
        </p:xfrm>
        <a:graphic>
          <a:graphicData uri="http://schemas.openxmlformats.org/presentationml/2006/ole">
            <mc:AlternateContent xmlns:mc="http://schemas.openxmlformats.org/markup-compatibility/2006">
              <mc:Choice xmlns:v="urn:schemas-microsoft-com:vml" Requires="v">
                <p:oleObj spid="_x0000_s5173" name="Equation" r:id="rId3" imgW="3670300" imgH="469900" progId="Equation.DSMT4">
                  <p:embed/>
                </p:oleObj>
              </mc:Choice>
              <mc:Fallback>
                <p:oleObj name="Equation" r:id="rId3" imgW="3670300" imgH="469900" progId="Equation.DSMT4">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327355" y="1825624"/>
                        <a:ext cx="8087395" cy="1050311"/>
                      </a:xfrm>
                      <a:prstGeom prst="rect">
                        <a:avLst/>
                      </a:prstGeom>
                      <a:noFill/>
                    </p:spPr>
                  </p:pic>
                </p:oleObj>
              </mc:Fallback>
            </mc:AlternateContent>
          </a:graphicData>
        </a:graphic>
      </p:graphicFrame>
      <p:sp>
        <p:nvSpPr>
          <p:cNvPr id="6" name="Rectangle 4"/>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it-IT"/>
          </a:p>
        </p:txBody>
      </p:sp>
      <p:graphicFrame>
        <p:nvGraphicFramePr>
          <p:cNvPr id="7" name="Oggetto 6"/>
          <p:cNvGraphicFramePr>
            <a:graphicFrameLocks noChangeAspect="1"/>
          </p:cNvGraphicFramePr>
          <p:nvPr>
            <p:extLst>
              <p:ext uri="{D42A27DB-BD31-4B8C-83A1-F6EECF244321}">
                <p14:modId xmlns:p14="http://schemas.microsoft.com/office/powerpoint/2010/main" val="22865442"/>
              </p:ext>
            </p:extLst>
          </p:nvPr>
        </p:nvGraphicFramePr>
        <p:xfrm>
          <a:off x="1047134" y="3610205"/>
          <a:ext cx="5353666" cy="1035537"/>
        </p:xfrm>
        <a:graphic>
          <a:graphicData uri="http://schemas.openxmlformats.org/presentationml/2006/ole">
            <mc:AlternateContent xmlns:mc="http://schemas.openxmlformats.org/markup-compatibility/2006">
              <mc:Choice xmlns:v="urn:schemas-microsoft-com:vml" Requires="v">
                <p:oleObj spid="_x0000_s5174" name="Equation" r:id="rId5" imgW="2209800" imgH="406400" progId="Equation.DSMT4">
                  <p:embed/>
                </p:oleObj>
              </mc:Choice>
              <mc:Fallback>
                <p:oleObj name="Equation" r:id="rId5" imgW="2209800" imgH="406400" progId="Equation.DSMT4">
                  <p:embed/>
                  <p:pic>
                    <p:nvPicPr>
                      <p:cNvPr id="0" name="Object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047134" y="3610205"/>
                        <a:ext cx="5353666" cy="1035537"/>
                      </a:xfrm>
                      <a:prstGeom prst="rect">
                        <a:avLst/>
                      </a:prstGeom>
                      <a:noFill/>
                    </p:spPr>
                  </p:pic>
                </p:oleObj>
              </mc:Fallback>
            </mc:AlternateContent>
          </a:graphicData>
        </a:graphic>
      </p:graphicFrame>
      <p:sp>
        <p:nvSpPr>
          <p:cNvPr id="8" name="Rectangle 6"/>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it-IT"/>
          </a:p>
        </p:txBody>
      </p:sp>
      <p:graphicFrame>
        <p:nvGraphicFramePr>
          <p:cNvPr id="9" name="Oggetto 8"/>
          <p:cNvGraphicFramePr>
            <a:graphicFrameLocks/>
          </p:cNvGraphicFramePr>
          <p:nvPr>
            <p:extLst>
              <p:ext uri="{D42A27DB-BD31-4B8C-83A1-F6EECF244321}">
                <p14:modId xmlns:p14="http://schemas.microsoft.com/office/powerpoint/2010/main" val="188915157"/>
              </p:ext>
            </p:extLst>
          </p:nvPr>
        </p:nvGraphicFramePr>
        <p:xfrm>
          <a:off x="1047134" y="5577631"/>
          <a:ext cx="1533834" cy="599332"/>
        </p:xfrm>
        <a:graphic>
          <a:graphicData uri="http://schemas.openxmlformats.org/presentationml/2006/ole">
            <mc:AlternateContent xmlns:mc="http://schemas.openxmlformats.org/markup-compatibility/2006">
              <mc:Choice xmlns:v="urn:schemas-microsoft-com:vml" Requires="v">
                <p:oleObj spid="_x0000_s5175" name="Equation" r:id="rId7" imgW="609336" imgH="203112" progId="Equation.DSMT4">
                  <p:embed/>
                </p:oleObj>
              </mc:Choice>
              <mc:Fallback>
                <p:oleObj name="Equation" r:id="rId7" imgW="609336" imgH="203112" progId="Equation.DSMT4">
                  <p:embed/>
                  <p:pic>
                    <p:nvPicPr>
                      <p:cNvPr id="0" name="Object 5"/>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047134" y="5577631"/>
                        <a:ext cx="1533834" cy="599332"/>
                      </a:xfrm>
                      <a:prstGeom prst="rect">
                        <a:avLst/>
                      </a:prstGeom>
                      <a:noFill/>
                    </p:spPr>
                  </p:pic>
                </p:oleObj>
              </mc:Fallback>
            </mc:AlternateContent>
          </a:graphicData>
        </a:graphic>
      </p:graphicFrame>
      <p:sp>
        <p:nvSpPr>
          <p:cNvPr id="10" name="Rectangle 8"/>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it-IT"/>
          </a:p>
        </p:txBody>
      </p:sp>
      <p:graphicFrame>
        <p:nvGraphicFramePr>
          <p:cNvPr id="11" name="Oggetto 10"/>
          <p:cNvGraphicFramePr>
            <a:graphicFrameLocks/>
          </p:cNvGraphicFramePr>
          <p:nvPr>
            <p:extLst>
              <p:ext uri="{D42A27DB-BD31-4B8C-83A1-F6EECF244321}">
                <p14:modId xmlns:p14="http://schemas.microsoft.com/office/powerpoint/2010/main" val="3861762844"/>
              </p:ext>
            </p:extLst>
          </p:nvPr>
        </p:nvGraphicFramePr>
        <p:xfrm>
          <a:off x="3436374" y="5380012"/>
          <a:ext cx="2831691" cy="1050310"/>
        </p:xfrm>
        <a:graphic>
          <a:graphicData uri="http://schemas.openxmlformats.org/presentationml/2006/ole">
            <mc:AlternateContent xmlns:mc="http://schemas.openxmlformats.org/markup-compatibility/2006">
              <mc:Choice xmlns:v="urn:schemas-microsoft-com:vml" Requires="v">
                <p:oleObj spid="_x0000_s5176" name="Equation" r:id="rId9" imgW="927100" imgH="368300" progId="Equation.DSMT4">
                  <p:embed/>
                </p:oleObj>
              </mc:Choice>
              <mc:Fallback>
                <p:oleObj name="Equation" r:id="rId9" imgW="927100" imgH="368300" progId="Equation.DSMT4">
                  <p:embed/>
                  <p:pic>
                    <p:nvPicPr>
                      <p:cNvPr id="0" name="Object 7"/>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3436374" y="5380012"/>
                        <a:ext cx="2831691" cy="1050310"/>
                      </a:xfrm>
                      <a:prstGeom prst="rect">
                        <a:avLst/>
                      </a:prstGeom>
                      <a:noFill/>
                    </p:spPr>
                  </p:pic>
                </p:oleObj>
              </mc:Fallback>
            </mc:AlternateContent>
          </a:graphicData>
        </a:graphic>
      </p:graphicFrame>
    </p:spTree>
    <p:extLst>
      <p:ext uri="{BB962C8B-B14F-4D97-AF65-F5344CB8AC3E}">
        <p14:creationId xmlns:p14="http://schemas.microsoft.com/office/powerpoint/2010/main" val="54471797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dirty="0" err="1" smtClean="0"/>
              <a:t>Main</a:t>
            </a:r>
            <a:r>
              <a:rPr lang="it-IT" dirty="0" smtClean="0"/>
              <a:t> </a:t>
            </a:r>
            <a:r>
              <a:rPr lang="it-IT" dirty="0" err="1" smtClean="0"/>
              <a:t>conclusion</a:t>
            </a:r>
            <a:endParaRPr lang="it-IT" dirty="0"/>
          </a:p>
        </p:txBody>
      </p:sp>
      <p:sp>
        <p:nvSpPr>
          <p:cNvPr id="3" name="Segnaposto contenuto 2"/>
          <p:cNvSpPr>
            <a:spLocks noGrp="1"/>
          </p:cNvSpPr>
          <p:nvPr>
            <p:ph idx="1"/>
          </p:nvPr>
        </p:nvSpPr>
        <p:spPr/>
        <p:txBody>
          <a:bodyPr>
            <a:normAutofit fontScale="85000" lnSpcReduction="10000"/>
          </a:bodyPr>
          <a:lstStyle/>
          <a:p>
            <a:pPr marL="0" indent="0" algn="just">
              <a:buNone/>
            </a:pPr>
            <a:r>
              <a:rPr lang="en-US" sz="3200" dirty="0" smtClean="0"/>
              <a:t>Consumption does not depend on current income and therefore public expenditure is not able to change individual purchase decisions in current time. </a:t>
            </a:r>
          </a:p>
          <a:p>
            <a:pPr marL="0" indent="0" algn="just">
              <a:buNone/>
            </a:pPr>
            <a:r>
              <a:rPr lang="en-US" sz="3200" dirty="0" smtClean="0"/>
              <a:t>Bond-financed public spending leaves household budget constraints unchanged due to the expected tax increase in the future, thus not affecting consumption today. It may be demonstrated that the same result is obtained if tax cuts are implemented and therefore it is independent of the way public expenditure is financed. </a:t>
            </a:r>
          </a:p>
          <a:p>
            <a:pPr marL="0" indent="0" algn="just">
              <a:buNone/>
            </a:pPr>
            <a:r>
              <a:rPr lang="en-US" sz="3200" dirty="0" smtClean="0"/>
              <a:t>As a general conclusion, an increase in public deficit, since it is accompanied by an equivalent increase in future taxes, has no effect on consumption and on the level of current equilibrium income. </a:t>
            </a:r>
            <a:endParaRPr lang="it-IT" sz="3200" dirty="0"/>
          </a:p>
        </p:txBody>
      </p:sp>
    </p:spTree>
    <p:extLst>
      <p:ext uri="{BB962C8B-B14F-4D97-AF65-F5344CB8AC3E}">
        <p14:creationId xmlns:p14="http://schemas.microsoft.com/office/powerpoint/2010/main" val="3111557939"/>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888</TotalTime>
  <Words>618</Words>
  <Application>Microsoft Office PowerPoint</Application>
  <PresentationFormat>Widescreen</PresentationFormat>
  <Paragraphs>55</Paragraphs>
  <Slides>10</Slides>
  <Notes>0</Notes>
  <HiddenSlides>0</HiddenSlides>
  <MMClips>0</MMClips>
  <ScaleCrop>false</ScaleCrop>
  <HeadingPairs>
    <vt:vector size="8" baseType="variant">
      <vt:variant>
        <vt:lpstr>Caratteri utilizzati</vt:lpstr>
      </vt:variant>
      <vt:variant>
        <vt:i4>6</vt:i4>
      </vt:variant>
      <vt:variant>
        <vt:lpstr>Tema</vt:lpstr>
      </vt:variant>
      <vt:variant>
        <vt:i4>1</vt:i4>
      </vt:variant>
      <vt:variant>
        <vt:lpstr>Server OLE incorporati</vt:lpstr>
      </vt:variant>
      <vt:variant>
        <vt:i4>1</vt:i4>
      </vt:variant>
      <vt:variant>
        <vt:lpstr>Titoli diapositive</vt:lpstr>
      </vt:variant>
      <vt:variant>
        <vt:i4>10</vt:i4>
      </vt:variant>
    </vt:vector>
  </HeadingPairs>
  <TitlesOfParts>
    <vt:vector size="18" baseType="lpstr">
      <vt:lpstr>Arial</vt:lpstr>
      <vt:lpstr>Calibri</vt:lpstr>
      <vt:lpstr>Calibri Light</vt:lpstr>
      <vt:lpstr>Cambria</vt:lpstr>
      <vt:lpstr>Symbol</vt:lpstr>
      <vt:lpstr>Times New Roman</vt:lpstr>
      <vt:lpstr>Tema di Office</vt:lpstr>
      <vt:lpstr>Equation</vt:lpstr>
      <vt:lpstr>Lesson 12</vt:lpstr>
      <vt:lpstr>Intertemporal consumption function</vt:lpstr>
      <vt:lpstr>The optimal consumption choice</vt:lpstr>
      <vt:lpstr>Remarks</vt:lpstr>
      <vt:lpstr>The Barro-Ricardo theorem or Ricardian equivalence theorem</vt:lpstr>
      <vt:lpstr>The theorem </vt:lpstr>
      <vt:lpstr>The intertemporal public budget contraint</vt:lpstr>
      <vt:lpstr>The optimal choice in presence of the public sector</vt:lpstr>
      <vt:lpstr>Main conclusion</vt:lpstr>
      <vt:lpstr>Remarks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Lesson 12</dc:title>
  <dc:creator>Rorita Canale</dc:creator>
  <cp:lastModifiedBy>Rorita Canale</cp:lastModifiedBy>
  <cp:revision>21</cp:revision>
  <dcterms:created xsi:type="dcterms:W3CDTF">2019-01-04T19:30:42Z</dcterms:created>
  <dcterms:modified xsi:type="dcterms:W3CDTF">2019-10-08T07:08:54Z</dcterms:modified>
</cp:coreProperties>
</file>