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5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2A39D5D-7B4D-477F-998B-8AD9D5B42CF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234972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2A39D5D-7B4D-477F-998B-8AD9D5B42CF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331778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2A39D5D-7B4D-477F-998B-8AD9D5B42CF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3556650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2A39D5D-7B4D-477F-998B-8AD9D5B42CF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1899472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92A39D5D-7B4D-477F-998B-8AD9D5B42CF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10099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2A39D5D-7B4D-477F-998B-8AD9D5B42CFB}" type="datetimeFigureOut">
              <a:rPr lang="it-IT" smtClean="0"/>
              <a:t>30/09/2019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952821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2A39D5D-7B4D-477F-998B-8AD9D5B42CFB}" type="datetimeFigureOut">
              <a:rPr lang="it-IT" smtClean="0"/>
              <a:t>30/09/2019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388033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2A39D5D-7B4D-477F-998B-8AD9D5B42CFB}" type="datetimeFigureOut">
              <a:rPr lang="it-IT" smtClean="0"/>
              <a:t>30/09/2019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1685253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2A39D5D-7B4D-477F-998B-8AD9D5B42CFB}" type="datetimeFigureOut">
              <a:rPr lang="it-IT" smtClean="0"/>
              <a:t>30/09/2019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2799030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92A39D5D-7B4D-477F-998B-8AD9D5B42CFB}" type="datetimeFigureOut">
              <a:rPr lang="it-IT" smtClean="0"/>
              <a:t>30/09/2019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409648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92A39D5D-7B4D-477F-998B-8AD9D5B42CFB}" type="datetimeFigureOut">
              <a:rPr lang="it-IT" smtClean="0"/>
              <a:t>30/09/2019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9194F3B-1239-49FA-BF67-169A01B7EC84}" type="slidenum">
              <a:rPr lang="it-IT" smtClean="0"/>
              <a:t>‹N›</a:t>
            </a:fld>
            <a:endParaRPr lang="it-IT"/>
          </a:p>
        </p:txBody>
      </p:sp>
    </p:spTree>
    <p:extLst>
      <p:ext uri="{BB962C8B-B14F-4D97-AF65-F5344CB8AC3E}">
        <p14:creationId xmlns:p14="http://schemas.microsoft.com/office/powerpoint/2010/main" val="1791936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A39D5D-7B4D-477F-998B-8AD9D5B42CFB}" type="datetimeFigureOut">
              <a:rPr lang="it-IT" smtClean="0"/>
              <a:t>30/09/2019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94F3B-1239-49FA-BF67-169A01B7EC84}" type="slidenum">
              <a:rPr lang="it-IT" smtClean="0"/>
              <a:t>‹N›</a:t>
            </a:fld>
            <a:endParaRPr lang="it-IT"/>
          </a:p>
        </p:txBody>
      </p:sp>
    </p:spTree>
    <p:extLst>
      <p:ext uri="{BB962C8B-B14F-4D97-AF65-F5344CB8AC3E}">
        <p14:creationId xmlns:p14="http://schemas.microsoft.com/office/powerpoint/2010/main" val="1309302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err="1" smtClean="0"/>
              <a:t>Lesson</a:t>
            </a:r>
            <a:r>
              <a:rPr lang="it-IT" b="1" dirty="0" smtClean="0"/>
              <a:t> 10</a:t>
            </a:r>
            <a:endParaRPr lang="it-IT" b="1" dirty="0"/>
          </a:p>
        </p:txBody>
      </p:sp>
      <p:sp>
        <p:nvSpPr>
          <p:cNvPr id="3" name="Sottotitolo 2"/>
          <p:cNvSpPr>
            <a:spLocks noGrp="1"/>
          </p:cNvSpPr>
          <p:nvPr>
            <p:ph type="subTitle" idx="1"/>
          </p:nvPr>
        </p:nvSpPr>
        <p:spPr/>
        <p:txBody>
          <a:bodyPr>
            <a:normAutofit/>
          </a:bodyPr>
          <a:lstStyle/>
          <a:p>
            <a:r>
              <a:rPr lang="en-US" sz="4000" b="1" dirty="0" smtClean="0"/>
              <a:t>From Keynesian macroeconomics to contemporary theory: an introduction</a:t>
            </a:r>
            <a:endParaRPr lang="it-IT" sz="4000" b="1" dirty="0"/>
          </a:p>
        </p:txBody>
      </p:sp>
    </p:spTree>
    <p:extLst>
      <p:ext uri="{BB962C8B-B14F-4D97-AF65-F5344CB8AC3E}">
        <p14:creationId xmlns:p14="http://schemas.microsoft.com/office/powerpoint/2010/main" val="1561487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Evolution</a:t>
            </a:r>
            <a:r>
              <a:rPr lang="it-IT" dirty="0" smtClean="0"/>
              <a:t> of fiscal policy </a:t>
            </a:r>
            <a:r>
              <a:rPr lang="it-IT" dirty="0" err="1" smtClean="0"/>
              <a:t>theory</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en-US" sz="3500" dirty="0" smtClean="0"/>
              <a:t>Keynesian theory: fiscal policy theory and policy principles from the end of the WWII to the fall of Bretton Woods</a:t>
            </a:r>
          </a:p>
          <a:p>
            <a:pPr marL="0" indent="0">
              <a:buNone/>
            </a:pPr>
            <a:endParaRPr lang="en-US" dirty="0" smtClean="0"/>
          </a:p>
          <a:p>
            <a:r>
              <a:rPr lang="en-US" dirty="0" smtClean="0"/>
              <a:t>Fiscal policy is an instrument to sustain aggregate demand </a:t>
            </a:r>
          </a:p>
          <a:p>
            <a:endParaRPr lang="en-US" dirty="0"/>
          </a:p>
          <a:p>
            <a:endParaRPr lang="en-US" dirty="0" smtClean="0"/>
          </a:p>
          <a:p>
            <a:pPr marL="0" indent="0">
              <a:buNone/>
            </a:pPr>
            <a:r>
              <a:rPr lang="it-IT" sz="3900" dirty="0" smtClean="0"/>
              <a:t>The </a:t>
            </a:r>
            <a:r>
              <a:rPr lang="it-IT" sz="3900" dirty="0" err="1" smtClean="0"/>
              <a:t>intertemporal</a:t>
            </a:r>
            <a:r>
              <a:rPr lang="it-IT" sz="3900" dirty="0" smtClean="0"/>
              <a:t> </a:t>
            </a:r>
            <a:r>
              <a:rPr lang="it-IT" sz="3900" dirty="0" err="1" smtClean="0"/>
              <a:t>approach</a:t>
            </a:r>
            <a:r>
              <a:rPr lang="it-IT" sz="3900" dirty="0" smtClean="0"/>
              <a:t>: from the ’70 to </a:t>
            </a:r>
            <a:r>
              <a:rPr lang="it-IT" sz="3900" dirty="0" err="1" smtClean="0"/>
              <a:t>nowadays</a:t>
            </a:r>
            <a:endParaRPr lang="it-IT" sz="3900" dirty="0" smtClean="0"/>
          </a:p>
          <a:p>
            <a:pPr marL="0" indent="0">
              <a:buNone/>
            </a:pPr>
            <a:endParaRPr lang="it-IT" dirty="0" smtClean="0"/>
          </a:p>
          <a:p>
            <a:r>
              <a:rPr lang="en-US" dirty="0" smtClean="0"/>
              <a:t>Fiscal policy has been downgraded to an external shock.</a:t>
            </a:r>
          </a:p>
          <a:p>
            <a:r>
              <a:rPr lang="en-US" dirty="0" smtClean="0"/>
              <a:t>Sustainability of public finances </a:t>
            </a:r>
            <a:endParaRPr lang="it-IT" dirty="0"/>
          </a:p>
        </p:txBody>
      </p:sp>
    </p:spTree>
    <p:extLst>
      <p:ext uri="{BB962C8B-B14F-4D97-AF65-F5344CB8AC3E}">
        <p14:creationId xmlns:p14="http://schemas.microsoft.com/office/powerpoint/2010/main" val="4059885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The core of the </a:t>
            </a:r>
            <a:r>
              <a:rPr lang="it-IT" dirty="0" err="1" smtClean="0"/>
              <a:t>Keynesian</a:t>
            </a:r>
            <a:r>
              <a:rPr lang="it-IT" dirty="0" smtClean="0"/>
              <a:t> </a:t>
            </a:r>
            <a:r>
              <a:rPr lang="it-IT" dirty="0" err="1" smtClean="0"/>
              <a:t>theory</a:t>
            </a:r>
            <a:endParaRPr lang="it-IT" dirty="0"/>
          </a:p>
        </p:txBody>
      </p:sp>
      <p:sp>
        <p:nvSpPr>
          <p:cNvPr id="3" name="Segnaposto contenuto 2"/>
          <p:cNvSpPr>
            <a:spLocks noGrp="1"/>
          </p:cNvSpPr>
          <p:nvPr>
            <p:ph idx="1"/>
          </p:nvPr>
        </p:nvSpPr>
        <p:spPr/>
        <p:txBody>
          <a:bodyPr/>
          <a:lstStyle/>
          <a:p>
            <a:pPr marL="742950" indent="-742950" algn="just">
              <a:buAutoNum type="alphaLcParenR"/>
            </a:pPr>
            <a:r>
              <a:rPr lang="en-US" sz="3600" dirty="0" smtClean="0"/>
              <a:t>aggregate </a:t>
            </a:r>
            <a:r>
              <a:rPr lang="en-US" sz="3600" dirty="0"/>
              <a:t>demand plays a major role in defining the equilibrium </a:t>
            </a:r>
            <a:r>
              <a:rPr lang="en-US" sz="3600" dirty="0" smtClean="0"/>
              <a:t>income</a:t>
            </a:r>
          </a:p>
          <a:p>
            <a:pPr marL="742950" indent="-742950" algn="just">
              <a:buAutoNum type="alphaLcParenR"/>
            </a:pPr>
            <a:endParaRPr lang="en-US" sz="3600" dirty="0"/>
          </a:p>
          <a:p>
            <a:pPr marL="530225" indent="-530225" algn="just">
              <a:buNone/>
            </a:pPr>
            <a:r>
              <a:rPr lang="en-US" sz="3600" dirty="0"/>
              <a:t>b) economists should focus on the short run: the external shocks that occur with the passing of time cannot be predicted. Furthermore, short-run equilibria will define long-run equilibria.</a:t>
            </a:r>
          </a:p>
          <a:p>
            <a:endParaRPr lang="it-IT" dirty="0"/>
          </a:p>
        </p:txBody>
      </p:sp>
    </p:spTree>
    <p:extLst>
      <p:ext uri="{BB962C8B-B14F-4D97-AF65-F5344CB8AC3E}">
        <p14:creationId xmlns:p14="http://schemas.microsoft.com/office/powerpoint/2010/main" val="2350475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Analytical</a:t>
            </a:r>
            <a:r>
              <a:rPr lang="it-IT" dirty="0" smtClean="0"/>
              <a:t> </a:t>
            </a:r>
            <a:r>
              <a:rPr lang="it-IT" dirty="0" err="1" smtClean="0"/>
              <a:t>foundation</a:t>
            </a:r>
            <a:r>
              <a:rPr lang="it-IT" dirty="0" smtClean="0"/>
              <a:t> I</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The </a:t>
            </a:r>
            <a:r>
              <a:rPr lang="en-US" dirty="0"/>
              <a:t>consumption </a:t>
            </a:r>
            <a:r>
              <a:rPr lang="en-US" dirty="0" smtClean="0"/>
              <a:t>function</a:t>
            </a:r>
          </a:p>
          <a:p>
            <a:pPr marL="0" indent="0">
              <a:buNone/>
            </a:pPr>
            <a:endParaRPr lang="en-US" dirty="0" smtClean="0"/>
          </a:p>
          <a:p>
            <a:pPr algn="just"/>
            <a:r>
              <a:rPr lang="en-US" dirty="0" smtClean="0"/>
              <a:t>Uses the </a:t>
            </a:r>
            <a:r>
              <a:rPr lang="en-US" dirty="0"/>
              <a:t>distinction between ex ante and ex post, or the distinction between spending decisions and the equilibrium which such expenditure sets out to achieve, the effects of the initial expenditure on the level of GDP at the end of the period can be measured with the introduction of the consumption function based on current income. </a:t>
            </a:r>
            <a:endParaRPr lang="en-US" dirty="0" smtClean="0"/>
          </a:p>
        </p:txBody>
      </p:sp>
    </p:spTree>
    <p:extLst>
      <p:ext uri="{BB962C8B-B14F-4D97-AF65-F5344CB8AC3E}">
        <p14:creationId xmlns:p14="http://schemas.microsoft.com/office/powerpoint/2010/main" val="4256804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t>Analytical</a:t>
            </a:r>
            <a:r>
              <a:rPr lang="it-IT" dirty="0"/>
              <a:t> </a:t>
            </a:r>
            <a:r>
              <a:rPr lang="it-IT" dirty="0" err="1"/>
              <a:t>foundation</a:t>
            </a:r>
            <a:r>
              <a:rPr lang="it-IT" dirty="0"/>
              <a:t> </a:t>
            </a:r>
            <a:r>
              <a:rPr lang="it-IT" dirty="0" smtClean="0"/>
              <a:t>II</a:t>
            </a:r>
            <a:endParaRPr lang="it-IT" dirty="0"/>
          </a:p>
        </p:txBody>
      </p:sp>
      <p:sp>
        <p:nvSpPr>
          <p:cNvPr id="3" name="Segnaposto contenuto 2"/>
          <p:cNvSpPr>
            <a:spLocks noGrp="1"/>
          </p:cNvSpPr>
          <p:nvPr>
            <p:ph idx="1"/>
          </p:nvPr>
        </p:nvSpPr>
        <p:spPr>
          <a:xfrm>
            <a:off x="838200" y="1928863"/>
            <a:ext cx="10515600" cy="4351338"/>
          </a:xfrm>
        </p:spPr>
        <p:txBody>
          <a:bodyPr/>
          <a:lstStyle/>
          <a:p>
            <a:pPr marL="0" indent="0">
              <a:buNone/>
            </a:pPr>
            <a:r>
              <a:rPr lang="en-US" dirty="0"/>
              <a:t>the "sole" monetary dimension of the </a:t>
            </a:r>
            <a:r>
              <a:rPr lang="en-US" dirty="0" smtClean="0"/>
              <a:t>variables</a:t>
            </a:r>
          </a:p>
          <a:p>
            <a:pPr marL="0" indent="0">
              <a:buNone/>
            </a:pPr>
            <a:endParaRPr lang="en-US" dirty="0"/>
          </a:p>
          <a:p>
            <a:pPr marL="0" indent="0">
              <a:buNone/>
            </a:pPr>
            <a:endParaRPr lang="en-US" dirty="0" smtClean="0"/>
          </a:p>
          <a:p>
            <a:pPr algn="just"/>
            <a:r>
              <a:rPr lang="en-US" dirty="0" smtClean="0"/>
              <a:t>The emphasis </a:t>
            </a:r>
            <a:r>
              <a:rPr lang="en-US" dirty="0"/>
              <a:t>laid on the monetary dimension - rendered with a simplification with the artifice of constant prices - makes it possible to focus on the fact that what is of interest for economic agents is the amount of expenditure at the current time.</a:t>
            </a:r>
          </a:p>
          <a:p>
            <a:endParaRPr lang="it-IT" dirty="0"/>
          </a:p>
        </p:txBody>
      </p:sp>
    </p:spTree>
    <p:extLst>
      <p:ext uri="{BB962C8B-B14F-4D97-AF65-F5344CB8AC3E}">
        <p14:creationId xmlns:p14="http://schemas.microsoft.com/office/powerpoint/2010/main" val="739427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revision</a:t>
            </a:r>
            <a:r>
              <a:rPr lang="it-IT" dirty="0" smtClean="0"/>
              <a:t> and the </a:t>
            </a:r>
            <a:r>
              <a:rPr lang="it-IT" dirty="0" err="1" smtClean="0"/>
              <a:t>intertemporal</a:t>
            </a:r>
            <a:r>
              <a:rPr lang="it-IT" dirty="0" smtClean="0"/>
              <a:t> </a:t>
            </a:r>
            <a:r>
              <a:rPr lang="it-IT" dirty="0" err="1" smtClean="0"/>
              <a:t>approach</a:t>
            </a:r>
            <a:endParaRPr lang="it-IT" dirty="0"/>
          </a:p>
        </p:txBody>
      </p:sp>
      <p:sp>
        <p:nvSpPr>
          <p:cNvPr id="3" name="Segnaposto contenuto 2"/>
          <p:cNvSpPr>
            <a:spLocks noGrp="1"/>
          </p:cNvSpPr>
          <p:nvPr>
            <p:ph idx="1"/>
          </p:nvPr>
        </p:nvSpPr>
        <p:spPr/>
        <p:txBody>
          <a:bodyPr>
            <a:normAutofit fontScale="85000" lnSpcReduction="20000"/>
          </a:bodyPr>
          <a:lstStyle/>
          <a:p>
            <a:pPr marL="0" indent="0">
              <a:buNone/>
            </a:pPr>
            <a:r>
              <a:rPr lang="en-US" dirty="0" smtClean="0"/>
              <a:t>Causes:</a:t>
            </a:r>
          </a:p>
          <a:p>
            <a:r>
              <a:rPr lang="en-US" dirty="0" smtClean="0"/>
              <a:t>high </a:t>
            </a:r>
            <a:r>
              <a:rPr lang="en-US" dirty="0"/>
              <a:t>inflation and unemployment</a:t>
            </a:r>
            <a:r>
              <a:rPr lang="en-US" dirty="0" smtClean="0"/>
              <a:t>.</a:t>
            </a:r>
          </a:p>
          <a:p>
            <a:r>
              <a:rPr lang="en-US" dirty="0" smtClean="0"/>
              <a:t>public </a:t>
            </a:r>
            <a:r>
              <a:rPr lang="en-US" dirty="0"/>
              <a:t>spending used as a mechanism of electoral </a:t>
            </a:r>
            <a:r>
              <a:rPr lang="en-US" dirty="0" smtClean="0"/>
              <a:t>consensus</a:t>
            </a:r>
          </a:p>
          <a:p>
            <a:r>
              <a:rPr lang="en-US" dirty="0" smtClean="0"/>
              <a:t>the </a:t>
            </a:r>
            <a:r>
              <a:rPr lang="en-US" dirty="0"/>
              <a:t>adverse effects of excessive public debt and excess money </a:t>
            </a:r>
            <a:endParaRPr lang="en-US" dirty="0" smtClean="0"/>
          </a:p>
          <a:p>
            <a:pPr marL="0" indent="0">
              <a:buNone/>
            </a:pPr>
            <a:r>
              <a:rPr lang="en-US" dirty="0" smtClean="0"/>
              <a:t>Contents: </a:t>
            </a:r>
          </a:p>
          <a:p>
            <a:r>
              <a:rPr lang="en-US" dirty="0"/>
              <a:t>C</a:t>
            </a:r>
            <a:r>
              <a:rPr lang="en-US" dirty="0" smtClean="0"/>
              <a:t>onsumption </a:t>
            </a:r>
            <a:r>
              <a:rPr lang="en-US" dirty="0"/>
              <a:t>function </a:t>
            </a:r>
            <a:r>
              <a:rPr lang="en-US" dirty="0" smtClean="0"/>
              <a:t>based on the intertemporal approach</a:t>
            </a:r>
          </a:p>
          <a:p>
            <a:r>
              <a:rPr lang="en-US" dirty="0" smtClean="0"/>
              <a:t>Long time horizon</a:t>
            </a:r>
          </a:p>
          <a:p>
            <a:pPr marL="0" indent="0">
              <a:buNone/>
            </a:pPr>
            <a:endParaRPr lang="en-US" dirty="0" smtClean="0"/>
          </a:p>
          <a:p>
            <a:pPr marL="0" indent="0" algn="just">
              <a:buNone/>
            </a:pPr>
            <a:r>
              <a:rPr lang="en-US" sz="3900" dirty="0" smtClean="0"/>
              <a:t>This </a:t>
            </a:r>
            <a:r>
              <a:rPr lang="en-US" sz="3900" dirty="0"/>
              <a:t>paved the way for criticisms of fiscal policy interventions in the belief that they were unable to define the level of income in the long run</a:t>
            </a:r>
            <a:r>
              <a:rPr lang="en-US" sz="4300" dirty="0"/>
              <a:t>.</a:t>
            </a:r>
            <a:endParaRPr lang="it-IT" sz="4300" dirty="0"/>
          </a:p>
        </p:txBody>
      </p:sp>
    </p:spTree>
    <p:extLst>
      <p:ext uri="{BB962C8B-B14F-4D97-AF65-F5344CB8AC3E}">
        <p14:creationId xmlns:p14="http://schemas.microsoft.com/office/powerpoint/2010/main" val="3738895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313</Words>
  <Application>Microsoft Office PowerPoint</Application>
  <PresentationFormat>Widescreen</PresentationFormat>
  <Paragraphs>35</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Lesson 10</vt:lpstr>
      <vt:lpstr>Evolution of fiscal policy theory</vt:lpstr>
      <vt:lpstr>The core of the Keynesian theory</vt:lpstr>
      <vt:lpstr>Analytical foundation I</vt:lpstr>
      <vt:lpstr>Analytical foundation II</vt:lpstr>
      <vt:lpstr>The revision and the intertemporal approach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10</dc:title>
  <dc:creator>Rorita Canale</dc:creator>
  <cp:lastModifiedBy>Rorita Canale</cp:lastModifiedBy>
  <cp:revision>14</cp:revision>
  <dcterms:created xsi:type="dcterms:W3CDTF">2019-01-04T09:20:04Z</dcterms:created>
  <dcterms:modified xsi:type="dcterms:W3CDTF">2019-09-30T07:05:21Z</dcterms:modified>
</cp:coreProperties>
</file>