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ECE866E8-860D-4539-ACB9-5730520DDB6F}" type="datetimeFigureOut">
              <a:rPr lang="it-IT" smtClean="0"/>
              <a:t>14/09/2019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BF88C85-48D2-4347-A69E-C980B3FD8B3C}" type="slidenum">
              <a:rPr lang="it-IT" smtClean="0"/>
              <a:t>‹N›</a:t>
            </a:fld>
            <a:endParaRPr lang="it-IT"/>
          </a:p>
        </p:txBody>
      </p:sp>
    </p:spTree>
    <p:extLst>
      <p:ext uri="{BB962C8B-B14F-4D97-AF65-F5344CB8AC3E}">
        <p14:creationId xmlns:p14="http://schemas.microsoft.com/office/powerpoint/2010/main" val="8038290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CE866E8-860D-4539-ACB9-5730520DDB6F}" type="datetimeFigureOut">
              <a:rPr lang="it-IT" smtClean="0"/>
              <a:t>14/09/2019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BF88C85-48D2-4347-A69E-C980B3FD8B3C}" type="slidenum">
              <a:rPr lang="it-IT" smtClean="0"/>
              <a:t>‹N›</a:t>
            </a:fld>
            <a:endParaRPr lang="it-IT"/>
          </a:p>
        </p:txBody>
      </p:sp>
    </p:spTree>
    <p:extLst>
      <p:ext uri="{BB962C8B-B14F-4D97-AF65-F5344CB8AC3E}">
        <p14:creationId xmlns:p14="http://schemas.microsoft.com/office/powerpoint/2010/main" val="2576410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CE866E8-860D-4539-ACB9-5730520DDB6F}" type="datetimeFigureOut">
              <a:rPr lang="it-IT" smtClean="0"/>
              <a:t>14/09/2019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BF88C85-48D2-4347-A69E-C980B3FD8B3C}" type="slidenum">
              <a:rPr lang="it-IT" smtClean="0"/>
              <a:t>‹N›</a:t>
            </a:fld>
            <a:endParaRPr lang="it-IT"/>
          </a:p>
        </p:txBody>
      </p:sp>
    </p:spTree>
    <p:extLst>
      <p:ext uri="{BB962C8B-B14F-4D97-AF65-F5344CB8AC3E}">
        <p14:creationId xmlns:p14="http://schemas.microsoft.com/office/powerpoint/2010/main" val="3487518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CE866E8-860D-4539-ACB9-5730520DDB6F}" type="datetimeFigureOut">
              <a:rPr lang="it-IT" smtClean="0"/>
              <a:t>14/09/2019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BF88C85-48D2-4347-A69E-C980B3FD8B3C}" type="slidenum">
              <a:rPr lang="it-IT" smtClean="0"/>
              <a:t>‹N›</a:t>
            </a:fld>
            <a:endParaRPr lang="it-IT"/>
          </a:p>
        </p:txBody>
      </p:sp>
    </p:spTree>
    <p:extLst>
      <p:ext uri="{BB962C8B-B14F-4D97-AF65-F5344CB8AC3E}">
        <p14:creationId xmlns:p14="http://schemas.microsoft.com/office/powerpoint/2010/main" val="3978257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Segnaposto data 3"/>
          <p:cNvSpPr>
            <a:spLocks noGrp="1"/>
          </p:cNvSpPr>
          <p:nvPr>
            <p:ph type="dt" sz="half" idx="10"/>
          </p:nvPr>
        </p:nvSpPr>
        <p:spPr/>
        <p:txBody>
          <a:bodyPr/>
          <a:lstStyle/>
          <a:p>
            <a:fld id="{ECE866E8-860D-4539-ACB9-5730520DDB6F}" type="datetimeFigureOut">
              <a:rPr lang="it-IT" smtClean="0"/>
              <a:t>14/09/2019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BF88C85-48D2-4347-A69E-C980B3FD8B3C}" type="slidenum">
              <a:rPr lang="it-IT" smtClean="0"/>
              <a:t>‹N›</a:t>
            </a:fld>
            <a:endParaRPr lang="it-IT"/>
          </a:p>
        </p:txBody>
      </p:sp>
    </p:spTree>
    <p:extLst>
      <p:ext uri="{BB962C8B-B14F-4D97-AF65-F5344CB8AC3E}">
        <p14:creationId xmlns:p14="http://schemas.microsoft.com/office/powerpoint/2010/main" val="3390425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ECE866E8-860D-4539-ACB9-5730520DDB6F}" type="datetimeFigureOut">
              <a:rPr lang="it-IT" smtClean="0"/>
              <a:t>14/09/2019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BF88C85-48D2-4347-A69E-C980B3FD8B3C}" type="slidenum">
              <a:rPr lang="it-IT" smtClean="0"/>
              <a:t>‹N›</a:t>
            </a:fld>
            <a:endParaRPr lang="it-IT"/>
          </a:p>
        </p:txBody>
      </p:sp>
    </p:spTree>
    <p:extLst>
      <p:ext uri="{BB962C8B-B14F-4D97-AF65-F5344CB8AC3E}">
        <p14:creationId xmlns:p14="http://schemas.microsoft.com/office/powerpoint/2010/main" val="2651881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ECE866E8-860D-4539-ACB9-5730520DDB6F}" type="datetimeFigureOut">
              <a:rPr lang="it-IT" smtClean="0"/>
              <a:t>14/09/2019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0BF88C85-48D2-4347-A69E-C980B3FD8B3C}" type="slidenum">
              <a:rPr lang="it-IT" smtClean="0"/>
              <a:t>‹N›</a:t>
            </a:fld>
            <a:endParaRPr lang="it-IT"/>
          </a:p>
        </p:txBody>
      </p:sp>
    </p:spTree>
    <p:extLst>
      <p:ext uri="{BB962C8B-B14F-4D97-AF65-F5344CB8AC3E}">
        <p14:creationId xmlns:p14="http://schemas.microsoft.com/office/powerpoint/2010/main" val="2725898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ECE866E8-860D-4539-ACB9-5730520DDB6F}" type="datetimeFigureOut">
              <a:rPr lang="it-IT" smtClean="0"/>
              <a:t>14/09/2019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0BF88C85-48D2-4347-A69E-C980B3FD8B3C}" type="slidenum">
              <a:rPr lang="it-IT" smtClean="0"/>
              <a:t>‹N›</a:t>
            </a:fld>
            <a:endParaRPr lang="it-IT"/>
          </a:p>
        </p:txBody>
      </p:sp>
    </p:spTree>
    <p:extLst>
      <p:ext uri="{BB962C8B-B14F-4D97-AF65-F5344CB8AC3E}">
        <p14:creationId xmlns:p14="http://schemas.microsoft.com/office/powerpoint/2010/main" val="957378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ECE866E8-860D-4539-ACB9-5730520DDB6F}" type="datetimeFigureOut">
              <a:rPr lang="it-IT" smtClean="0"/>
              <a:t>14/09/2019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0BF88C85-48D2-4347-A69E-C980B3FD8B3C}" type="slidenum">
              <a:rPr lang="it-IT" smtClean="0"/>
              <a:t>‹N›</a:t>
            </a:fld>
            <a:endParaRPr lang="it-IT"/>
          </a:p>
        </p:txBody>
      </p:sp>
    </p:spTree>
    <p:extLst>
      <p:ext uri="{BB962C8B-B14F-4D97-AF65-F5344CB8AC3E}">
        <p14:creationId xmlns:p14="http://schemas.microsoft.com/office/powerpoint/2010/main" val="1540032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ECE866E8-860D-4539-ACB9-5730520DDB6F}" type="datetimeFigureOut">
              <a:rPr lang="it-IT" smtClean="0"/>
              <a:t>14/09/2019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BF88C85-48D2-4347-A69E-C980B3FD8B3C}" type="slidenum">
              <a:rPr lang="it-IT" smtClean="0"/>
              <a:t>‹N›</a:t>
            </a:fld>
            <a:endParaRPr lang="it-IT"/>
          </a:p>
        </p:txBody>
      </p:sp>
    </p:spTree>
    <p:extLst>
      <p:ext uri="{BB962C8B-B14F-4D97-AF65-F5344CB8AC3E}">
        <p14:creationId xmlns:p14="http://schemas.microsoft.com/office/powerpoint/2010/main" val="9982861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ECE866E8-860D-4539-ACB9-5730520DDB6F}" type="datetimeFigureOut">
              <a:rPr lang="it-IT" smtClean="0"/>
              <a:t>14/09/2019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BF88C85-48D2-4347-A69E-C980B3FD8B3C}" type="slidenum">
              <a:rPr lang="it-IT" smtClean="0"/>
              <a:t>‹N›</a:t>
            </a:fld>
            <a:endParaRPr lang="it-IT"/>
          </a:p>
        </p:txBody>
      </p:sp>
    </p:spTree>
    <p:extLst>
      <p:ext uri="{BB962C8B-B14F-4D97-AF65-F5344CB8AC3E}">
        <p14:creationId xmlns:p14="http://schemas.microsoft.com/office/powerpoint/2010/main" val="4227790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E866E8-860D-4539-ACB9-5730520DDB6F}" type="datetimeFigureOut">
              <a:rPr lang="it-IT" smtClean="0"/>
              <a:t>14/09/2019</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F88C85-48D2-4347-A69E-C980B3FD8B3C}" type="slidenum">
              <a:rPr lang="it-IT" smtClean="0"/>
              <a:t>‹N›</a:t>
            </a:fld>
            <a:endParaRPr lang="it-IT"/>
          </a:p>
        </p:txBody>
      </p:sp>
    </p:spTree>
    <p:extLst>
      <p:ext uri="{BB962C8B-B14F-4D97-AF65-F5344CB8AC3E}">
        <p14:creationId xmlns:p14="http://schemas.microsoft.com/office/powerpoint/2010/main" val="38712884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4.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5.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6.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err="1" smtClean="0"/>
              <a:t>Lesson</a:t>
            </a:r>
            <a:r>
              <a:rPr lang="it-IT" dirty="0" smtClean="0"/>
              <a:t> 9</a:t>
            </a:r>
            <a:endParaRPr lang="it-IT" dirty="0"/>
          </a:p>
        </p:txBody>
      </p:sp>
      <p:sp>
        <p:nvSpPr>
          <p:cNvPr id="3" name="Sottotitolo 2"/>
          <p:cNvSpPr>
            <a:spLocks noGrp="1"/>
          </p:cNvSpPr>
          <p:nvPr>
            <p:ph type="subTitle" idx="1"/>
          </p:nvPr>
        </p:nvSpPr>
        <p:spPr/>
        <p:txBody>
          <a:bodyPr>
            <a:normAutofit/>
          </a:bodyPr>
          <a:lstStyle/>
          <a:p>
            <a:r>
              <a:rPr lang="en-US" sz="3600" dirty="0"/>
              <a:t>Inflation and output effects of expansionary fiscal policies: the slope of the supply curve</a:t>
            </a:r>
            <a:endParaRPr lang="it-IT" sz="3600" dirty="0"/>
          </a:p>
        </p:txBody>
      </p:sp>
    </p:spTree>
    <p:extLst>
      <p:ext uri="{BB962C8B-B14F-4D97-AF65-F5344CB8AC3E}">
        <p14:creationId xmlns:p14="http://schemas.microsoft.com/office/powerpoint/2010/main" val="30687425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smtClean="0"/>
              <a:t>Aggregate </a:t>
            </a:r>
            <a:r>
              <a:rPr lang="it-IT" b="1" dirty="0" err="1" smtClean="0"/>
              <a:t>demand</a:t>
            </a:r>
            <a:r>
              <a:rPr lang="it-IT" b="1" dirty="0" smtClean="0"/>
              <a:t> </a:t>
            </a:r>
            <a:endParaRPr lang="it-IT" b="1" dirty="0"/>
          </a:p>
        </p:txBody>
      </p:sp>
      <p:sp>
        <p:nvSpPr>
          <p:cNvPr id="3" name="Segnaposto contenuto 2"/>
          <p:cNvSpPr>
            <a:spLocks noGrp="1"/>
          </p:cNvSpPr>
          <p:nvPr>
            <p:ph idx="1"/>
          </p:nvPr>
        </p:nvSpPr>
        <p:spPr>
          <a:xfrm>
            <a:off x="838200" y="3111909"/>
            <a:ext cx="10515600" cy="3065053"/>
          </a:xfrm>
        </p:spPr>
        <p:txBody>
          <a:bodyPr/>
          <a:lstStyle/>
          <a:p>
            <a:pPr algn="just"/>
            <a:r>
              <a:rPr lang="en-US" dirty="0"/>
              <a:t>Equation B.2.1.1 is the dynamic form of aggregate demand. It represents the usual equilibrium in the goods market including inflation  . Inflation lowers output through its effect on real balances through the Fisher equation, according to which the monetary interest rate increases as inflation increases, and through the central bank reaction function described by the Taylor rule. Parameter  captures these three features.</a:t>
            </a:r>
            <a:endParaRPr lang="it-IT" dirty="0"/>
          </a:p>
        </p:txBody>
      </p:sp>
      <p:pic>
        <p:nvPicPr>
          <p:cNvPr id="16" name="Immagine 15"/>
          <p:cNvPicPr>
            <a:picLocks noChangeAspect="1"/>
          </p:cNvPicPr>
          <p:nvPr/>
        </p:nvPicPr>
        <p:blipFill>
          <a:blip r:embed="rId2"/>
          <a:stretch>
            <a:fillRect/>
          </a:stretch>
        </p:blipFill>
        <p:spPr>
          <a:xfrm>
            <a:off x="412955" y="1814052"/>
            <a:ext cx="12123173" cy="710548"/>
          </a:xfrm>
          <a:prstGeom prst="rect">
            <a:avLst/>
          </a:prstGeom>
        </p:spPr>
      </p:pic>
    </p:spTree>
    <p:extLst>
      <p:ext uri="{BB962C8B-B14F-4D97-AF65-F5344CB8AC3E}">
        <p14:creationId xmlns:p14="http://schemas.microsoft.com/office/powerpoint/2010/main" val="33314454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Aggregate </a:t>
            </a:r>
            <a:r>
              <a:rPr lang="it-IT" dirty="0" err="1" smtClean="0"/>
              <a:t>supply</a:t>
            </a:r>
            <a:endParaRPr lang="it-IT" dirty="0"/>
          </a:p>
        </p:txBody>
      </p:sp>
      <p:sp>
        <p:nvSpPr>
          <p:cNvPr id="3" name="Segnaposto contenuto 2"/>
          <p:cNvSpPr>
            <a:spLocks noGrp="1"/>
          </p:cNvSpPr>
          <p:nvPr>
            <p:ph idx="1"/>
          </p:nvPr>
        </p:nvSpPr>
        <p:spPr>
          <a:xfrm>
            <a:off x="838200" y="2197510"/>
            <a:ext cx="10515600" cy="3979453"/>
          </a:xfrm>
        </p:spPr>
        <p:txBody>
          <a:bodyPr>
            <a:normAutofit fontScale="92500" lnSpcReduction="10000"/>
          </a:bodyPr>
          <a:lstStyle/>
          <a:p>
            <a:pPr algn="just"/>
            <a:r>
              <a:rPr lang="en-US" dirty="0"/>
              <a:t>Equation B.2.1.2 describes the dynamic aggregate supply according to which current inflation is a direct function of inflation expectations </a:t>
            </a:r>
            <a:r>
              <a:rPr lang="en-US" dirty="0" err="1">
                <a:latin typeface="Symbol" panose="05050102010706020507" pitchFamily="18" charset="2"/>
              </a:rPr>
              <a:t>p</a:t>
            </a:r>
            <a:r>
              <a:rPr lang="en-US" baseline="30000" dirty="0" err="1"/>
              <a:t>e</a:t>
            </a:r>
            <a:r>
              <a:rPr lang="en-US" dirty="0" smtClean="0"/>
              <a:t> </a:t>
            </a:r>
            <a:r>
              <a:rPr lang="en-US" dirty="0"/>
              <a:t>and of the output gap (y-y*)</a:t>
            </a:r>
            <a:r>
              <a:rPr lang="en-US" dirty="0" smtClean="0"/>
              <a:t>. </a:t>
            </a:r>
            <a:r>
              <a:rPr lang="en-US" dirty="0"/>
              <a:t>Parameter </a:t>
            </a:r>
            <a:r>
              <a:rPr lang="en-US" dirty="0" smtClean="0">
                <a:latin typeface="Symbol" panose="05050102010706020507" pitchFamily="18" charset="2"/>
              </a:rPr>
              <a:t>s</a:t>
            </a:r>
            <a:r>
              <a:rPr lang="en-US" dirty="0" smtClean="0"/>
              <a:t> </a:t>
            </a:r>
            <a:r>
              <a:rPr lang="en-US" dirty="0"/>
              <a:t>is of the utmost importance to define the effect of the output gap upon </a:t>
            </a:r>
            <a:r>
              <a:rPr lang="en-US" dirty="0" smtClean="0"/>
              <a:t>inflation. </a:t>
            </a:r>
            <a:r>
              <a:rPr lang="en-US" dirty="0"/>
              <a:t>It is not a constant, but rather changes according to the general conditions of the </a:t>
            </a:r>
            <a:r>
              <a:rPr lang="en-US" dirty="0" err="1"/>
              <a:t>labour</a:t>
            </a:r>
            <a:r>
              <a:rPr lang="en-US" dirty="0"/>
              <a:t> market: it derives from the Phillips curve and registers how wages change according to the rate of unemployment. When output is far below its full employment level, wages neither grow when </a:t>
            </a:r>
            <a:r>
              <a:rPr lang="en-US" dirty="0" err="1"/>
              <a:t>labour</a:t>
            </a:r>
            <a:r>
              <a:rPr lang="en-US" dirty="0"/>
              <a:t> demand increases nor fall when it decreases, resulting in a value of </a:t>
            </a:r>
            <a:r>
              <a:rPr lang="en-US" dirty="0" smtClean="0">
                <a:solidFill>
                  <a:prstClr val="black"/>
                </a:solidFill>
                <a:latin typeface="Symbol" panose="05050102010706020507" pitchFamily="18" charset="2"/>
              </a:rPr>
              <a:t>s=0</a:t>
            </a:r>
            <a:r>
              <a:rPr lang="en-US" dirty="0" smtClean="0"/>
              <a:t> </a:t>
            </a:r>
            <a:r>
              <a:rPr lang="en-US" dirty="0"/>
              <a:t>. When, by contrast, output is near its full employment level, the Phillips curve is vertical, as wages rapidly react to demand for </a:t>
            </a:r>
            <a:r>
              <a:rPr lang="en-US" dirty="0" err="1"/>
              <a:t>labour</a:t>
            </a:r>
            <a:r>
              <a:rPr lang="en-US" dirty="0"/>
              <a:t>.</a:t>
            </a:r>
            <a:endParaRPr lang="it-IT" dirty="0"/>
          </a:p>
        </p:txBody>
      </p:sp>
      <p:pic>
        <p:nvPicPr>
          <p:cNvPr id="12" name="Immagine 11"/>
          <p:cNvPicPr>
            <a:picLocks noChangeAspect="1"/>
          </p:cNvPicPr>
          <p:nvPr/>
        </p:nvPicPr>
        <p:blipFill>
          <a:blip r:embed="rId2"/>
          <a:stretch>
            <a:fillRect/>
          </a:stretch>
        </p:blipFill>
        <p:spPr>
          <a:xfrm>
            <a:off x="501445" y="1489587"/>
            <a:ext cx="12126105" cy="884903"/>
          </a:xfrm>
          <a:prstGeom prst="rect">
            <a:avLst/>
          </a:prstGeom>
        </p:spPr>
      </p:pic>
    </p:spTree>
    <p:extLst>
      <p:ext uri="{BB962C8B-B14F-4D97-AF65-F5344CB8AC3E}">
        <p14:creationId xmlns:p14="http://schemas.microsoft.com/office/powerpoint/2010/main" val="21265365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en-US" sz="3600" b="1" dirty="0"/>
              <a:t>Inflationary effects of demand changes under alternative hypotheses on the slope of the supply curve</a:t>
            </a:r>
            <a:endParaRPr lang="it-IT" sz="3600" b="1" dirty="0"/>
          </a:p>
        </p:txBody>
      </p:sp>
      <p:pic>
        <p:nvPicPr>
          <p:cNvPr id="48" name="Segnaposto contenuto 47"/>
          <p:cNvPicPr>
            <a:picLocks noGrp="1" noChangeAspect="1"/>
          </p:cNvPicPr>
          <p:nvPr>
            <p:ph idx="1"/>
          </p:nvPr>
        </p:nvPicPr>
        <p:blipFill>
          <a:blip r:embed="rId2"/>
          <a:stretch>
            <a:fillRect/>
          </a:stretch>
        </p:blipFill>
        <p:spPr>
          <a:xfrm>
            <a:off x="1533832" y="1370687"/>
            <a:ext cx="9542207" cy="5269352"/>
          </a:xfrm>
          <a:prstGeom prst="rect">
            <a:avLst/>
          </a:prstGeom>
        </p:spPr>
      </p:pic>
    </p:spTree>
    <p:extLst>
      <p:ext uri="{BB962C8B-B14F-4D97-AF65-F5344CB8AC3E}">
        <p14:creationId xmlns:p14="http://schemas.microsoft.com/office/powerpoint/2010/main" val="22486722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en-US" dirty="0" smtClean="0"/>
              <a:t>Effect </a:t>
            </a:r>
            <a:r>
              <a:rPr lang="en-US" dirty="0"/>
              <a:t>on output and inflation of a change in aggregate demand </a:t>
            </a:r>
            <a:r>
              <a:rPr lang="en-US" dirty="0" smtClean="0"/>
              <a:t>: matrix notation</a:t>
            </a:r>
            <a:endParaRPr lang="it-IT" dirty="0"/>
          </a:p>
        </p:txBody>
      </p:sp>
      <p:sp>
        <p:nvSpPr>
          <p:cNvPr id="5" name="Rectangle 2"/>
          <p:cNvSpPr>
            <a:spLocks noChangeArrowheads="1"/>
          </p:cNvSpPr>
          <p:nvPr/>
        </p:nvSpPr>
        <p:spPr bwMode="auto">
          <a:xfrm>
            <a:off x="3849329" y="261046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6" name="Oggetto 5"/>
          <p:cNvGraphicFramePr>
            <a:graphicFrameLocks noChangeAspect="1"/>
          </p:cNvGraphicFramePr>
          <p:nvPr>
            <p:extLst>
              <p:ext uri="{D42A27DB-BD31-4B8C-83A1-F6EECF244321}">
                <p14:modId xmlns:p14="http://schemas.microsoft.com/office/powerpoint/2010/main" val="3763688445"/>
              </p:ext>
            </p:extLst>
          </p:nvPr>
        </p:nvGraphicFramePr>
        <p:xfrm>
          <a:off x="1519084" y="2344993"/>
          <a:ext cx="8701547" cy="3274141"/>
        </p:xfrm>
        <a:graphic>
          <a:graphicData uri="http://schemas.openxmlformats.org/presentationml/2006/ole">
            <mc:AlternateContent xmlns:mc="http://schemas.openxmlformats.org/markup-compatibility/2006">
              <mc:Choice xmlns:v="urn:schemas-microsoft-com:vml" Requires="v">
                <p:oleObj spid="_x0000_s4120" name="Equation" r:id="rId3" imgW="1905000" imgH="774700" progId="Equation.DSMT4">
                  <p:embed/>
                </p:oleObj>
              </mc:Choice>
              <mc:Fallback>
                <p:oleObj name="Equation" r:id="rId3" imgW="1905000" imgH="7747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19084" y="2344993"/>
                        <a:ext cx="8701547" cy="3274141"/>
                      </a:xfrm>
                      <a:prstGeom prst="rect">
                        <a:avLst/>
                      </a:prstGeom>
                      <a:noFill/>
                    </p:spPr>
                  </p:pic>
                </p:oleObj>
              </mc:Fallback>
            </mc:AlternateContent>
          </a:graphicData>
        </a:graphic>
      </p:graphicFrame>
    </p:spTree>
    <p:extLst>
      <p:ext uri="{BB962C8B-B14F-4D97-AF65-F5344CB8AC3E}">
        <p14:creationId xmlns:p14="http://schemas.microsoft.com/office/powerpoint/2010/main" val="33316489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68710" y="365125"/>
            <a:ext cx="10985090" cy="1325563"/>
          </a:xfrm>
        </p:spPr>
        <p:txBody>
          <a:bodyPr/>
          <a:lstStyle/>
          <a:p>
            <a:pPr algn="ctr"/>
            <a:r>
              <a:rPr lang="it-IT" dirty="0" err="1" smtClean="0"/>
              <a:t>Effect</a:t>
            </a:r>
            <a:r>
              <a:rPr lang="it-IT" dirty="0" smtClean="0"/>
              <a:t> on output </a:t>
            </a:r>
            <a:r>
              <a:rPr lang="it-IT" dirty="0" err="1" smtClean="0"/>
              <a:t>growth</a:t>
            </a:r>
            <a:endParaRPr lang="it-IT" dirty="0"/>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5" name="Oggetto 4"/>
          <p:cNvGraphicFramePr>
            <a:graphicFrameLocks noChangeAspect="1"/>
          </p:cNvGraphicFramePr>
          <p:nvPr>
            <p:extLst>
              <p:ext uri="{D42A27DB-BD31-4B8C-83A1-F6EECF244321}">
                <p14:modId xmlns:p14="http://schemas.microsoft.com/office/powerpoint/2010/main" val="3969659729"/>
              </p:ext>
            </p:extLst>
          </p:nvPr>
        </p:nvGraphicFramePr>
        <p:xfrm>
          <a:off x="2123768" y="1616635"/>
          <a:ext cx="7226709" cy="2890684"/>
        </p:xfrm>
        <a:graphic>
          <a:graphicData uri="http://schemas.openxmlformats.org/presentationml/2006/ole">
            <mc:AlternateContent xmlns:mc="http://schemas.openxmlformats.org/markup-compatibility/2006">
              <mc:Choice xmlns:v="urn:schemas-microsoft-com:vml" Requires="v">
                <p:oleObj spid="_x0000_s5144" name="Equation" r:id="rId3" imgW="1205977" imgH="634725" progId="Equation.DSMT4">
                  <p:embed/>
                </p:oleObj>
              </mc:Choice>
              <mc:Fallback>
                <p:oleObj name="Equation" r:id="rId3" imgW="1205977" imgH="634725"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23768" y="1616635"/>
                        <a:ext cx="7226709" cy="2890684"/>
                      </a:xfrm>
                      <a:prstGeom prst="rect">
                        <a:avLst/>
                      </a:prstGeom>
                      <a:noFill/>
                    </p:spPr>
                  </p:pic>
                </p:oleObj>
              </mc:Fallback>
            </mc:AlternateContent>
          </a:graphicData>
        </a:graphic>
      </p:graphicFrame>
      <p:sp>
        <p:nvSpPr>
          <p:cNvPr id="6" name="Rettangolo 5"/>
          <p:cNvSpPr/>
          <p:nvPr/>
        </p:nvSpPr>
        <p:spPr>
          <a:xfrm>
            <a:off x="1034960" y="5529918"/>
            <a:ext cx="9185671" cy="369332"/>
          </a:xfrm>
          <a:prstGeom prst="rect">
            <a:avLst/>
          </a:prstGeom>
        </p:spPr>
        <p:txBody>
          <a:bodyPr wrap="square">
            <a:spAutoFit/>
          </a:bodyPr>
          <a:lstStyle/>
          <a:p>
            <a:r>
              <a:rPr lang="en-US" dirty="0"/>
              <a:t>becoming   </a:t>
            </a:r>
            <a:r>
              <a:rPr lang="en-US" dirty="0" smtClean="0"/>
              <a:t> </a:t>
            </a:r>
            <a:r>
              <a:rPr lang="en-US" dirty="0" smtClean="0">
                <a:latin typeface="Symbol" panose="05050102010706020507" pitchFamily="18" charset="2"/>
                <a:sym typeface="Symbol" panose="05050102010706020507" pitchFamily="18" charset="2"/>
              </a:rPr>
              <a:t></a:t>
            </a:r>
            <a:r>
              <a:rPr lang="en-US" dirty="0" smtClean="0"/>
              <a:t>  or </a:t>
            </a:r>
            <a:r>
              <a:rPr lang="en-US" dirty="0"/>
              <a:t>the value of the multiplier when </a:t>
            </a:r>
            <a:r>
              <a:rPr lang="en-US" dirty="0" smtClean="0">
                <a:latin typeface="Symbol" panose="05050102010706020507" pitchFamily="18" charset="2"/>
              </a:rPr>
              <a:t>s</a:t>
            </a:r>
            <a:r>
              <a:rPr lang="en-US" dirty="0" smtClean="0"/>
              <a:t> =0 and </a:t>
            </a:r>
            <a:r>
              <a:rPr lang="en-US" dirty="0"/>
              <a:t>zero </a:t>
            </a:r>
            <a:r>
              <a:rPr lang="en-US" dirty="0" smtClean="0"/>
              <a:t>when</a:t>
            </a:r>
            <a:r>
              <a:rPr lang="en-US" dirty="0">
                <a:solidFill>
                  <a:prstClr val="black"/>
                </a:solidFill>
                <a:latin typeface="Symbol" panose="05050102010706020507" pitchFamily="18" charset="2"/>
              </a:rPr>
              <a:t> s</a:t>
            </a:r>
            <a:r>
              <a:rPr lang="en-US" dirty="0">
                <a:solidFill>
                  <a:prstClr val="black"/>
                </a:solidFill>
              </a:rPr>
              <a:t> </a:t>
            </a:r>
            <a:r>
              <a:rPr lang="en-US" dirty="0" smtClean="0">
                <a:solidFill>
                  <a:prstClr val="black"/>
                </a:solidFill>
              </a:rPr>
              <a:t>=</a:t>
            </a:r>
            <a:r>
              <a:rPr lang="en-US" dirty="0" smtClean="0">
                <a:solidFill>
                  <a:prstClr val="black"/>
                </a:solidFill>
                <a:sym typeface="Symbol" panose="05050102010706020507" pitchFamily="18" charset="2"/>
              </a:rPr>
              <a:t></a:t>
            </a:r>
            <a:r>
              <a:rPr lang="en-US" dirty="0" smtClean="0"/>
              <a:t>  </a:t>
            </a:r>
            <a:endParaRPr lang="it-IT" dirty="0"/>
          </a:p>
        </p:txBody>
      </p:sp>
    </p:spTree>
    <p:extLst>
      <p:ext uri="{BB962C8B-B14F-4D97-AF65-F5344CB8AC3E}">
        <p14:creationId xmlns:p14="http://schemas.microsoft.com/office/powerpoint/2010/main" val="98331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err="1" smtClean="0"/>
              <a:t>Effect</a:t>
            </a:r>
            <a:r>
              <a:rPr lang="it-IT" dirty="0" smtClean="0"/>
              <a:t> on </a:t>
            </a:r>
            <a:r>
              <a:rPr lang="it-IT" dirty="0" err="1" smtClean="0"/>
              <a:t>inflation</a:t>
            </a:r>
            <a:endParaRPr lang="it-IT" dirty="0"/>
          </a:p>
        </p:txBody>
      </p:sp>
      <p:sp>
        <p:nvSpPr>
          <p:cNvPr id="7"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8" name="Oggetto 7"/>
          <p:cNvGraphicFramePr>
            <a:graphicFrameLocks noChangeAspect="1"/>
          </p:cNvGraphicFramePr>
          <p:nvPr>
            <p:extLst>
              <p:ext uri="{D42A27DB-BD31-4B8C-83A1-F6EECF244321}">
                <p14:modId xmlns:p14="http://schemas.microsoft.com/office/powerpoint/2010/main" val="3838732688"/>
              </p:ext>
            </p:extLst>
          </p:nvPr>
        </p:nvGraphicFramePr>
        <p:xfrm>
          <a:off x="2182762" y="1690688"/>
          <a:ext cx="6575322" cy="3409426"/>
        </p:xfrm>
        <a:graphic>
          <a:graphicData uri="http://schemas.openxmlformats.org/presentationml/2006/ole">
            <mc:AlternateContent xmlns:mc="http://schemas.openxmlformats.org/markup-compatibility/2006">
              <mc:Choice xmlns:v="urn:schemas-microsoft-com:vml" Requires="v">
                <p:oleObj spid="_x0000_s6170" name="Equation" r:id="rId3" imgW="1205977" imgH="634725" progId="Equation.DSMT4">
                  <p:embed/>
                </p:oleObj>
              </mc:Choice>
              <mc:Fallback>
                <p:oleObj name="Equation" r:id="rId3" imgW="1205977" imgH="634725" progId="Equation.DSMT4">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82762" y="1690688"/>
                        <a:ext cx="6575322" cy="3409426"/>
                      </a:xfrm>
                      <a:prstGeom prst="rect">
                        <a:avLst/>
                      </a:prstGeom>
                      <a:noFill/>
                    </p:spPr>
                  </p:pic>
                </p:oleObj>
              </mc:Fallback>
            </mc:AlternateContent>
          </a:graphicData>
        </a:graphic>
      </p:graphicFrame>
      <p:sp>
        <p:nvSpPr>
          <p:cNvPr id="9" name="Rettangolo 8"/>
          <p:cNvSpPr/>
          <p:nvPr/>
        </p:nvSpPr>
        <p:spPr>
          <a:xfrm>
            <a:off x="1445188" y="5781057"/>
            <a:ext cx="4865819" cy="369332"/>
          </a:xfrm>
          <a:prstGeom prst="rect">
            <a:avLst/>
          </a:prstGeom>
        </p:spPr>
        <p:txBody>
          <a:bodyPr wrap="none">
            <a:spAutoFit/>
          </a:bodyPr>
          <a:lstStyle/>
          <a:p>
            <a:r>
              <a:rPr lang="en-US" dirty="0"/>
              <a:t>becoming zero when </a:t>
            </a:r>
            <a:r>
              <a:rPr lang="en-US" dirty="0">
                <a:solidFill>
                  <a:prstClr val="black"/>
                </a:solidFill>
                <a:latin typeface="Symbol" panose="05050102010706020507" pitchFamily="18" charset="2"/>
              </a:rPr>
              <a:t>s</a:t>
            </a:r>
            <a:r>
              <a:rPr lang="en-US" dirty="0">
                <a:solidFill>
                  <a:prstClr val="black"/>
                </a:solidFill>
              </a:rPr>
              <a:t> =0</a:t>
            </a:r>
            <a:r>
              <a:rPr lang="en-US" dirty="0" smtClean="0"/>
              <a:t>  </a:t>
            </a:r>
            <a:r>
              <a:rPr lang="en-US" dirty="0"/>
              <a:t>and   </a:t>
            </a:r>
            <a:r>
              <a:rPr lang="en-US" dirty="0" smtClean="0"/>
              <a:t>1/ </a:t>
            </a:r>
            <a:r>
              <a:rPr lang="en-US" dirty="0" smtClean="0">
                <a:sym typeface="Symbol" panose="05050102010706020507" pitchFamily="18" charset="2"/>
              </a:rPr>
              <a:t> </a:t>
            </a:r>
            <a:r>
              <a:rPr lang="en-US" dirty="0" smtClean="0"/>
              <a:t>when </a:t>
            </a:r>
            <a:r>
              <a:rPr lang="en-US" dirty="0">
                <a:solidFill>
                  <a:prstClr val="black"/>
                </a:solidFill>
                <a:latin typeface="Symbol" panose="05050102010706020507" pitchFamily="18" charset="2"/>
              </a:rPr>
              <a:t>s</a:t>
            </a:r>
            <a:r>
              <a:rPr lang="en-US" dirty="0">
                <a:solidFill>
                  <a:prstClr val="black"/>
                </a:solidFill>
              </a:rPr>
              <a:t> =</a:t>
            </a:r>
            <a:r>
              <a:rPr lang="en-US" dirty="0">
                <a:solidFill>
                  <a:prstClr val="black"/>
                </a:solidFill>
                <a:sym typeface="Symbol" panose="05050102010706020507" pitchFamily="18" charset="2"/>
              </a:rPr>
              <a:t></a:t>
            </a:r>
            <a:r>
              <a:rPr lang="en-US" dirty="0" smtClean="0"/>
              <a:t> </a:t>
            </a:r>
            <a:r>
              <a:rPr lang="en-US" dirty="0"/>
              <a:t>.</a:t>
            </a:r>
            <a:endParaRPr lang="it-IT" dirty="0"/>
          </a:p>
        </p:txBody>
      </p:sp>
    </p:spTree>
    <p:extLst>
      <p:ext uri="{BB962C8B-B14F-4D97-AF65-F5344CB8AC3E}">
        <p14:creationId xmlns:p14="http://schemas.microsoft.com/office/powerpoint/2010/main" val="373135389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TotalTime>
  <Words>298</Words>
  <Application>Microsoft Office PowerPoint</Application>
  <PresentationFormat>Widescreen</PresentationFormat>
  <Paragraphs>12</Paragraphs>
  <Slides>7</Slides>
  <Notes>0</Notes>
  <HiddenSlides>0</HiddenSlides>
  <MMClips>0</MMClips>
  <ScaleCrop>false</ScaleCrop>
  <HeadingPairs>
    <vt:vector size="8" baseType="variant">
      <vt:variant>
        <vt:lpstr>Caratteri utilizzati</vt:lpstr>
      </vt:variant>
      <vt:variant>
        <vt:i4>4</vt:i4>
      </vt:variant>
      <vt:variant>
        <vt:lpstr>Tema</vt:lpstr>
      </vt:variant>
      <vt:variant>
        <vt:i4>1</vt:i4>
      </vt:variant>
      <vt:variant>
        <vt:lpstr>Server OLE incorporati</vt:lpstr>
      </vt:variant>
      <vt:variant>
        <vt:i4>1</vt:i4>
      </vt:variant>
      <vt:variant>
        <vt:lpstr>Titoli diapositive</vt:lpstr>
      </vt:variant>
      <vt:variant>
        <vt:i4>7</vt:i4>
      </vt:variant>
    </vt:vector>
  </HeadingPairs>
  <TitlesOfParts>
    <vt:vector size="13" baseType="lpstr">
      <vt:lpstr>Arial</vt:lpstr>
      <vt:lpstr>Calibri</vt:lpstr>
      <vt:lpstr>Calibri Light</vt:lpstr>
      <vt:lpstr>Symbol</vt:lpstr>
      <vt:lpstr>Tema di Office</vt:lpstr>
      <vt:lpstr>Equation</vt:lpstr>
      <vt:lpstr>Lesson 9</vt:lpstr>
      <vt:lpstr>Aggregate demand </vt:lpstr>
      <vt:lpstr>Aggregate supply</vt:lpstr>
      <vt:lpstr>Inflationary effects of demand changes under alternative hypotheses on the slope of the supply curve</vt:lpstr>
      <vt:lpstr>Effect on output and inflation of a change in aggregate demand : matrix notation</vt:lpstr>
      <vt:lpstr>Effect on output growth</vt:lpstr>
      <vt:lpstr>Effect on inflation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9</dc:title>
  <dc:creator>Rorita Canale</dc:creator>
  <cp:lastModifiedBy>Rorita Canale</cp:lastModifiedBy>
  <cp:revision>19</cp:revision>
  <dcterms:created xsi:type="dcterms:W3CDTF">2019-01-02T09:06:51Z</dcterms:created>
  <dcterms:modified xsi:type="dcterms:W3CDTF">2019-09-14T11:04:42Z</dcterms:modified>
</cp:coreProperties>
</file>