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4B280C1-6E96-4B9A-B274-C86E19B25CE1}"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422422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B280C1-6E96-4B9A-B274-C86E19B25CE1}"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82791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B280C1-6E96-4B9A-B274-C86E19B25CE1}"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24482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B280C1-6E96-4B9A-B274-C86E19B25CE1}"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7269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A4B280C1-6E96-4B9A-B274-C86E19B25CE1}"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60825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4B280C1-6E96-4B9A-B274-C86E19B25CE1}"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98915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4B280C1-6E96-4B9A-B274-C86E19B25CE1}" type="datetimeFigureOut">
              <a:rPr lang="it-IT" smtClean="0"/>
              <a:t>30/09/2020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89475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4B280C1-6E96-4B9A-B274-C86E19B25CE1}" type="datetimeFigureOut">
              <a:rPr lang="it-IT" smtClean="0"/>
              <a:t>30/09/2020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360622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B280C1-6E96-4B9A-B274-C86E19B25CE1}" type="datetimeFigureOut">
              <a:rPr lang="it-IT" smtClean="0"/>
              <a:t>30/09/2020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420647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4B280C1-6E96-4B9A-B274-C86E19B25CE1}"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340063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4B280C1-6E96-4B9A-B274-C86E19B25CE1}"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564012-FFE7-4524-BEC0-E68913D98C13}" type="slidenum">
              <a:rPr lang="it-IT" smtClean="0"/>
              <a:t>‹N›</a:t>
            </a:fld>
            <a:endParaRPr lang="it-IT"/>
          </a:p>
        </p:txBody>
      </p:sp>
    </p:spTree>
    <p:extLst>
      <p:ext uri="{BB962C8B-B14F-4D97-AF65-F5344CB8AC3E}">
        <p14:creationId xmlns:p14="http://schemas.microsoft.com/office/powerpoint/2010/main" val="96354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280C1-6E96-4B9A-B274-C86E19B25CE1}" type="datetimeFigureOut">
              <a:rPr lang="it-IT" smtClean="0"/>
              <a:t>30/09/2020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64012-FFE7-4524-BEC0-E68913D98C13}" type="slidenum">
              <a:rPr lang="it-IT" smtClean="0"/>
              <a:t>‹N›</a:t>
            </a:fld>
            <a:endParaRPr lang="it-IT"/>
          </a:p>
        </p:txBody>
      </p:sp>
    </p:spTree>
    <p:extLst>
      <p:ext uri="{BB962C8B-B14F-4D97-AF65-F5344CB8AC3E}">
        <p14:creationId xmlns:p14="http://schemas.microsoft.com/office/powerpoint/2010/main" val="268894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8</a:t>
            </a:r>
            <a:endParaRPr lang="it-IT" dirty="0"/>
          </a:p>
        </p:txBody>
      </p:sp>
      <p:sp>
        <p:nvSpPr>
          <p:cNvPr id="3" name="Sottotitolo 2"/>
          <p:cNvSpPr>
            <a:spLocks noGrp="1"/>
          </p:cNvSpPr>
          <p:nvPr>
            <p:ph type="subTitle" idx="1"/>
          </p:nvPr>
        </p:nvSpPr>
        <p:spPr/>
        <p:txBody>
          <a:bodyPr>
            <a:normAutofit/>
          </a:bodyPr>
          <a:lstStyle/>
          <a:p>
            <a:r>
              <a:rPr lang="en-US" sz="4400" dirty="0" smtClean="0"/>
              <a:t>Fiscal policy rules in the Eurozone</a:t>
            </a:r>
            <a:endParaRPr lang="it-IT" sz="4400" dirty="0"/>
          </a:p>
        </p:txBody>
      </p:sp>
    </p:spTree>
    <p:extLst>
      <p:ext uri="{BB962C8B-B14F-4D97-AF65-F5344CB8AC3E}">
        <p14:creationId xmlns:p14="http://schemas.microsoft.com/office/powerpoint/2010/main" val="361618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Maastricht </a:t>
            </a:r>
            <a:r>
              <a:rPr lang="it-IT" dirty="0" err="1" smtClean="0"/>
              <a:t>treaty</a:t>
            </a:r>
            <a:endParaRPr lang="it-IT" dirty="0"/>
          </a:p>
        </p:txBody>
      </p:sp>
      <p:sp>
        <p:nvSpPr>
          <p:cNvPr id="3" name="Segnaposto contenuto 2"/>
          <p:cNvSpPr>
            <a:spLocks noGrp="1"/>
          </p:cNvSpPr>
          <p:nvPr>
            <p:ph idx="1"/>
          </p:nvPr>
        </p:nvSpPr>
        <p:spPr/>
        <p:txBody>
          <a:bodyPr/>
          <a:lstStyle/>
          <a:p>
            <a:pPr marL="0" indent="0">
              <a:buNone/>
            </a:pPr>
            <a:r>
              <a:rPr lang="en-US" dirty="0" smtClean="0"/>
              <a:t>Signed on 7 February 1992 by 12 European countries </a:t>
            </a:r>
          </a:p>
          <a:p>
            <a:pPr marL="0" indent="0">
              <a:buNone/>
            </a:pPr>
            <a:r>
              <a:rPr lang="en-US" dirty="0" smtClean="0"/>
              <a:t>Belgium, Denmark, France, Germany, Greece, Ireland, Italy, Luxembourg, Netherlands, Portugal, Spain and the United Kingdom</a:t>
            </a:r>
          </a:p>
          <a:p>
            <a:pPr marL="0" indent="0">
              <a:buNone/>
            </a:pPr>
            <a:r>
              <a:rPr lang="en-US" dirty="0" smtClean="0"/>
              <a:t>Two out of five of these rules concern fiscal parameters: </a:t>
            </a:r>
          </a:p>
          <a:p>
            <a:pPr marL="0" indent="0">
              <a:buNone/>
            </a:pPr>
            <a:r>
              <a:rPr lang="en-US" dirty="0" smtClean="0"/>
              <a:t>1)	the public deficit/GDP ratio must not exceed 3%</a:t>
            </a:r>
          </a:p>
          <a:p>
            <a:pPr marL="0" indent="0">
              <a:buNone/>
            </a:pPr>
            <a:r>
              <a:rPr lang="en-US" dirty="0" smtClean="0"/>
              <a:t>2)	the public debt/GDP ratio must not exceed 60% </a:t>
            </a:r>
          </a:p>
          <a:p>
            <a:endParaRPr lang="it-IT" dirty="0"/>
          </a:p>
        </p:txBody>
      </p:sp>
    </p:spTree>
    <p:extLst>
      <p:ext uri="{BB962C8B-B14F-4D97-AF65-F5344CB8AC3E}">
        <p14:creationId xmlns:p14="http://schemas.microsoft.com/office/powerpoint/2010/main" val="338943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Stability and Growth Pact (SGP)</a:t>
            </a:r>
            <a:endParaRPr lang="it-IT" dirty="0"/>
          </a:p>
        </p:txBody>
      </p:sp>
      <p:sp>
        <p:nvSpPr>
          <p:cNvPr id="3" name="Segnaposto contenuto 2"/>
          <p:cNvSpPr>
            <a:spLocks noGrp="1"/>
          </p:cNvSpPr>
          <p:nvPr>
            <p:ph idx="1"/>
          </p:nvPr>
        </p:nvSpPr>
        <p:spPr/>
        <p:txBody>
          <a:bodyPr/>
          <a:lstStyle/>
          <a:p>
            <a:pPr algn="just"/>
            <a:r>
              <a:rPr lang="en-US" dirty="0" smtClean="0"/>
              <a:t>It was signed in 1997 and  aims to establish the procedures and sanctions for those countries not respecting the thresholds. It sets out how to force Eurozone countries to have sound public finances even after the adoption of the common currency</a:t>
            </a:r>
          </a:p>
          <a:p>
            <a:endParaRPr lang="en-US" dirty="0"/>
          </a:p>
          <a:p>
            <a:pPr algn="just"/>
            <a:r>
              <a:rPr lang="en-US" dirty="0"/>
              <a:t>Under the pact a ratio of public deficit to GDP of more than 3% is not to be exceeded except in cases where the contraction in the growth rate of the product, in real terms, had not fallen by more than two percentage points.</a:t>
            </a:r>
            <a:endParaRPr lang="it-IT" dirty="0"/>
          </a:p>
        </p:txBody>
      </p:sp>
    </p:spTree>
    <p:extLst>
      <p:ext uri="{BB962C8B-B14F-4D97-AF65-F5344CB8AC3E}">
        <p14:creationId xmlns:p14="http://schemas.microsoft.com/office/powerpoint/2010/main" val="877335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i="1" dirty="0"/>
              <a:t>Preventive </a:t>
            </a:r>
            <a:r>
              <a:rPr lang="it-IT" i="1" dirty="0" err="1"/>
              <a:t>arm</a:t>
            </a:r>
            <a:endParaRPr lang="it-IT" i="1" dirty="0"/>
          </a:p>
        </p:txBody>
      </p:sp>
      <p:sp>
        <p:nvSpPr>
          <p:cNvPr id="3" name="Segnaposto contenuto 2"/>
          <p:cNvSpPr>
            <a:spLocks noGrp="1"/>
          </p:cNvSpPr>
          <p:nvPr>
            <p:ph idx="1"/>
          </p:nvPr>
        </p:nvSpPr>
        <p:spPr/>
        <p:txBody>
          <a:bodyPr/>
          <a:lstStyle/>
          <a:p>
            <a:pPr marL="0" indent="0" algn="just">
              <a:buNone/>
            </a:pPr>
            <a:r>
              <a:rPr lang="en-US" dirty="0" smtClean="0"/>
              <a:t>Member </a:t>
            </a:r>
            <a:r>
              <a:rPr lang="en-US" dirty="0"/>
              <a:t>States submit plans to keep public accounts in order or annual stability </a:t>
            </a:r>
            <a:r>
              <a:rPr lang="en-US" dirty="0" err="1"/>
              <a:t>programmes</a:t>
            </a:r>
            <a:r>
              <a:rPr lang="en-US" dirty="0"/>
              <a:t>. In particular, single governments should have a medium-term objective (MTO) for their budget “close to balance or in surplus” with the aim of ensuring long-run sustainability of public accounts. </a:t>
            </a:r>
            <a:endParaRPr lang="en-US" dirty="0" smtClean="0"/>
          </a:p>
          <a:p>
            <a:pPr marL="0" indent="0" algn="just">
              <a:buNone/>
            </a:pPr>
            <a:r>
              <a:rPr lang="en-US" dirty="0" smtClean="0"/>
              <a:t>The </a:t>
            </a:r>
            <a:r>
              <a:rPr lang="en-US" dirty="0"/>
              <a:t>European Commission evaluates and the Council expresses its opinion. If the judgment is negative the commission issues an </a:t>
            </a:r>
            <a:endParaRPr lang="en-US" dirty="0" smtClean="0"/>
          </a:p>
          <a:p>
            <a:pPr marL="0" indent="0" algn="just">
              <a:buNone/>
            </a:pPr>
            <a:r>
              <a:rPr lang="en-US" i="1" dirty="0" smtClean="0"/>
              <a:t>early </a:t>
            </a:r>
            <a:r>
              <a:rPr lang="en-US" i="1" dirty="0"/>
              <a:t>warning </a:t>
            </a:r>
            <a:r>
              <a:rPr lang="en-US" dirty="0"/>
              <a:t>to prevent excessive deficits and </a:t>
            </a:r>
            <a:endParaRPr lang="en-US" dirty="0" smtClean="0"/>
          </a:p>
          <a:p>
            <a:pPr marL="0" indent="0" algn="just">
              <a:buNone/>
            </a:pPr>
            <a:r>
              <a:rPr lang="en-US" i="1" dirty="0" smtClean="0"/>
              <a:t>policy </a:t>
            </a:r>
            <a:r>
              <a:rPr lang="en-US" i="1" dirty="0"/>
              <a:t>advice</a:t>
            </a:r>
            <a:r>
              <a:rPr lang="en-US" dirty="0"/>
              <a:t>, suggesting policy recommendations to achieve the goal.</a:t>
            </a:r>
            <a:endParaRPr lang="it-IT" dirty="0"/>
          </a:p>
        </p:txBody>
      </p:sp>
    </p:spTree>
    <p:extLst>
      <p:ext uri="{BB962C8B-B14F-4D97-AF65-F5344CB8AC3E}">
        <p14:creationId xmlns:p14="http://schemas.microsoft.com/office/powerpoint/2010/main" val="695186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Dissuasive </a:t>
            </a:r>
            <a:r>
              <a:rPr lang="it-IT" dirty="0" err="1" smtClean="0"/>
              <a:t>arm</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n-GB" dirty="0">
                <a:latin typeface="Calibri" panose="020F0502020204030204" pitchFamily="34" charset="0"/>
                <a:ea typeface="Times New Roman" panose="02020603050405020304" pitchFamily="18" charset="0"/>
              </a:rPr>
              <a:t>If the deficit exceeds 3%, the country is subjected to an </a:t>
            </a:r>
            <a:r>
              <a:rPr lang="en-GB" i="1" dirty="0">
                <a:latin typeface="Calibri" panose="020F0502020204030204" pitchFamily="34" charset="0"/>
                <a:ea typeface="Times New Roman" panose="02020603050405020304" pitchFamily="18" charset="0"/>
              </a:rPr>
              <a:t>excessive deficit procedure</a:t>
            </a:r>
            <a:r>
              <a:rPr lang="en-GB" dirty="0">
                <a:latin typeface="Calibri" panose="020F0502020204030204" pitchFamily="34" charset="0"/>
                <a:ea typeface="Times New Roman" panose="02020603050405020304" pitchFamily="18" charset="0"/>
              </a:rPr>
              <a:t> (EDP). </a:t>
            </a:r>
            <a:endParaRPr lang="en-GB" dirty="0" smtClean="0">
              <a:latin typeface="Calibri" panose="020F0502020204030204" pitchFamily="34" charset="0"/>
              <a:ea typeface="Times New Roman" panose="02020603050405020304" pitchFamily="18" charset="0"/>
            </a:endParaRPr>
          </a:p>
          <a:p>
            <a:pPr marL="0" indent="0" algn="just">
              <a:buNone/>
            </a:pPr>
            <a:r>
              <a:rPr lang="en-GB" dirty="0" smtClean="0">
                <a:latin typeface="Calibri" panose="020F0502020204030204" pitchFamily="34" charset="0"/>
                <a:ea typeface="Times New Roman" panose="02020603050405020304" pitchFamily="18" charset="0"/>
              </a:rPr>
              <a:t>The </a:t>
            </a:r>
            <a:r>
              <a:rPr lang="en-GB" dirty="0">
                <a:latin typeface="Calibri" panose="020F0502020204030204" pitchFamily="34" charset="0"/>
                <a:ea typeface="Times New Roman" panose="02020603050405020304" pitchFamily="18" charset="0"/>
              </a:rPr>
              <a:t>EDP defines the time limits within which to implement the public balance adjustments and the penalties for exceeding the limit. The amount of the fine has a fixed component equal to 0.2% of GDP and a variable component equal to 1/10th of the government deficit deviation from the 3% threshold. However, a maximum limit is set for the overall amount of the fine, equal to 0.5% of GDP. If, instead, the state adopts corrective measures promptly, the procedure is suspended until the deficit is brought below the 3% limit. If the same measures prove to be inadequate, the procedure is resumed and the sanction imposed.</a:t>
            </a:r>
            <a:endParaRPr lang="it-IT" dirty="0"/>
          </a:p>
        </p:txBody>
      </p:sp>
    </p:spTree>
    <p:extLst>
      <p:ext uri="{BB962C8B-B14F-4D97-AF65-F5344CB8AC3E}">
        <p14:creationId xmlns:p14="http://schemas.microsoft.com/office/powerpoint/2010/main" val="426058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2005 SGP </a:t>
            </a:r>
            <a:r>
              <a:rPr lang="it-IT" dirty="0" err="1" smtClean="0"/>
              <a:t>reform</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err="1"/>
              <a:t>Two</a:t>
            </a:r>
            <a:r>
              <a:rPr lang="it-IT" dirty="0"/>
              <a:t> </a:t>
            </a:r>
            <a:r>
              <a:rPr lang="it-IT" dirty="0" err="1"/>
              <a:t>main</a:t>
            </a:r>
            <a:r>
              <a:rPr lang="it-IT" dirty="0"/>
              <a:t> </a:t>
            </a:r>
            <a:r>
              <a:rPr lang="it-IT" dirty="0" err="1" smtClean="0"/>
              <a:t>changes</a:t>
            </a:r>
            <a:endParaRPr lang="it-IT" dirty="0" smtClean="0"/>
          </a:p>
          <a:p>
            <a:pPr algn="just"/>
            <a:r>
              <a:rPr lang="en-US" dirty="0"/>
              <a:t>the first defined an adjustment path towards the MTO of the budget balance as 0.5% of potential output in the event of exceeding the deficit threshold of 3</a:t>
            </a:r>
            <a:r>
              <a:rPr lang="en-US" dirty="0" smtClean="0"/>
              <a:t>%</a:t>
            </a:r>
          </a:p>
          <a:p>
            <a:pPr algn="just"/>
            <a:r>
              <a:rPr lang="en-US" dirty="0"/>
              <a:t>The second change concerned the tolerability of the overrun of the deficit parameter. </a:t>
            </a:r>
            <a:r>
              <a:rPr lang="en-US" dirty="0" smtClean="0"/>
              <a:t>In </a:t>
            </a:r>
            <a:r>
              <a:rPr lang="en-US" dirty="0"/>
              <a:t>the event of “severe economic downturns” no adjustment path was required to reach the MTO of the public balance. The severe economic downturn is defined as a negative annual real GDP growth rate or an accumulated loss of output during a protracted period of very low annual real GDP growth relative to potential growth</a:t>
            </a:r>
            <a:endParaRPr lang="it-IT" dirty="0"/>
          </a:p>
        </p:txBody>
      </p:sp>
    </p:spTree>
    <p:extLst>
      <p:ext uri="{BB962C8B-B14F-4D97-AF65-F5344CB8AC3E}">
        <p14:creationId xmlns:p14="http://schemas.microsoft.com/office/powerpoint/2010/main" val="184281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Remarks</a:t>
            </a:r>
            <a:r>
              <a:rPr lang="it-IT" dirty="0" smtClean="0"/>
              <a:t> on the </a:t>
            </a:r>
            <a:r>
              <a:rPr lang="it-IT" dirty="0" err="1" smtClean="0"/>
              <a:t>reform</a:t>
            </a:r>
            <a:endParaRPr lang="it-IT" dirty="0"/>
          </a:p>
        </p:txBody>
      </p:sp>
      <p:sp>
        <p:nvSpPr>
          <p:cNvPr id="3" name="Segnaposto contenuto 2"/>
          <p:cNvSpPr>
            <a:spLocks noGrp="1"/>
          </p:cNvSpPr>
          <p:nvPr>
            <p:ph idx="1"/>
          </p:nvPr>
        </p:nvSpPr>
        <p:spPr/>
        <p:txBody>
          <a:bodyPr/>
          <a:lstStyle/>
          <a:p>
            <a:pPr algn="just"/>
            <a:r>
              <a:rPr lang="en-US" dirty="0" smtClean="0"/>
              <a:t>These changes allowed for greater </a:t>
            </a:r>
            <a:r>
              <a:rPr lang="en-US" dirty="0" smtClean="0"/>
              <a:t>maneuverability </a:t>
            </a:r>
            <a:r>
              <a:rPr lang="en-US" dirty="0"/>
              <a:t>of public finances in cases of declining macroeconomic conditions and insisted on the adjustment path towards compliance with deficit parameters just when the current output was above or near its potential level. </a:t>
            </a:r>
          </a:p>
          <a:p>
            <a:pPr algn="just"/>
            <a:r>
              <a:rPr lang="en-US" dirty="0" smtClean="0"/>
              <a:t>In </a:t>
            </a:r>
            <a:r>
              <a:rPr lang="en-US" dirty="0"/>
              <a:t>the first and second versions of the SGP the adjustment path directly refers to the adjustment path required to reach the target of the deficit/GDP ratio and just indirectly to the debt/GDP ratio. The emphasis is placed on long-term debt sustainability rather than compliance with the 60% parameter.</a:t>
            </a:r>
          </a:p>
        </p:txBody>
      </p:sp>
    </p:spTree>
    <p:extLst>
      <p:ext uri="{BB962C8B-B14F-4D97-AF65-F5344CB8AC3E}">
        <p14:creationId xmlns:p14="http://schemas.microsoft.com/office/powerpoint/2010/main" val="2396692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n-US" sz="3600" dirty="0"/>
              <a:t>Treaty on Stability, Coordination and Governance in the Economic and Monetary </a:t>
            </a:r>
            <a:r>
              <a:rPr lang="en-US" sz="3600" dirty="0" smtClean="0"/>
              <a:t>Union (2012)</a:t>
            </a:r>
            <a:br>
              <a:rPr lang="en-US" sz="3600" dirty="0" smtClean="0"/>
            </a:br>
            <a:r>
              <a:rPr lang="en-US" sz="3600" dirty="0" smtClean="0"/>
              <a:t>The </a:t>
            </a:r>
            <a:r>
              <a:rPr lang="en-US" sz="3600" i="1" dirty="0" smtClean="0"/>
              <a:t>Fiscal </a:t>
            </a:r>
            <a:r>
              <a:rPr lang="en-US" sz="3600" i="1" dirty="0"/>
              <a:t>Compact</a:t>
            </a:r>
            <a:endParaRPr lang="it-IT" sz="3600" i="1" dirty="0"/>
          </a:p>
        </p:txBody>
      </p:sp>
      <p:sp>
        <p:nvSpPr>
          <p:cNvPr id="3" name="Segnaposto contenuto 2"/>
          <p:cNvSpPr>
            <a:spLocks noGrp="1"/>
          </p:cNvSpPr>
          <p:nvPr>
            <p:ph idx="1"/>
          </p:nvPr>
        </p:nvSpPr>
        <p:spPr>
          <a:xfrm>
            <a:off x="838200" y="2182761"/>
            <a:ext cx="10515600" cy="3994202"/>
          </a:xfrm>
        </p:spPr>
        <p:txBody>
          <a:bodyPr/>
          <a:lstStyle/>
          <a:p>
            <a:pPr algn="just"/>
            <a:r>
              <a:rPr lang="en-US" dirty="0"/>
              <a:t>Under the Fiscal Compact the structural balance - which does not depend on the cycle - should not exceed 0.5% of GDP, and those countries with a debt/GDP ratio exceeding 60% should pursue a path of reduction of an annual value of 1/20 of GDP. Otherwise, sanctioning procedures will be applied. There is an evident change towards ever greater rigidity of Eurozone fiscal parameters, since the fiscal compact does not take into account the possible declining condition of the country’s </a:t>
            </a:r>
            <a:r>
              <a:rPr lang="en-US" dirty="0" smtClean="0"/>
              <a:t>potential output.</a:t>
            </a:r>
            <a:endParaRPr lang="it-IT" dirty="0"/>
          </a:p>
        </p:txBody>
      </p:sp>
    </p:spTree>
    <p:extLst>
      <p:ext uri="{BB962C8B-B14F-4D97-AF65-F5344CB8AC3E}">
        <p14:creationId xmlns:p14="http://schemas.microsoft.com/office/powerpoint/2010/main" val="329908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721</Words>
  <Application>Microsoft Office PowerPoint</Application>
  <PresentationFormat>Widescreen</PresentationFormat>
  <Paragraphs>29</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Times New Roman</vt:lpstr>
      <vt:lpstr>Tema di Office</vt:lpstr>
      <vt:lpstr>Lesson 8</vt:lpstr>
      <vt:lpstr>The Maastricht treaty</vt:lpstr>
      <vt:lpstr>Stability and Growth Pact (SGP)</vt:lpstr>
      <vt:lpstr>Preventive arm</vt:lpstr>
      <vt:lpstr>Dissuasive arm </vt:lpstr>
      <vt:lpstr>2005 SGP reform</vt:lpstr>
      <vt:lpstr>Remarks on the reform</vt:lpstr>
      <vt:lpstr>Treaty on Stability, Coordination and Governance in the Economic and Monetary Union (2012) The Fiscal Compact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dc:title>
  <dc:creator>Rorita Canale</dc:creator>
  <cp:lastModifiedBy>Rorita Canale</cp:lastModifiedBy>
  <cp:revision>16</cp:revision>
  <dcterms:created xsi:type="dcterms:W3CDTF">2018-12-31T09:52:38Z</dcterms:created>
  <dcterms:modified xsi:type="dcterms:W3CDTF">2020-09-30T17:41:02Z</dcterms:modified>
</cp:coreProperties>
</file>