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1EF19FB-D5E9-4FA2-9885-EC1CD2DDBD73}" type="datetimeFigureOut">
              <a:rPr lang="it-IT" smtClean="0"/>
              <a:t>14/09/2019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9414116-86CB-4948-BBD9-F4CF3DB0DD5A}" type="slidenum">
              <a:rPr lang="it-IT" smtClean="0"/>
              <a:t>‹N›</a:t>
            </a:fld>
            <a:endParaRPr lang="it-IT"/>
          </a:p>
        </p:txBody>
      </p:sp>
    </p:spTree>
    <p:extLst>
      <p:ext uri="{BB962C8B-B14F-4D97-AF65-F5344CB8AC3E}">
        <p14:creationId xmlns:p14="http://schemas.microsoft.com/office/powerpoint/2010/main" val="1652967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1EF19FB-D5E9-4FA2-9885-EC1CD2DDBD73}" type="datetimeFigureOut">
              <a:rPr lang="it-IT" smtClean="0"/>
              <a:t>14/09/2019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9414116-86CB-4948-BBD9-F4CF3DB0DD5A}" type="slidenum">
              <a:rPr lang="it-IT" smtClean="0"/>
              <a:t>‹N›</a:t>
            </a:fld>
            <a:endParaRPr lang="it-IT"/>
          </a:p>
        </p:txBody>
      </p:sp>
    </p:spTree>
    <p:extLst>
      <p:ext uri="{BB962C8B-B14F-4D97-AF65-F5344CB8AC3E}">
        <p14:creationId xmlns:p14="http://schemas.microsoft.com/office/powerpoint/2010/main" val="4025172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1EF19FB-D5E9-4FA2-9885-EC1CD2DDBD73}" type="datetimeFigureOut">
              <a:rPr lang="it-IT" smtClean="0"/>
              <a:t>14/09/2019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9414116-86CB-4948-BBD9-F4CF3DB0DD5A}" type="slidenum">
              <a:rPr lang="it-IT" smtClean="0"/>
              <a:t>‹N›</a:t>
            </a:fld>
            <a:endParaRPr lang="it-IT"/>
          </a:p>
        </p:txBody>
      </p:sp>
    </p:spTree>
    <p:extLst>
      <p:ext uri="{BB962C8B-B14F-4D97-AF65-F5344CB8AC3E}">
        <p14:creationId xmlns:p14="http://schemas.microsoft.com/office/powerpoint/2010/main" val="751701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1EF19FB-D5E9-4FA2-9885-EC1CD2DDBD73}" type="datetimeFigureOut">
              <a:rPr lang="it-IT" smtClean="0"/>
              <a:t>14/09/2019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9414116-86CB-4948-BBD9-F4CF3DB0DD5A}" type="slidenum">
              <a:rPr lang="it-IT" smtClean="0"/>
              <a:t>‹N›</a:t>
            </a:fld>
            <a:endParaRPr lang="it-IT"/>
          </a:p>
        </p:txBody>
      </p:sp>
    </p:spTree>
    <p:extLst>
      <p:ext uri="{BB962C8B-B14F-4D97-AF65-F5344CB8AC3E}">
        <p14:creationId xmlns:p14="http://schemas.microsoft.com/office/powerpoint/2010/main" val="2301459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01EF19FB-D5E9-4FA2-9885-EC1CD2DDBD73}" type="datetimeFigureOut">
              <a:rPr lang="it-IT" smtClean="0"/>
              <a:t>14/09/2019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9414116-86CB-4948-BBD9-F4CF3DB0DD5A}" type="slidenum">
              <a:rPr lang="it-IT" smtClean="0"/>
              <a:t>‹N›</a:t>
            </a:fld>
            <a:endParaRPr lang="it-IT"/>
          </a:p>
        </p:txBody>
      </p:sp>
    </p:spTree>
    <p:extLst>
      <p:ext uri="{BB962C8B-B14F-4D97-AF65-F5344CB8AC3E}">
        <p14:creationId xmlns:p14="http://schemas.microsoft.com/office/powerpoint/2010/main" val="4241793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1EF19FB-D5E9-4FA2-9885-EC1CD2DDBD73}" type="datetimeFigureOut">
              <a:rPr lang="it-IT" smtClean="0"/>
              <a:t>14/09/2019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9414116-86CB-4948-BBD9-F4CF3DB0DD5A}" type="slidenum">
              <a:rPr lang="it-IT" smtClean="0"/>
              <a:t>‹N›</a:t>
            </a:fld>
            <a:endParaRPr lang="it-IT"/>
          </a:p>
        </p:txBody>
      </p:sp>
    </p:spTree>
    <p:extLst>
      <p:ext uri="{BB962C8B-B14F-4D97-AF65-F5344CB8AC3E}">
        <p14:creationId xmlns:p14="http://schemas.microsoft.com/office/powerpoint/2010/main" val="2810524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1EF19FB-D5E9-4FA2-9885-EC1CD2DDBD73}" type="datetimeFigureOut">
              <a:rPr lang="it-IT" smtClean="0"/>
              <a:t>14/09/2019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9414116-86CB-4948-BBD9-F4CF3DB0DD5A}" type="slidenum">
              <a:rPr lang="it-IT" smtClean="0"/>
              <a:t>‹N›</a:t>
            </a:fld>
            <a:endParaRPr lang="it-IT"/>
          </a:p>
        </p:txBody>
      </p:sp>
    </p:spTree>
    <p:extLst>
      <p:ext uri="{BB962C8B-B14F-4D97-AF65-F5344CB8AC3E}">
        <p14:creationId xmlns:p14="http://schemas.microsoft.com/office/powerpoint/2010/main" val="2199956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1EF19FB-D5E9-4FA2-9885-EC1CD2DDBD73}" type="datetimeFigureOut">
              <a:rPr lang="it-IT" smtClean="0"/>
              <a:t>14/09/2019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9414116-86CB-4948-BBD9-F4CF3DB0DD5A}" type="slidenum">
              <a:rPr lang="it-IT" smtClean="0"/>
              <a:t>‹N›</a:t>
            </a:fld>
            <a:endParaRPr lang="it-IT"/>
          </a:p>
        </p:txBody>
      </p:sp>
    </p:spTree>
    <p:extLst>
      <p:ext uri="{BB962C8B-B14F-4D97-AF65-F5344CB8AC3E}">
        <p14:creationId xmlns:p14="http://schemas.microsoft.com/office/powerpoint/2010/main" val="3919063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1EF19FB-D5E9-4FA2-9885-EC1CD2DDBD73}" type="datetimeFigureOut">
              <a:rPr lang="it-IT" smtClean="0"/>
              <a:t>14/09/2019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9414116-86CB-4948-BBD9-F4CF3DB0DD5A}" type="slidenum">
              <a:rPr lang="it-IT" smtClean="0"/>
              <a:t>‹N›</a:t>
            </a:fld>
            <a:endParaRPr lang="it-IT"/>
          </a:p>
        </p:txBody>
      </p:sp>
    </p:spTree>
    <p:extLst>
      <p:ext uri="{BB962C8B-B14F-4D97-AF65-F5344CB8AC3E}">
        <p14:creationId xmlns:p14="http://schemas.microsoft.com/office/powerpoint/2010/main" val="3166566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01EF19FB-D5E9-4FA2-9885-EC1CD2DDBD73}" type="datetimeFigureOut">
              <a:rPr lang="it-IT" smtClean="0"/>
              <a:t>14/09/2019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9414116-86CB-4948-BBD9-F4CF3DB0DD5A}" type="slidenum">
              <a:rPr lang="it-IT" smtClean="0"/>
              <a:t>‹N›</a:t>
            </a:fld>
            <a:endParaRPr lang="it-IT"/>
          </a:p>
        </p:txBody>
      </p:sp>
    </p:spTree>
    <p:extLst>
      <p:ext uri="{BB962C8B-B14F-4D97-AF65-F5344CB8AC3E}">
        <p14:creationId xmlns:p14="http://schemas.microsoft.com/office/powerpoint/2010/main" val="905823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01EF19FB-D5E9-4FA2-9885-EC1CD2DDBD73}" type="datetimeFigureOut">
              <a:rPr lang="it-IT" smtClean="0"/>
              <a:t>14/09/2019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9414116-86CB-4948-BBD9-F4CF3DB0DD5A}" type="slidenum">
              <a:rPr lang="it-IT" smtClean="0"/>
              <a:t>‹N›</a:t>
            </a:fld>
            <a:endParaRPr lang="it-IT"/>
          </a:p>
        </p:txBody>
      </p:sp>
    </p:spTree>
    <p:extLst>
      <p:ext uri="{BB962C8B-B14F-4D97-AF65-F5344CB8AC3E}">
        <p14:creationId xmlns:p14="http://schemas.microsoft.com/office/powerpoint/2010/main" val="2604178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EF19FB-D5E9-4FA2-9885-EC1CD2DDBD73}" type="datetimeFigureOut">
              <a:rPr lang="it-IT" smtClean="0"/>
              <a:t>14/09/2019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414116-86CB-4948-BBD9-F4CF3DB0DD5A}" type="slidenum">
              <a:rPr lang="it-IT" smtClean="0"/>
              <a:t>‹N›</a:t>
            </a:fld>
            <a:endParaRPr lang="it-IT"/>
          </a:p>
        </p:txBody>
      </p:sp>
    </p:spTree>
    <p:extLst>
      <p:ext uri="{BB962C8B-B14F-4D97-AF65-F5344CB8AC3E}">
        <p14:creationId xmlns:p14="http://schemas.microsoft.com/office/powerpoint/2010/main" val="3221366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err="1" smtClean="0"/>
              <a:t>Lesson</a:t>
            </a:r>
            <a:r>
              <a:rPr lang="it-IT" dirty="0" smtClean="0"/>
              <a:t> 7</a:t>
            </a:r>
            <a:endParaRPr lang="it-IT" dirty="0"/>
          </a:p>
        </p:txBody>
      </p:sp>
      <p:sp>
        <p:nvSpPr>
          <p:cNvPr id="3" name="Sottotitolo 2"/>
          <p:cNvSpPr>
            <a:spLocks noGrp="1"/>
          </p:cNvSpPr>
          <p:nvPr>
            <p:ph type="subTitle" idx="1"/>
          </p:nvPr>
        </p:nvSpPr>
        <p:spPr/>
        <p:txBody>
          <a:bodyPr>
            <a:normAutofit/>
          </a:bodyPr>
          <a:lstStyle/>
          <a:p>
            <a:r>
              <a:rPr lang="en-US" sz="2800" b="1" dirty="0" smtClean="0"/>
              <a:t>Fiscal and monetary policy under alternative exchange rate regimes and perfect capital mobility</a:t>
            </a:r>
          </a:p>
          <a:p>
            <a:r>
              <a:rPr lang="en-US" sz="2800" b="1" dirty="0" smtClean="0"/>
              <a:t> the Mundell-Fleming model</a:t>
            </a:r>
            <a:endParaRPr lang="it-IT" sz="2800" b="1" dirty="0"/>
          </a:p>
        </p:txBody>
      </p:sp>
    </p:spTree>
    <p:extLst>
      <p:ext uri="{BB962C8B-B14F-4D97-AF65-F5344CB8AC3E}">
        <p14:creationId xmlns:p14="http://schemas.microsoft.com/office/powerpoint/2010/main" val="30776379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The policy trilemma</a:t>
            </a:r>
            <a:endParaRPr lang="it-IT" dirty="0"/>
          </a:p>
        </p:txBody>
      </p:sp>
      <p:sp>
        <p:nvSpPr>
          <p:cNvPr id="3" name="Segnaposto contenuto 2"/>
          <p:cNvSpPr>
            <a:spLocks noGrp="1"/>
          </p:cNvSpPr>
          <p:nvPr>
            <p:ph idx="1"/>
          </p:nvPr>
        </p:nvSpPr>
        <p:spPr/>
        <p:txBody>
          <a:bodyPr/>
          <a:lstStyle/>
          <a:p>
            <a:pPr algn="just"/>
            <a:r>
              <a:rPr lang="en-US" dirty="0" smtClean="0"/>
              <a:t>The Mundell-Fleming model has been used to argue that an economy cannot simultaneously maintain a fixed exchange rate, free capital movement, and an independent monetary policy. This principle is frequently called "the Unholy Trinity," the "Irreconcilable Trinity," the "Inconsistent Trinity" or the Mundell-Fleming "trilemma."</a:t>
            </a:r>
            <a:endParaRPr lang="it-IT" dirty="0"/>
          </a:p>
        </p:txBody>
      </p:sp>
    </p:spTree>
    <p:extLst>
      <p:ext uri="{BB962C8B-B14F-4D97-AF65-F5344CB8AC3E}">
        <p14:creationId xmlns:p14="http://schemas.microsoft.com/office/powerpoint/2010/main" val="21119394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Case 1. Flexible exchange rate regime</a:t>
            </a:r>
            <a:endParaRPr lang="it-IT" dirty="0"/>
          </a:p>
        </p:txBody>
      </p:sp>
      <p:sp>
        <p:nvSpPr>
          <p:cNvPr id="3" name="Segnaposto contenuto 2"/>
          <p:cNvSpPr>
            <a:spLocks noGrp="1"/>
          </p:cNvSpPr>
          <p:nvPr>
            <p:ph idx="1"/>
          </p:nvPr>
        </p:nvSpPr>
        <p:spPr/>
        <p:txBody>
          <a:bodyPr>
            <a:normAutofit fontScale="92500" lnSpcReduction="10000"/>
          </a:bodyPr>
          <a:lstStyle/>
          <a:p>
            <a:pPr algn="just">
              <a:lnSpc>
                <a:spcPct val="107000"/>
              </a:lnSpc>
              <a:spcAft>
                <a:spcPts val="0"/>
              </a:spcAft>
            </a:pPr>
            <a:r>
              <a:rPr lang="en-GB" u="sng" dirty="0">
                <a:latin typeface="Calibri" panose="020F0502020204030204" pitchFamily="34" charset="0"/>
                <a:ea typeface="Calibri" panose="020F0502020204030204" pitchFamily="34" charset="0"/>
                <a:cs typeface="Times New Roman" panose="02020603050405020304" pitchFamily="18" charset="0"/>
              </a:rPr>
              <a:t>Monetary policy effectiveness</a:t>
            </a:r>
            <a:r>
              <a:rPr lang="en-GB" dirty="0">
                <a:latin typeface="Calibri" panose="020F0502020204030204" pitchFamily="34" charset="0"/>
                <a:ea typeface="Calibri" panose="020F0502020204030204" pitchFamily="34" charset="0"/>
                <a:cs typeface="Times New Roman" panose="02020603050405020304" pitchFamily="18" charset="0"/>
              </a:rPr>
              <a:t> (Changes in money supply)</a:t>
            </a:r>
            <a:endParaRPr lang="it-IT" dirty="0">
              <a:latin typeface="Calibri" panose="020F0502020204030204" pitchFamily="34" charset="0"/>
              <a:ea typeface="Calibri" panose="020F0502020204030204" pitchFamily="34" charset="0"/>
              <a:cs typeface="Times New Roman" panose="02020603050405020304" pitchFamily="18" charset="0"/>
            </a:endParaRPr>
          </a:p>
          <a:p>
            <a:pPr algn="just"/>
            <a:r>
              <a:rPr lang="en-GB" dirty="0">
                <a:latin typeface="Calibri" panose="020F0502020204030204" pitchFamily="34" charset="0"/>
                <a:ea typeface="Calibri" panose="020F0502020204030204" pitchFamily="34" charset="0"/>
                <a:cs typeface="Times New Roman" panose="02020603050405020304" pitchFamily="18" charset="0"/>
              </a:rPr>
              <a:t>An increase in money supply (M/P=l</a:t>
            </a:r>
            <a:r>
              <a:rPr lang="en-GB" baseline="-25000" dirty="0">
                <a:latin typeface="Calibri" panose="020F0502020204030204" pitchFamily="34" charset="0"/>
                <a:ea typeface="Calibri" panose="020F0502020204030204" pitchFamily="34" charset="0"/>
                <a:cs typeface="Times New Roman" panose="02020603050405020304" pitchFamily="18" charset="0"/>
              </a:rPr>
              <a:t>1</a:t>
            </a:r>
            <a:r>
              <a:rPr lang="en-GB" dirty="0">
                <a:latin typeface="Calibri" panose="020F0502020204030204" pitchFamily="34" charset="0"/>
                <a:ea typeface="Calibri" panose="020F0502020204030204" pitchFamily="34" charset="0"/>
                <a:cs typeface="Times New Roman" panose="02020603050405020304" pitchFamily="18" charset="0"/>
              </a:rPr>
              <a:t>Y-l</a:t>
            </a:r>
            <a:r>
              <a:rPr lang="en-GB" baseline="-25000" dirty="0">
                <a:latin typeface="Calibri" panose="020F0502020204030204" pitchFamily="34" charset="0"/>
                <a:ea typeface="Calibri" panose="020F0502020204030204" pitchFamily="34" charset="0"/>
                <a:cs typeface="Times New Roman" panose="02020603050405020304" pitchFamily="18" charset="0"/>
              </a:rPr>
              <a:t>2</a:t>
            </a:r>
            <a:r>
              <a:rPr lang="en-GB" dirty="0">
                <a:latin typeface="Calibri" panose="020F0502020204030204" pitchFamily="34" charset="0"/>
                <a:ea typeface="Calibri" panose="020F0502020204030204" pitchFamily="34" charset="0"/>
                <a:cs typeface="Times New Roman" panose="02020603050405020304" pitchFamily="18" charset="0"/>
              </a:rPr>
              <a:t>i eq.1.6) reduces the local interest rate and increases investments and output (eq. 1.1 and 1.3). Since the model represents an open economy, the local interest rate is now lower than the global interest rate. The UIP is no longer verified (</a:t>
            </a:r>
            <a:r>
              <a:rPr lang="en-GB" dirty="0" err="1">
                <a:latin typeface="Calibri" panose="020F0502020204030204" pitchFamily="34" charset="0"/>
                <a:ea typeface="Calibri" panose="020F0502020204030204" pitchFamily="34" charset="0"/>
                <a:cs typeface="Times New Roman" panose="02020603050405020304" pitchFamily="18" charset="0"/>
              </a:rPr>
              <a:t>i</a:t>
            </a:r>
            <a:r>
              <a:rPr lang="en-GB" dirty="0">
                <a:latin typeface="Calibri" panose="020F0502020204030204" pitchFamily="34" charset="0"/>
                <a:ea typeface="Calibri" panose="020F0502020204030204" pitchFamily="34" charset="0"/>
                <a:cs typeface="Times New Roman" panose="02020603050405020304" pitchFamily="18" charset="0"/>
              </a:rPr>
              <a:t>&lt;</a:t>
            </a:r>
            <a:r>
              <a:rPr lang="en-GB" dirty="0" err="1">
                <a:latin typeface="Calibri" panose="020F0502020204030204" pitchFamily="34" charset="0"/>
                <a:ea typeface="Calibri" panose="020F0502020204030204" pitchFamily="34" charset="0"/>
                <a:cs typeface="Times New Roman" panose="02020603050405020304" pitchFamily="18" charset="0"/>
              </a:rPr>
              <a:t>i</a:t>
            </a:r>
            <a:r>
              <a:rPr lang="en-GB" dirty="0">
                <a:latin typeface="Calibri" panose="020F0502020204030204" pitchFamily="34" charset="0"/>
                <a:ea typeface="Calibri" panose="020F0502020204030204" pitchFamily="34" charset="0"/>
                <a:cs typeface="Times New Roman" panose="02020603050405020304" pitchFamily="18" charset="0"/>
              </a:rPr>
              <a:t>*+</a:t>
            </a:r>
            <a:r>
              <a:rPr lang="en-GB" dirty="0" err="1">
                <a:latin typeface="Symbol" panose="05050102010706020507" pitchFamily="18" charset="2"/>
                <a:ea typeface="Calibri" panose="020F0502020204030204" pitchFamily="34" charset="0"/>
                <a:cs typeface="Times New Roman" panose="02020603050405020304" pitchFamily="18" charset="0"/>
              </a:rPr>
              <a:t>D</a:t>
            </a:r>
            <a:r>
              <a:rPr lang="en-GB" dirty="0" err="1">
                <a:latin typeface="Calibri" panose="020F0502020204030204" pitchFamily="34" charset="0"/>
                <a:ea typeface="Calibri" panose="020F0502020204030204" pitchFamily="34" charset="0"/>
                <a:cs typeface="Times New Roman" panose="02020603050405020304" pitchFamily="18" charset="0"/>
              </a:rPr>
              <a:t>E</a:t>
            </a:r>
            <a:r>
              <a:rPr lang="en-GB" baseline="30000" dirty="0" err="1">
                <a:latin typeface="Calibri" panose="020F0502020204030204" pitchFamily="34" charset="0"/>
                <a:ea typeface="Calibri" panose="020F0502020204030204" pitchFamily="34" charset="0"/>
                <a:cs typeface="Times New Roman" panose="02020603050405020304" pitchFamily="18" charset="0"/>
              </a:rPr>
              <a:t>e</a:t>
            </a:r>
            <a:r>
              <a:rPr lang="en-GB" dirty="0">
                <a:latin typeface="Calibri" panose="020F0502020204030204" pitchFamily="34" charset="0"/>
                <a:ea typeface="Calibri" panose="020F0502020204030204" pitchFamily="34" charset="0"/>
                <a:cs typeface="Times New Roman" panose="02020603050405020304" pitchFamily="18" charset="0"/>
              </a:rPr>
              <a:t>) and capital flows out of the country (eq.1.9). This depreciates the exchange rate. Depreciation makes local goods cheaper compared to foreign goods and increases exports and decreases imports. Increased net exports lead to a further increase in output (Y = C + I + G + NX eq.1.1) until the local interest rate is equal to the global rate. A decrease in money supply causes the exact opposite of the process. The process in question is described in </a:t>
            </a:r>
            <a:r>
              <a:rPr lang="en-GB" dirty="0" smtClean="0">
                <a:latin typeface="Calibri" panose="020F0502020204030204" pitchFamily="34" charset="0"/>
                <a:ea typeface="Calibri" panose="020F0502020204030204" pitchFamily="34" charset="0"/>
                <a:cs typeface="Times New Roman" panose="02020603050405020304" pitchFamily="18" charset="0"/>
              </a:rPr>
              <a:t>the Figure below</a:t>
            </a:r>
            <a:r>
              <a:rPr lang="en-GB" dirty="0">
                <a:latin typeface="Calibri" panose="020F0502020204030204" pitchFamily="34" charset="0"/>
                <a:ea typeface="Calibri" panose="020F0502020204030204" pitchFamily="34" charset="0"/>
                <a:cs typeface="Times New Roman" panose="02020603050405020304" pitchFamily="18" charset="0"/>
              </a:rPr>
              <a:t>.</a:t>
            </a:r>
            <a:endParaRPr lang="it-IT" dirty="0"/>
          </a:p>
        </p:txBody>
      </p:sp>
    </p:spTree>
    <p:extLst>
      <p:ext uri="{BB962C8B-B14F-4D97-AF65-F5344CB8AC3E}">
        <p14:creationId xmlns:p14="http://schemas.microsoft.com/office/powerpoint/2010/main" val="30011341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4968" y="365125"/>
            <a:ext cx="11058832" cy="1325563"/>
          </a:xfrm>
        </p:spPr>
        <p:txBody>
          <a:bodyPr>
            <a:normAutofit/>
          </a:bodyPr>
          <a:lstStyle/>
          <a:p>
            <a:r>
              <a:rPr lang="en-US" sz="3600" dirty="0" smtClean="0"/>
              <a:t>Monetary expansion under a flexible exchange rate regime</a:t>
            </a:r>
            <a:endParaRPr lang="it-IT" sz="3600" dirty="0"/>
          </a:p>
        </p:txBody>
      </p:sp>
      <p:pic>
        <p:nvPicPr>
          <p:cNvPr id="4" name="Segnaposto contenuto 3"/>
          <p:cNvPicPr>
            <a:picLocks noGrp="1" noChangeAspect="1"/>
          </p:cNvPicPr>
          <p:nvPr>
            <p:ph idx="1"/>
          </p:nvPr>
        </p:nvPicPr>
        <p:blipFill>
          <a:blip r:embed="rId2"/>
          <a:stretch>
            <a:fillRect/>
          </a:stretch>
        </p:blipFill>
        <p:spPr>
          <a:xfrm>
            <a:off x="3271684" y="1690688"/>
            <a:ext cx="10355826" cy="5479221"/>
          </a:xfrm>
          <a:prstGeom prst="rect">
            <a:avLst/>
          </a:prstGeom>
        </p:spPr>
      </p:pic>
    </p:spTree>
    <p:extLst>
      <p:ext uri="{BB962C8B-B14F-4D97-AF65-F5344CB8AC3E}">
        <p14:creationId xmlns:p14="http://schemas.microsoft.com/office/powerpoint/2010/main" val="38572141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604684"/>
            <a:ext cx="10515600" cy="5572279"/>
          </a:xfrm>
        </p:spPr>
        <p:txBody>
          <a:bodyPr>
            <a:normAutofit lnSpcReduction="10000"/>
          </a:bodyPr>
          <a:lstStyle/>
          <a:p>
            <a:r>
              <a:rPr lang="en-US" u="sng" dirty="0" smtClean="0"/>
              <a:t>Fiscal policy effectiveness </a:t>
            </a:r>
            <a:r>
              <a:rPr lang="en-US" dirty="0" smtClean="0"/>
              <a:t>(Changes in government spending )</a:t>
            </a:r>
          </a:p>
          <a:p>
            <a:pPr algn="just"/>
            <a:r>
              <a:rPr lang="en-US" dirty="0" smtClean="0"/>
              <a:t>An increase in government expenditure shifts the IS curve to the right (eq.1.1). The shift causes the local interest rate to go above the global rate. The increase in local interest leads to capital inflow (eq. 1.11), and the inflow makes the local currency stronger compared to foreign currencies. The strong exchange rate also makes foreign goods cheaper compared to local goods. This encourages greater imports and discourages exports. Hence net exports are lower (eq.1.1 and 1.4)). As a result, aggregate demand decreases and the local interest rate is equal to the global interest rate. The level of income of the local economy stays the same. Government expenditure crowds out net exports: the level of aggregate income is not affected at all, while its composition has changed. A decrease in government expenditure reverses the process. The result of fiscal expansion under a flexible exchange rate regime is represented in figure below</a:t>
            </a:r>
          </a:p>
          <a:p>
            <a:endParaRPr lang="it-IT" dirty="0"/>
          </a:p>
        </p:txBody>
      </p:sp>
    </p:spTree>
    <p:extLst>
      <p:ext uri="{BB962C8B-B14F-4D97-AF65-F5344CB8AC3E}">
        <p14:creationId xmlns:p14="http://schemas.microsoft.com/office/powerpoint/2010/main" val="5908217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39213" y="365125"/>
            <a:ext cx="11385755" cy="1325563"/>
          </a:xfrm>
        </p:spPr>
        <p:txBody>
          <a:bodyPr>
            <a:normAutofit/>
          </a:bodyPr>
          <a:lstStyle/>
          <a:p>
            <a:r>
              <a:rPr lang="en-US" sz="4000" dirty="0" smtClean="0"/>
              <a:t>Fiscal expansion under a flexible exchange rate regime</a:t>
            </a:r>
            <a:endParaRPr lang="it-IT" sz="4000" dirty="0"/>
          </a:p>
        </p:txBody>
      </p:sp>
      <p:pic>
        <p:nvPicPr>
          <p:cNvPr id="4" name="Segnaposto contenuto 3"/>
          <p:cNvPicPr>
            <a:picLocks noGrp="1" noChangeAspect="1"/>
          </p:cNvPicPr>
          <p:nvPr>
            <p:ph idx="1"/>
          </p:nvPr>
        </p:nvPicPr>
        <p:blipFill>
          <a:blip r:embed="rId2"/>
          <a:stretch>
            <a:fillRect/>
          </a:stretch>
        </p:blipFill>
        <p:spPr>
          <a:xfrm>
            <a:off x="3333137" y="1426659"/>
            <a:ext cx="9984657" cy="5092128"/>
          </a:xfrm>
          <a:prstGeom prst="rect">
            <a:avLst/>
          </a:prstGeom>
        </p:spPr>
      </p:pic>
    </p:spTree>
    <p:extLst>
      <p:ext uri="{BB962C8B-B14F-4D97-AF65-F5344CB8AC3E}">
        <p14:creationId xmlns:p14="http://schemas.microsoft.com/office/powerpoint/2010/main" val="6654072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Case 2. Fixed exchange rate regimes </a:t>
            </a:r>
            <a:endParaRPr lang="it-IT" dirty="0"/>
          </a:p>
        </p:txBody>
      </p:sp>
      <p:sp>
        <p:nvSpPr>
          <p:cNvPr id="3" name="Segnaposto contenuto 2"/>
          <p:cNvSpPr>
            <a:spLocks noGrp="1"/>
          </p:cNvSpPr>
          <p:nvPr>
            <p:ph idx="1"/>
          </p:nvPr>
        </p:nvSpPr>
        <p:spPr/>
        <p:txBody>
          <a:bodyPr>
            <a:normAutofit fontScale="92500" lnSpcReduction="20000"/>
          </a:bodyPr>
          <a:lstStyle/>
          <a:p>
            <a:pPr algn="just">
              <a:lnSpc>
                <a:spcPct val="107000"/>
              </a:lnSpc>
              <a:spcAft>
                <a:spcPts val="0"/>
              </a:spcAft>
            </a:pPr>
            <a:r>
              <a:rPr lang="en-GB" u="sng" dirty="0">
                <a:latin typeface="Calibri" panose="020F0502020204030204" pitchFamily="34" charset="0"/>
                <a:ea typeface="Calibri" panose="020F0502020204030204" pitchFamily="34" charset="0"/>
                <a:cs typeface="Times New Roman" panose="02020603050405020304" pitchFamily="18" charset="0"/>
              </a:rPr>
              <a:t>Monetary policy effectiveness</a:t>
            </a:r>
            <a:r>
              <a:rPr lang="en-GB" dirty="0">
                <a:latin typeface="Calibri" panose="020F0502020204030204" pitchFamily="34" charset="0"/>
                <a:ea typeface="Calibri" panose="020F0502020204030204" pitchFamily="34" charset="0"/>
                <a:cs typeface="Times New Roman" panose="02020603050405020304" pitchFamily="18" charset="0"/>
              </a:rPr>
              <a:t> (Changes in money supply)</a:t>
            </a:r>
            <a:endParaRPr lang="it-IT" dirty="0">
              <a:latin typeface="Calibri" panose="020F0502020204030204" pitchFamily="34" charset="0"/>
              <a:ea typeface="Calibri" panose="020F0502020204030204" pitchFamily="34" charset="0"/>
              <a:cs typeface="Times New Roman" panose="02020603050405020304" pitchFamily="18" charset="0"/>
            </a:endParaRPr>
          </a:p>
          <a:p>
            <a:pPr algn="just"/>
            <a:r>
              <a:rPr lang="en-GB" dirty="0">
                <a:latin typeface="Calibri" panose="020F0502020204030204" pitchFamily="34" charset="0"/>
                <a:ea typeface="Calibri" panose="020F0502020204030204" pitchFamily="34" charset="0"/>
                <a:cs typeface="Times New Roman" panose="02020603050405020304" pitchFamily="18" charset="0"/>
              </a:rPr>
              <a:t>Under the fixed exchange rate system, the local central bank or any monetary authority only changes the money supply to maintain a specific exchange rate. If there is pressure to depreciate the domestic currency's exchange rate because the supply of domestic currency exceeds its demand in foreign exchange markets, the local authority buys domestic currency with foreign currency to reduce the supply of the domestic currency on the foreign exchange market. Thus the domestic currency exchange rate reverts to its original level. If there is pressure for the domestic currency exchange rate to appreciate because demand for the currency exceeds supply on the foreign exchange market, the local authority buys foreign currency with domestic currency to increase the supply of domestic currency on the foreign exchange market. This returns the exchange rate to its original level.</a:t>
            </a:r>
            <a:endParaRPr lang="it-IT" dirty="0"/>
          </a:p>
        </p:txBody>
      </p:sp>
    </p:spTree>
    <p:extLst>
      <p:ext uri="{BB962C8B-B14F-4D97-AF65-F5344CB8AC3E}">
        <p14:creationId xmlns:p14="http://schemas.microsoft.com/office/powerpoint/2010/main" val="7218128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39213" y="365125"/>
            <a:ext cx="11014587" cy="1325563"/>
          </a:xfrm>
        </p:spPr>
        <p:txBody>
          <a:bodyPr>
            <a:normAutofit/>
          </a:bodyPr>
          <a:lstStyle/>
          <a:p>
            <a:r>
              <a:rPr lang="en-US" sz="4000" dirty="0" smtClean="0"/>
              <a:t>Changes in money supply under fixed exchange rates</a:t>
            </a:r>
            <a:endParaRPr lang="it-IT" sz="4000" dirty="0"/>
          </a:p>
        </p:txBody>
      </p:sp>
      <p:pic>
        <p:nvPicPr>
          <p:cNvPr id="4" name="Segnaposto contenuto 3"/>
          <p:cNvPicPr>
            <a:picLocks noGrp="1" noChangeAspect="1"/>
          </p:cNvPicPr>
          <p:nvPr>
            <p:ph idx="1"/>
          </p:nvPr>
        </p:nvPicPr>
        <p:blipFill>
          <a:blip r:embed="rId2"/>
          <a:stretch>
            <a:fillRect/>
          </a:stretch>
        </p:blipFill>
        <p:spPr>
          <a:xfrm>
            <a:off x="2890683" y="1690688"/>
            <a:ext cx="10156723" cy="4884369"/>
          </a:xfrm>
          <a:prstGeom prst="rect">
            <a:avLst/>
          </a:prstGeom>
        </p:spPr>
      </p:pic>
    </p:spTree>
    <p:extLst>
      <p:ext uri="{BB962C8B-B14F-4D97-AF65-F5344CB8AC3E}">
        <p14:creationId xmlns:p14="http://schemas.microsoft.com/office/powerpoint/2010/main" val="9995785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811161"/>
            <a:ext cx="10515600" cy="5365802"/>
          </a:xfrm>
        </p:spPr>
        <p:txBody>
          <a:bodyPr>
            <a:normAutofit/>
          </a:bodyPr>
          <a:lstStyle/>
          <a:p>
            <a:pPr algn="just">
              <a:lnSpc>
                <a:spcPct val="107000"/>
              </a:lnSpc>
              <a:spcAft>
                <a:spcPts val="0"/>
              </a:spcAft>
            </a:pPr>
            <a:r>
              <a:rPr lang="en-GB" u="sng" dirty="0">
                <a:latin typeface="Calibri" panose="020F0502020204030204" pitchFamily="34" charset="0"/>
                <a:ea typeface="Calibri" panose="020F0502020204030204" pitchFamily="34" charset="0"/>
                <a:cs typeface="Times New Roman" panose="02020603050405020304" pitchFamily="18" charset="0"/>
              </a:rPr>
              <a:t>Fiscal policy effectiveness</a:t>
            </a:r>
            <a:r>
              <a:rPr lang="en-GB" dirty="0">
                <a:latin typeface="Calibri" panose="020F0502020204030204" pitchFamily="34" charset="0"/>
                <a:ea typeface="Calibri" panose="020F0502020204030204" pitchFamily="34" charset="0"/>
                <a:cs typeface="Times New Roman" panose="02020603050405020304" pitchFamily="18" charset="0"/>
              </a:rPr>
              <a:t> (changes in government expenditure)</a:t>
            </a:r>
            <a:endParaRPr lang="it-IT" dirty="0">
              <a:latin typeface="Calibri" panose="020F0502020204030204" pitchFamily="34" charset="0"/>
              <a:ea typeface="Calibri" panose="020F0502020204030204" pitchFamily="34" charset="0"/>
              <a:cs typeface="Times New Roman" panose="02020603050405020304" pitchFamily="18" charset="0"/>
            </a:endParaRPr>
          </a:p>
          <a:p>
            <a:pPr algn="just"/>
            <a:r>
              <a:rPr lang="en-GB" dirty="0">
                <a:latin typeface="Calibri" panose="020F0502020204030204" pitchFamily="34" charset="0"/>
                <a:ea typeface="Calibri" panose="020F0502020204030204" pitchFamily="34" charset="0"/>
                <a:cs typeface="Times New Roman" panose="02020603050405020304" pitchFamily="18" charset="0"/>
              </a:rPr>
              <a:t>An increase in government spending forces the monetary authority to flood the market with local currency to keep the exchange rate unchanged. Increased government expenditure increases aggregate income. Given the equilibrium on the money market, interest rates rise and the demand for internal currency in exchange for foreign currency increases. To maintain the exchange rate and eliminate pressure from it, the monetary authority purchases foreign currencies with local currency and increases money supply. Government expenditure has in fact been financed by the increase in money supply. </a:t>
            </a:r>
            <a:r>
              <a:rPr lang="en-GB" dirty="0" smtClean="0">
                <a:latin typeface="Calibri" panose="020F0502020204030204" pitchFamily="34" charset="0"/>
                <a:ea typeface="Calibri" panose="020F0502020204030204" pitchFamily="34" charset="0"/>
                <a:cs typeface="Times New Roman" panose="02020603050405020304" pitchFamily="18" charset="0"/>
              </a:rPr>
              <a:t>Next Figure depicts </a:t>
            </a:r>
            <a:r>
              <a:rPr lang="en-GB" dirty="0">
                <a:latin typeface="Calibri" panose="020F0502020204030204" pitchFamily="34" charset="0"/>
                <a:ea typeface="Calibri" panose="020F0502020204030204" pitchFamily="34" charset="0"/>
                <a:cs typeface="Times New Roman" panose="02020603050405020304" pitchFamily="18" charset="0"/>
              </a:rPr>
              <a:t>what happens.</a:t>
            </a:r>
            <a:endParaRPr lang="it-IT" dirty="0"/>
          </a:p>
        </p:txBody>
      </p:sp>
    </p:spTree>
    <p:extLst>
      <p:ext uri="{BB962C8B-B14F-4D97-AF65-F5344CB8AC3E}">
        <p14:creationId xmlns:p14="http://schemas.microsoft.com/office/powerpoint/2010/main" val="37597498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12955" y="365125"/>
            <a:ext cx="11577484" cy="1325563"/>
          </a:xfrm>
        </p:spPr>
        <p:txBody>
          <a:bodyPr>
            <a:normAutofit/>
          </a:bodyPr>
          <a:lstStyle/>
          <a:p>
            <a:r>
              <a:rPr lang="en-US" sz="3400" dirty="0" smtClean="0"/>
              <a:t>Changes in Government expenditure under fixed exchange rates</a:t>
            </a:r>
            <a:endParaRPr lang="it-IT" sz="3400" dirty="0"/>
          </a:p>
        </p:txBody>
      </p:sp>
      <p:pic>
        <p:nvPicPr>
          <p:cNvPr id="26" name="Segnaposto contenuto 25"/>
          <p:cNvPicPr>
            <a:picLocks noGrp="1" noChangeAspect="1"/>
          </p:cNvPicPr>
          <p:nvPr>
            <p:ph idx="1"/>
          </p:nvPr>
        </p:nvPicPr>
        <p:blipFill>
          <a:blip r:embed="rId2"/>
          <a:stretch>
            <a:fillRect/>
          </a:stretch>
        </p:blipFill>
        <p:spPr>
          <a:xfrm>
            <a:off x="3256935" y="1690688"/>
            <a:ext cx="9957619" cy="4662554"/>
          </a:xfrm>
          <a:prstGeom prst="rect">
            <a:avLst/>
          </a:prstGeom>
        </p:spPr>
      </p:pic>
    </p:spTree>
    <p:extLst>
      <p:ext uri="{BB962C8B-B14F-4D97-AF65-F5344CB8AC3E}">
        <p14:creationId xmlns:p14="http://schemas.microsoft.com/office/powerpoint/2010/main" val="388588474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1048</TotalTime>
  <Words>719</Words>
  <Application>Microsoft Office PowerPoint</Application>
  <PresentationFormat>Widescreen</PresentationFormat>
  <Paragraphs>19</Paragraphs>
  <Slides>10</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10</vt:i4>
      </vt:variant>
    </vt:vector>
  </HeadingPairs>
  <TitlesOfParts>
    <vt:vector size="16" baseType="lpstr">
      <vt:lpstr>Arial</vt:lpstr>
      <vt:lpstr>Calibri</vt:lpstr>
      <vt:lpstr>Calibri Light</vt:lpstr>
      <vt:lpstr>Symbol</vt:lpstr>
      <vt:lpstr>Times New Roman</vt:lpstr>
      <vt:lpstr>Tema di Office</vt:lpstr>
      <vt:lpstr>Lesson 7</vt:lpstr>
      <vt:lpstr>Case 1. Flexible exchange rate regime</vt:lpstr>
      <vt:lpstr>Monetary expansion under a flexible exchange rate regime</vt:lpstr>
      <vt:lpstr>Presentazione standard di PowerPoint</vt:lpstr>
      <vt:lpstr>Fiscal expansion under a flexible exchange rate regime</vt:lpstr>
      <vt:lpstr>Case 2. Fixed exchange rate regimes </vt:lpstr>
      <vt:lpstr>Changes in money supply under fixed exchange rates</vt:lpstr>
      <vt:lpstr>Presentazione standard di PowerPoint</vt:lpstr>
      <vt:lpstr>Changes in Government expenditure under fixed exchange rates</vt:lpstr>
      <vt:lpstr>The policy trilemma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7</dc:title>
  <dc:creator>Rorita Canale</dc:creator>
  <cp:lastModifiedBy>Rorita Canale</cp:lastModifiedBy>
  <cp:revision>15</cp:revision>
  <dcterms:created xsi:type="dcterms:W3CDTF">2018-12-30T16:49:29Z</dcterms:created>
  <dcterms:modified xsi:type="dcterms:W3CDTF">2019-09-14T10:58:00Z</dcterms:modified>
</cp:coreProperties>
</file>