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3A8DACA-8D57-45EB-B151-7C2C86F5DC90}"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DB1CCB5-6F19-4EF4-94AC-D1A382DE8D0F}" type="slidenum">
              <a:rPr lang="it-IT" smtClean="0"/>
              <a:t>‹N›</a:t>
            </a:fld>
            <a:endParaRPr lang="it-IT"/>
          </a:p>
        </p:txBody>
      </p:sp>
    </p:spTree>
    <p:extLst>
      <p:ext uri="{BB962C8B-B14F-4D97-AF65-F5344CB8AC3E}">
        <p14:creationId xmlns:p14="http://schemas.microsoft.com/office/powerpoint/2010/main" val="220409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A8DACA-8D57-45EB-B151-7C2C86F5DC90}"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DB1CCB5-6F19-4EF4-94AC-D1A382DE8D0F}" type="slidenum">
              <a:rPr lang="it-IT" smtClean="0"/>
              <a:t>‹N›</a:t>
            </a:fld>
            <a:endParaRPr lang="it-IT"/>
          </a:p>
        </p:txBody>
      </p:sp>
    </p:spTree>
    <p:extLst>
      <p:ext uri="{BB962C8B-B14F-4D97-AF65-F5344CB8AC3E}">
        <p14:creationId xmlns:p14="http://schemas.microsoft.com/office/powerpoint/2010/main" val="1208298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A8DACA-8D57-45EB-B151-7C2C86F5DC90}"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DB1CCB5-6F19-4EF4-94AC-D1A382DE8D0F}" type="slidenum">
              <a:rPr lang="it-IT" smtClean="0"/>
              <a:t>‹N›</a:t>
            </a:fld>
            <a:endParaRPr lang="it-IT"/>
          </a:p>
        </p:txBody>
      </p:sp>
    </p:spTree>
    <p:extLst>
      <p:ext uri="{BB962C8B-B14F-4D97-AF65-F5344CB8AC3E}">
        <p14:creationId xmlns:p14="http://schemas.microsoft.com/office/powerpoint/2010/main" val="282342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A8DACA-8D57-45EB-B151-7C2C86F5DC90}"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DB1CCB5-6F19-4EF4-94AC-D1A382DE8D0F}" type="slidenum">
              <a:rPr lang="it-IT" smtClean="0"/>
              <a:t>‹N›</a:t>
            </a:fld>
            <a:endParaRPr lang="it-IT"/>
          </a:p>
        </p:txBody>
      </p:sp>
    </p:spTree>
    <p:extLst>
      <p:ext uri="{BB962C8B-B14F-4D97-AF65-F5344CB8AC3E}">
        <p14:creationId xmlns:p14="http://schemas.microsoft.com/office/powerpoint/2010/main" val="278743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43A8DACA-8D57-45EB-B151-7C2C86F5DC90}"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DB1CCB5-6F19-4EF4-94AC-D1A382DE8D0F}" type="slidenum">
              <a:rPr lang="it-IT" smtClean="0"/>
              <a:t>‹N›</a:t>
            </a:fld>
            <a:endParaRPr lang="it-IT"/>
          </a:p>
        </p:txBody>
      </p:sp>
    </p:spTree>
    <p:extLst>
      <p:ext uri="{BB962C8B-B14F-4D97-AF65-F5344CB8AC3E}">
        <p14:creationId xmlns:p14="http://schemas.microsoft.com/office/powerpoint/2010/main" val="2903700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3A8DACA-8D57-45EB-B151-7C2C86F5DC90}"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DB1CCB5-6F19-4EF4-94AC-D1A382DE8D0F}" type="slidenum">
              <a:rPr lang="it-IT" smtClean="0"/>
              <a:t>‹N›</a:t>
            </a:fld>
            <a:endParaRPr lang="it-IT"/>
          </a:p>
        </p:txBody>
      </p:sp>
    </p:spTree>
    <p:extLst>
      <p:ext uri="{BB962C8B-B14F-4D97-AF65-F5344CB8AC3E}">
        <p14:creationId xmlns:p14="http://schemas.microsoft.com/office/powerpoint/2010/main" val="2396572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3A8DACA-8D57-45EB-B151-7C2C86F5DC90}" type="datetimeFigureOut">
              <a:rPr lang="it-IT" smtClean="0"/>
              <a:t>14/09/2019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DB1CCB5-6F19-4EF4-94AC-D1A382DE8D0F}" type="slidenum">
              <a:rPr lang="it-IT" smtClean="0"/>
              <a:t>‹N›</a:t>
            </a:fld>
            <a:endParaRPr lang="it-IT"/>
          </a:p>
        </p:txBody>
      </p:sp>
    </p:spTree>
    <p:extLst>
      <p:ext uri="{BB962C8B-B14F-4D97-AF65-F5344CB8AC3E}">
        <p14:creationId xmlns:p14="http://schemas.microsoft.com/office/powerpoint/2010/main" val="417372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3A8DACA-8D57-45EB-B151-7C2C86F5DC90}" type="datetimeFigureOut">
              <a:rPr lang="it-IT" smtClean="0"/>
              <a:t>14/09/2019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DB1CCB5-6F19-4EF4-94AC-D1A382DE8D0F}" type="slidenum">
              <a:rPr lang="it-IT" smtClean="0"/>
              <a:t>‹N›</a:t>
            </a:fld>
            <a:endParaRPr lang="it-IT"/>
          </a:p>
        </p:txBody>
      </p:sp>
    </p:spTree>
    <p:extLst>
      <p:ext uri="{BB962C8B-B14F-4D97-AF65-F5344CB8AC3E}">
        <p14:creationId xmlns:p14="http://schemas.microsoft.com/office/powerpoint/2010/main" val="4107377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3A8DACA-8D57-45EB-B151-7C2C86F5DC90}" type="datetimeFigureOut">
              <a:rPr lang="it-IT" smtClean="0"/>
              <a:t>14/09/2019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DB1CCB5-6F19-4EF4-94AC-D1A382DE8D0F}" type="slidenum">
              <a:rPr lang="it-IT" smtClean="0"/>
              <a:t>‹N›</a:t>
            </a:fld>
            <a:endParaRPr lang="it-IT"/>
          </a:p>
        </p:txBody>
      </p:sp>
    </p:spTree>
    <p:extLst>
      <p:ext uri="{BB962C8B-B14F-4D97-AF65-F5344CB8AC3E}">
        <p14:creationId xmlns:p14="http://schemas.microsoft.com/office/powerpoint/2010/main" val="1049662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3A8DACA-8D57-45EB-B151-7C2C86F5DC90}"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DB1CCB5-6F19-4EF4-94AC-D1A382DE8D0F}" type="slidenum">
              <a:rPr lang="it-IT" smtClean="0"/>
              <a:t>‹N›</a:t>
            </a:fld>
            <a:endParaRPr lang="it-IT"/>
          </a:p>
        </p:txBody>
      </p:sp>
    </p:spTree>
    <p:extLst>
      <p:ext uri="{BB962C8B-B14F-4D97-AF65-F5344CB8AC3E}">
        <p14:creationId xmlns:p14="http://schemas.microsoft.com/office/powerpoint/2010/main" val="1419517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3A8DACA-8D57-45EB-B151-7C2C86F5DC90}"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DB1CCB5-6F19-4EF4-94AC-D1A382DE8D0F}" type="slidenum">
              <a:rPr lang="it-IT" smtClean="0"/>
              <a:t>‹N›</a:t>
            </a:fld>
            <a:endParaRPr lang="it-IT"/>
          </a:p>
        </p:txBody>
      </p:sp>
    </p:spTree>
    <p:extLst>
      <p:ext uri="{BB962C8B-B14F-4D97-AF65-F5344CB8AC3E}">
        <p14:creationId xmlns:p14="http://schemas.microsoft.com/office/powerpoint/2010/main" val="2764986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8DACA-8D57-45EB-B151-7C2C86F5DC90}" type="datetimeFigureOut">
              <a:rPr lang="it-IT" smtClean="0"/>
              <a:t>14/09/2019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B1CCB5-6F19-4EF4-94AC-D1A382DE8D0F}" type="slidenum">
              <a:rPr lang="it-IT" smtClean="0"/>
              <a:t>‹N›</a:t>
            </a:fld>
            <a:endParaRPr lang="it-IT"/>
          </a:p>
        </p:txBody>
      </p:sp>
    </p:spTree>
    <p:extLst>
      <p:ext uri="{BB962C8B-B14F-4D97-AF65-F5344CB8AC3E}">
        <p14:creationId xmlns:p14="http://schemas.microsoft.com/office/powerpoint/2010/main" val="1479152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6</a:t>
            </a:r>
            <a:endParaRPr lang="it-IT" dirty="0"/>
          </a:p>
        </p:txBody>
      </p:sp>
      <p:sp>
        <p:nvSpPr>
          <p:cNvPr id="3" name="Sottotitolo 2"/>
          <p:cNvSpPr>
            <a:spLocks noGrp="1"/>
          </p:cNvSpPr>
          <p:nvPr>
            <p:ph type="subTitle" idx="1"/>
          </p:nvPr>
        </p:nvSpPr>
        <p:spPr/>
        <p:txBody>
          <a:bodyPr>
            <a:normAutofit/>
          </a:bodyPr>
          <a:lstStyle/>
          <a:p>
            <a:r>
              <a:rPr lang="en-US" sz="4800" dirty="0" smtClean="0"/>
              <a:t>The present policy framework of the Eurozone</a:t>
            </a:r>
            <a:endParaRPr lang="it-IT" sz="4800" dirty="0"/>
          </a:p>
        </p:txBody>
      </p:sp>
    </p:spTree>
    <p:extLst>
      <p:ext uri="{BB962C8B-B14F-4D97-AF65-F5344CB8AC3E}">
        <p14:creationId xmlns:p14="http://schemas.microsoft.com/office/powerpoint/2010/main" val="3011746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NCM and the Eurozone policy model</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en-US" dirty="0"/>
              <a:t>T</a:t>
            </a:r>
            <a:r>
              <a:rPr lang="en-US" dirty="0" smtClean="0"/>
              <a:t>here is only one strategy to achieve the goals of unemployment and inflation: the free operating of market forces which, in the long run, leads to steady growth, internal convergence and sound public accounts.</a:t>
            </a:r>
          </a:p>
          <a:p>
            <a:pPr marL="0" indent="0">
              <a:buNone/>
            </a:pPr>
            <a:r>
              <a:rPr lang="en-US" dirty="0" smtClean="0"/>
              <a:t> There is the strong belief that:</a:t>
            </a:r>
          </a:p>
          <a:p>
            <a:pPr marL="0" indent="0">
              <a:buNone/>
            </a:pPr>
            <a:r>
              <a:rPr lang="en-US" dirty="0" smtClean="0"/>
              <a:t> a) short-term policies are not desirable because, even if they could have positive effects in the short run, the final result is just an increase in inflation; b) inflation is just a monetary phenomenon. In the long run inflation is proportional to the quantity of money in circulation and does not depend on what happens in the goods market; </a:t>
            </a:r>
          </a:p>
          <a:p>
            <a:pPr marL="0" indent="0">
              <a:buNone/>
            </a:pPr>
            <a:r>
              <a:rPr lang="en-US" dirty="0" smtClean="0"/>
              <a:t>c) gross domestic product and unemployment fluctuate around their long-run value. </a:t>
            </a:r>
            <a:endParaRPr lang="it-IT" dirty="0"/>
          </a:p>
        </p:txBody>
      </p:sp>
    </p:spTree>
    <p:extLst>
      <p:ext uri="{BB962C8B-B14F-4D97-AF65-F5344CB8AC3E}">
        <p14:creationId xmlns:p14="http://schemas.microsoft.com/office/powerpoint/2010/main" val="2732385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In </a:t>
            </a:r>
            <a:r>
              <a:rPr lang="it-IT" dirty="0" err="1" smtClean="0"/>
              <a:t>almost</a:t>
            </a:r>
            <a:r>
              <a:rPr lang="it-IT" dirty="0" smtClean="0"/>
              <a:t> </a:t>
            </a:r>
            <a:r>
              <a:rPr lang="it-IT" dirty="0" err="1" smtClean="0"/>
              <a:t>all</a:t>
            </a:r>
            <a:r>
              <a:rPr lang="it-IT" dirty="0" smtClean="0"/>
              <a:t> the </a:t>
            </a:r>
            <a:r>
              <a:rPr lang="it-IT" dirty="0" err="1" smtClean="0"/>
              <a:t>advanced</a:t>
            </a:r>
            <a:r>
              <a:rPr lang="it-IT" dirty="0" smtClean="0"/>
              <a:t> </a:t>
            </a:r>
            <a:r>
              <a:rPr lang="it-IT" dirty="0" err="1" smtClean="0"/>
              <a:t>economies</a:t>
            </a:r>
            <a:r>
              <a:rPr lang="it-IT" dirty="0" smtClean="0"/>
              <a:t>…..</a:t>
            </a:r>
            <a:endParaRPr lang="it-IT" dirty="0"/>
          </a:p>
        </p:txBody>
      </p:sp>
      <p:sp>
        <p:nvSpPr>
          <p:cNvPr id="3" name="Segnaposto contenuto 2"/>
          <p:cNvSpPr>
            <a:spLocks noGrp="1"/>
          </p:cNvSpPr>
          <p:nvPr>
            <p:ph idx="1"/>
          </p:nvPr>
        </p:nvSpPr>
        <p:spPr/>
        <p:txBody>
          <a:bodyPr>
            <a:normAutofit fontScale="92500"/>
          </a:bodyPr>
          <a:lstStyle/>
          <a:p>
            <a:pPr marL="742950" indent="-742950" algn="just">
              <a:buAutoNum type="arabicPeriod"/>
            </a:pPr>
            <a:r>
              <a:rPr lang="en-US" sz="4000" dirty="0" smtClean="0"/>
              <a:t>Separation between fiscal and monetary policy</a:t>
            </a:r>
          </a:p>
          <a:p>
            <a:pPr marL="742950" indent="-742950" algn="just">
              <a:buAutoNum type="arabicPeriod"/>
            </a:pPr>
            <a:endParaRPr lang="en-US" sz="4000" dirty="0" smtClean="0"/>
          </a:p>
          <a:p>
            <a:pPr marL="742950" indent="-742950" algn="just">
              <a:buAutoNum type="arabicPeriod" startAt="2"/>
            </a:pPr>
            <a:r>
              <a:rPr lang="en-US" sz="4000" dirty="0" smtClean="0"/>
              <a:t>Fiscal policies managed within a general criterion of spending constraint </a:t>
            </a:r>
          </a:p>
          <a:p>
            <a:pPr marL="742950" indent="-742950" algn="just">
              <a:buAutoNum type="arabicPeriod" startAt="2"/>
            </a:pPr>
            <a:endParaRPr lang="en-US" sz="4000" dirty="0" smtClean="0"/>
          </a:p>
          <a:p>
            <a:pPr marL="530225" indent="-530225" algn="just">
              <a:buNone/>
            </a:pPr>
            <a:r>
              <a:rPr lang="en-US" sz="4000" dirty="0" smtClean="0"/>
              <a:t>3. 	Monetary policy with the purpose of maintaining price growth constant</a:t>
            </a:r>
            <a:endParaRPr lang="it-IT" sz="4000" dirty="0"/>
          </a:p>
        </p:txBody>
      </p:sp>
    </p:spTree>
    <p:extLst>
      <p:ext uri="{BB962C8B-B14F-4D97-AF65-F5344CB8AC3E}">
        <p14:creationId xmlns:p14="http://schemas.microsoft.com/office/powerpoint/2010/main" val="841656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In the Eurozone two elements were added</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en-US" dirty="0" smtClean="0"/>
              <a:t>a. A single monetary policy</a:t>
            </a:r>
          </a:p>
          <a:p>
            <a:pPr marL="457200" lvl="1" indent="0" algn="just">
              <a:buNone/>
            </a:pPr>
            <a:r>
              <a:rPr lang="en-US" dirty="0" smtClean="0"/>
              <a:t>The ECB manages monetary policy for all the Eurozone member states. The principle of “one size fits all” was applied in the strong belief that monetary and financial integration would ensure real convergence.</a:t>
            </a:r>
          </a:p>
          <a:p>
            <a:pPr marL="0" indent="0" algn="just">
              <a:buNone/>
            </a:pPr>
            <a:r>
              <a:rPr lang="en-US" dirty="0" smtClean="0"/>
              <a:t>b. Fiscal policy based on strict budgetary discipline and left to the management of individual states  </a:t>
            </a:r>
          </a:p>
          <a:p>
            <a:pPr marL="457200" lvl="1" indent="0" algn="just">
              <a:buNone/>
            </a:pPr>
            <a:r>
              <a:rPr lang="en-US" dirty="0" smtClean="0"/>
              <a:t>As is well known, the Maastricht Treaty signed in 1992 and the Stability and Growth Pact state that public deficit and debt ratios to GDP should stand at 3% and 60% of GDP, respectively. To achieve these objectives on March 2</a:t>
            </a:r>
            <a:r>
              <a:rPr lang="en-US" baseline="30000" dirty="0" smtClean="0"/>
              <a:t>nd</a:t>
            </a:r>
            <a:r>
              <a:rPr lang="en-US" dirty="0" smtClean="0"/>
              <a:t> 2012 Member States and many Eurozone countries (excluding the UK and Czech Republic) signed the Fiscal Compact, which committed them to a particularly onerous path of reduction of public spending. In particular, the structural deficit - which does not depend on the cycle - should not exceed 0.5% of GDP, and those countries with a debt/GDP ratio exceeding 60% should pursue a path of reduction of an annual value of 1/20 of the GDP.</a:t>
            </a:r>
          </a:p>
          <a:p>
            <a:endParaRPr lang="it-IT" dirty="0"/>
          </a:p>
        </p:txBody>
      </p:sp>
    </p:spTree>
    <p:extLst>
      <p:ext uri="{BB962C8B-B14F-4D97-AF65-F5344CB8AC3E}">
        <p14:creationId xmlns:p14="http://schemas.microsoft.com/office/powerpoint/2010/main" val="3301119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limits</a:t>
            </a:r>
            <a:endParaRPr lang="it-IT" dirty="0"/>
          </a:p>
        </p:txBody>
      </p:sp>
      <p:sp>
        <p:nvSpPr>
          <p:cNvPr id="3" name="Segnaposto contenuto 2"/>
          <p:cNvSpPr>
            <a:spLocks noGrp="1"/>
          </p:cNvSpPr>
          <p:nvPr>
            <p:ph idx="1"/>
          </p:nvPr>
        </p:nvSpPr>
        <p:spPr/>
        <p:txBody>
          <a:bodyPr>
            <a:normAutofit lnSpcReduction="10000"/>
          </a:bodyPr>
          <a:lstStyle/>
          <a:p>
            <a:pPr marL="514350" indent="-514350" algn="just">
              <a:buAutoNum type="alphaLcParenR"/>
            </a:pPr>
            <a:r>
              <a:rPr lang="en-US" dirty="0" smtClean="0"/>
              <a:t>the deterministic nature of the economic system (shocks have a stochastic nature);</a:t>
            </a:r>
          </a:p>
          <a:p>
            <a:pPr marL="514350" indent="-514350" algn="just">
              <a:buAutoNum type="alphaLcParenR"/>
            </a:pPr>
            <a:endParaRPr lang="en-US" dirty="0" smtClean="0"/>
          </a:p>
          <a:p>
            <a:pPr marL="0" indent="0" algn="just">
              <a:buNone/>
            </a:pPr>
            <a:r>
              <a:rPr lang="en-US" dirty="0" smtClean="0"/>
              <a:t> b) the ability of financial markets to anticipate the future trend of the economy (rational expectations) </a:t>
            </a:r>
          </a:p>
          <a:p>
            <a:pPr marL="0" indent="0" algn="just">
              <a:buNone/>
            </a:pPr>
            <a:endParaRPr lang="en-US" dirty="0"/>
          </a:p>
          <a:p>
            <a:pPr marL="0" indent="0" algn="just">
              <a:buNone/>
            </a:pPr>
            <a:r>
              <a:rPr lang="en-US" dirty="0" smtClean="0"/>
              <a:t>The crisis has refuted the goodness of these two assumptions and has spreading negative real effects throughout the world through bank balance sheets, higher financing costs and the fall of aggregate demand.</a:t>
            </a:r>
          </a:p>
          <a:p>
            <a:pPr marL="0" indent="0">
              <a:buNone/>
            </a:pPr>
            <a:endParaRPr lang="it-IT" dirty="0"/>
          </a:p>
        </p:txBody>
      </p:sp>
    </p:spTree>
    <p:extLst>
      <p:ext uri="{BB962C8B-B14F-4D97-AF65-F5344CB8AC3E}">
        <p14:creationId xmlns:p14="http://schemas.microsoft.com/office/powerpoint/2010/main" val="3919432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 A </a:t>
            </a:r>
            <a:r>
              <a:rPr lang="it-IT" dirty="0" err="1" smtClean="0"/>
              <a:t>process</a:t>
            </a:r>
            <a:r>
              <a:rPr lang="it-IT" dirty="0" smtClean="0"/>
              <a:t> of </a:t>
            </a:r>
            <a:r>
              <a:rPr lang="it-IT" dirty="0" err="1" smtClean="0"/>
              <a:t>revision</a:t>
            </a:r>
            <a:r>
              <a:rPr lang="it-IT" dirty="0" smtClean="0"/>
              <a:t> </a:t>
            </a:r>
            <a:r>
              <a:rPr lang="it-IT" dirty="0" err="1" smtClean="0"/>
              <a:t>started</a:t>
            </a:r>
            <a:r>
              <a:rPr lang="it-IT" dirty="0" smtClean="0"/>
              <a:t> </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en-US" dirty="0" smtClean="0"/>
              <a:t>The prevailing literature related to the new macroeconomic consensus started a process of revision of the general equilibrium model based on rational expectation and convergence toward the natural unemployment rate and recognizes that:</a:t>
            </a:r>
          </a:p>
          <a:p>
            <a:pPr marL="514350" indent="-514350" algn="just">
              <a:buAutoNum type="arabicParenR"/>
            </a:pPr>
            <a:r>
              <a:rPr lang="en-US" dirty="0" smtClean="0"/>
              <a:t>the Taylor rule does not ensure in the short run a reduction of the output gap and inflation gap (</a:t>
            </a:r>
            <a:r>
              <a:rPr lang="en-US" dirty="0" err="1" smtClean="0"/>
              <a:t>Clarida</a:t>
            </a:r>
            <a:r>
              <a:rPr lang="en-US" dirty="0" smtClean="0"/>
              <a:t> 2012, Woodford 2012); </a:t>
            </a:r>
          </a:p>
          <a:p>
            <a:pPr marL="514350" indent="-514350" algn="just">
              <a:buAutoNum type="arabicParenR"/>
            </a:pPr>
            <a:r>
              <a:rPr lang="en-US" dirty="0" smtClean="0"/>
              <a:t>money, during declining macroeconomic conditions, is not neutral. When the interest rate policy is not able to set inflation, unconventional monetary policies and massive injections of liquidity are required (Bernanke 2012, Yellen 2011); </a:t>
            </a:r>
          </a:p>
          <a:p>
            <a:pPr marL="514350" indent="-514350" algn="just">
              <a:buAutoNum type="arabicParenR"/>
            </a:pPr>
            <a:r>
              <a:rPr lang="en-US" dirty="0" smtClean="0"/>
              <a:t>fiscal policy has the same sign effect on income when output is below its full employment level (</a:t>
            </a:r>
            <a:r>
              <a:rPr lang="en-US" dirty="0" err="1" smtClean="0"/>
              <a:t>Fatas</a:t>
            </a:r>
            <a:r>
              <a:rPr lang="en-US" dirty="0" smtClean="0"/>
              <a:t> and Summers 2016, Blanchard 2013) . </a:t>
            </a:r>
            <a:endParaRPr lang="it-IT" dirty="0"/>
          </a:p>
        </p:txBody>
      </p:sp>
    </p:spTree>
    <p:extLst>
      <p:ext uri="{BB962C8B-B14F-4D97-AF65-F5344CB8AC3E}">
        <p14:creationId xmlns:p14="http://schemas.microsoft.com/office/powerpoint/2010/main" val="2470929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567</Words>
  <Application>Microsoft Office PowerPoint</Application>
  <PresentationFormat>Widescreen</PresentationFormat>
  <Paragraphs>29</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Lesson 6</vt:lpstr>
      <vt:lpstr>The NCM and the Eurozone policy model</vt:lpstr>
      <vt:lpstr>In almost all the advanced economies…..</vt:lpstr>
      <vt:lpstr>In the Eurozone two elements were added</vt:lpstr>
      <vt:lpstr>The limits</vt:lpstr>
      <vt:lpstr> A process of revision started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6</dc:title>
  <dc:creator>Rorita Canale</dc:creator>
  <cp:lastModifiedBy>Rorita Canale</cp:lastModifiedBy>
  <cp:revision>13</cp:revision>
  <dcterms:created xsi:type="dcterms:W3CDTF">2018-12-28T16:39:10Z</dcterms:created>
  <dcterms:modified xsi:type="dcterms:W3CDTF">2019-09-14T10:55:44Z</dcterms:modified>
</cp:coreProperties>
</file>