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B13150-5AA2-40CE-98EC-DDD441DD7AE3}" type="datetimeFigureOut">
              <a:rPr lang="it-IT" smtClean="0"/>
              <a:t>14/09/2019</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7CD665-EB35-4BE2-A732-D67DC19A60A4}" type="slidenum">
              <a:rPr lang="it-IT" smtClean="0"/>
              <a:t>‹N›</a:t>
            </a:fld>
            <a:endParaRPr lang="it-IT"/>
          </a:p>
        </p:txBody>
      </p:sp>
    </p:spTree>
    <p:extLst>
      <p:ext uri="{BB962C8B-B14F-4D97-AF65-F5344CB8AC3E}">
        <p14:creationId xmlns:p14="http://schemas.microsoft.com/office/powerpoint/2010/main" val="5795413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E77CD665-EB35-4BE2-A732-D67DC19A60A4}" type="slidenum">
              <a:rPr lang="it-IT" smtClean="0"/>
              <a:t>1</a:t>
            </a:fld>
            <a:endParaRPr lang="it-IT"/>
          </a:p>
        </p:txBody>
      </p:sp>
    </p:spTree>
    <p:extLst>
      <p:ext uri="{BB962C8B-B14F-4D97-AF65-F5344CB8AC3E}">
        <p14:creationId xmlns:p14="http://schemas.microsoft.com/office/powerpoint/2010/main" val="3849304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1D93438B-DC36-4797-A43B-75648941B37A}" type="datetimeFigureOut">
              <a:rPr lang="it-IT" smtClean="0"/>
              <a:t>14/09/2019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FF884AD-0E09-439D-9EA3-2BA0F5F40EEE}" type="slidenum">
              <a:rPr lang="it-IT" smtClean="0"/>
              <a:t>‹N›</a:t>
            </a:fld>
            <a:endParaRPr lang="it-IT"/>
          </a:p>
        </p:txBody>
      </p:sp>
    </p:spTree>
    <p:extLst>
      <p:ext uri="{BB962C8B-B14F-4D97-AF65-F5344CB8AC3E}">
        <p14:creationId xmlns:p14="http://schemas.microsoft.com/office/powerpoint/2010/main" val="3556522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D93438B-DC36-4797-A43B-75648941B37A}" type="datetimeFigureOut">
              <a:rPr lang="it-IT" smtClean="0"/>
              <a:t>14/09/2019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FF884AD-0E09-439D-9EA3-2BA0F5F40EEE}" type="slidenum">
              <a:rPr lang="it-IT" smtClean="0"/>
              <a:t>‹N›</a:t>
            </a:fld>
            <a:endParaRPr lang="it-IT"/>
          </a:p>
        </p:txBody>
      </p:sp>
    </p:spTree>
    <p:extLst>
      <p:ext uri="{BB962C8B-B14F-4D97-AF65-F5344CB8AC3E}">
        <p14:creationId xmlns:p14="http://schemas.microsoft.com/office/powerpoint/2010/main" val="3325488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D93438B-DC36-4797-A43B-75648941B37A}" type="datetimeFigureOut">
              <a:rPr lang="it-IT" smtClean="0"/>
              <a:t>14/09/2019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FF884AD-0E09-439D-9EA3-2BA0F5F40EEE}" type="slidenum">
              <a:rPr lang="it-IT" smtClean="0"/>
              <a:t>‹N›</a:t>
            </a:fld>
            <a:endParaRPr lang="it-IT"/>
          </a:p>
        </p:txBody>
      </p:sp>
    </p:spTree>
    <p:extLst>
      <p:ext uri="{BB962C8B-B14F-4D97-AF65-F5344CB8AC3E}">
        <p14:creationId xmlns:p14="http://schemas.microsoft.com/office/powerpoint/2010/main" val="2999404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D93438B-DC36-4797-A43B-75648941B37A}" type="datetimeFigureOut">
              <a:rPr lang="it-IT" smtClean="0"/>
              <a:t>14/09/2019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FF884AD-0E09-439D-9EA3-2BA0F5F40EEE}" type="slidenum">
              <a:rPr lang="it-IT" smtClean="0"/>
              <a:t>‹N›</a:t>
            </a:fld>
            <a:endParaRPr lang="it-IT"/>
          </a:p>
        </p:txBody>
      </p:sp>
    </p:spTree>
    <p:extLst>
      <p:ext uri="{BB962C8B-B14F-4D97-AF65-F5344CB8AC3E}">
        <p14:creationId xmlns:p14="http://schemas.microsoft.com/office/powerpoint/2010/main" val="4274147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p:txBody>
          <a:bodyPr/>
          <a:lstStyle/>
          <a:p>
            <a:fld id="{1D93438B-DC36-4797-A43B-75648941B37A}" type="datetimeFigureOut">
              <a:rPr lang="it-IT" smtClean="0"/>
              <a:t>14/09/2019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FF884AD-0E09-439D-9EA3-2BA0F5F40EEE}" type="slidenum">
              <a:rPr lang="it-IT" smtClean="0"/>
              <a:t>‹N›</a:t>
            </a:fld>
            <a:endParaRPr lang="it-IT"/>
          </a:p>
        </p:txBody>
      </p:sp>
    </p:spTree>
    <p:extLst>
      <p:ext uri="{BB962C8B-B14F-4D97-AF65-F5344CB8AC3E}">
        <p14:creationId xmlns:p14="http://schemas.microsoft.com/office/powerpoint/2010/main" val="5341611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1D93438B-DC36-4797-A43B-75648941B37A}" type="datetimeFigureOut">
              <a:rPr lang="it-IT" smtClean="0"/>
              <a:t>14/09/2019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FF884AD-0E09-439D-9EA3-2BA0F5F40EEE}" type="slidenum">
              <a:rPr lang="it-IT" smtClean="0"/>
              <a:t>‹N›</a:t>
            </a:fld>
            <a:endParaRPr lang="it-IT"/>
          </a:p>
        </p:txBody>
      </p:sp>
    </p:spTree>
    <p:extLst>
      <p:ext uri="{BB962C8B-B14F-4D97-AF65-F5344CB8AC3E}">
        <p14:creationId xmlns:p14="http://schemas.microsoft.com/office/powerpoint/2010/main" val="2582981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1D93438B-DC36-4797-A43B-75648941B37A}" type="datetimeFigureOut">
              <a:rPr lang="it-IT" smtClean="0"/>
              <a:t>14/09/2019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1FF884AD-0E09-439D-9EA3-2BA0F5F40EEE}" type="slidenum">
              <a:rPr lang="it-IT" smtClean="0"/>
              <a:t>‹N›</a:t>
            </a:fld>
            <a:endParaRPr lang="it-IT"/>
          </a:p>
        </p:txBody>
      </p:sp>
    </p:spTree>
    <p:extLst>
      <p:ext uri="{BB962C8B-B14F-4D97-AF65-F5344CB8AC3E}">
        <p14:creationId xmlns:p14="http://schemas.microsoft.com/office/powerpoint/2010/main" val="4027549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1D93438B-DC36-4797-A43B-75648941B37A}" type="datetimeFigureOut">
              <a:rPr lang="it-IT" smtClean="0"/>
              <a:t>14/09/2019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1FF884AD-0E09-439D-9EA3-2BA0F5F40EEE}" type="slidenum">
              <a:rPr lang="it-IT" smtClean="0"/>
              <a:t>‹N›</a:t>
            </a:fld>
            <a:endParaRPr lang="it-IT"/>
          </a:p>
        </p:txBody>
      </p:sp>
    </p:spTree>
    <p:extLst>
      <p:ext uri="{BB962C8B-B14F-4D97-AF65-F5344CB8AC3E}">
        <p14:creationId xmlns:p14="http://schemas.microsoft.com/office/powerpoint/2010/main" val="4108895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1D93438B-DC36-4797-A43B-75648941B37A}" type="datetimeFigureOut">
              <a:rPr lang="it-IT" smtClean="0"/>
              <a:t>14/09/2019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1FF884AD-0E09-439D-9EA3-2BA0F5F40EEE}" type="slidenum">
              <a:rPr lang="it-IT" smtClean="0"/>
              <a:t>‹N›</a:t>
            </a:fld>
            <a:endParaRPr lang="it-IT"/>
          </a:p>
        </p:txBody>
      </p:sp>
    </p:spTree>
    <p:extLst>
      <p:ext uri="{BB962C8B-B14F-4D97-AF65-F5344CB8AC3E}">
        <p14:creationId xmlns:p14="http://schemas.microsoft.com/office/powerpoint/2010/main" val="2753979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1D93438B-DC36-4797-A43B-75648941B37A}" type="datetimeFigureOut">
              <a:rPr lang="it-IT" smtClean="0"/>
              <a:t>14/09/2019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FF884AD-0E09-439D-9EA3-2BA0F5F40EEE}" type="slidenum">
              <a:rPr lang="it-IT" smtClean="0"/>
              <a:t>‹N›</a:t>
            </a:fld>
            <a:endParaRPr lang="it-IT"/>
          </a:p>
        </p:txBody>
      </p:sp>
    </p:spTree>
    <p:extLst>
      <p:ext uri="{BB962C8B-B14F-4D97-AF65-F5344CB8AC3E}">
        <p14:creationId xmlns:p14="http://schemas.microsoft.com/office/powerpoint/2010/main" val="1610491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1D93438B-DC36-4797-A43B-75648941B37A}" type="datetimeFigureOut">
              <a:rPr lang="it-IT" smtClean="0"/>
              <a:t>14/09/2019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FF884AD-0E09-439D-9EA3-2BA0F5F40EEE}" type="slidenum">
              <a:rPr lang="it-IT" smtClean="0"/>
              <a:t>‹N›</a:t>
            </a:fld>
            <a:endParaRPr lang="it-IT"/>
          </a:p>
        </p:txBody>
      </p:sp>
    </p:spTree>
    <p:extLst>
      <p:ext uri="{BB962C8B-B14F-4D97-AF65-F5344CB8AC3E}">
        <p14:creationId xmlns:p14="http://schemas.microsoft.com/office/powerpoint/2010/main" val="1047242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93438B-DC36-4797-A43B-75648941B37A}" type="datetimeFigureOut">
              <a:rPr lang="it-IT" smtClean="0"/>
              <a:t>14/09/2019</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F884AD-0E09-439D-9EA3-2BA0F5F40EEE}" type="slidenum">
              <a:rPr lang="it-IT" smtClean="0"/>
              <a:t>‹N›</a:t>
            </a:fld>
            <a:endParaRPr lang="it-IT"/>
          </a:p>
        </p:txBody>
      </p:sp>
    </p:spTree>
    <p:extLst>
      <p:ext uri="{BB962C8B-B14F-4D97-AF65-F5344CB8AC3E}">
        <p14:creationId xmlns:p14="http://schemas.microsoft.com/office/powerpoint/2010/main" val="5984339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err="1" smtClean="0"/>
              <a:t>Lesson</a:t>
            </a:r>
            <a:r>
              <a:rPr lang="it-IT" dirty="0" smtClean="0"/>
              <a:t> 4</a:t>
            </a:r>
            <a:endParaRPr lang="it-IT" dirty="0"/>
          </a:p>
        </p:txBody>
      </p:sp>
      <p:sp>
        <p:nvSpPr>
          <p:cNvPr id="3" name="Sottotitolo 2"/>
          <p:cNvSpPr>
            <a:spLocks noGrp="1"/>
          </p:cNvSpPr>
          <p:nvPr>
            <p:ph type="subTitle" idx="1"/>
          </p:nvPr>
        </p:nvSpPr>
        <p:spPr>
          <a:xfrm>
            <a:off x="304800" y="3602038"/>
            <a:ext cx="11887200" cy="1655762"/>
          </a:xfrm>
        </p:spPr>
        <p:txBody>
          <a:bodyPr>
            <a:normAutofit/>
          </a:bodyPr>
          <a:lstStyle/>
          <a:p>
            <a:r>
              <a:rPr lang="en-US" sz="4000" dirty="0" smtClean="0"/>
              <a:t>Policy principles from WWII to the fall of Bretton Woods</a:t>
            </a:r>
            <a:endParaRPr lang="it-IT" sz="4000" dirty="0"/>
          </a:p>
        </p:txBody>
      </p:sp>
    </p:spTree>
    <p:extLst>
      <p:ext uri="{BB962C8B-B14F-4D97-AF65-F5344CB8AC3E}">
        <p14:creationId xmlns:p14="http://schemas.microsoft.com/office/powerpoint/2010/main" val="42807299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38200" y="318655"/>
            <a:ext cx="10515600" cy="5858308"/>
          </a:xfrm>
        </p:spPr>
        <p:txBody>
          <a:bodyPr/>
          <a:lstStyle/>
          <a:p>
            <a:r>
              <a:rPr lang="it-IT" dirty="0" smtClean="0"/>
              <a:t>Equilibrium </a:t>
            </a:r>
            <a:r>
              <a:rPr lang="it-IT" dirty="0" err="1" smtClean="0"/>
              <a:t>values</a:t>
            </a:r>
            <a:r>
              <a:rPr lang="it-IT" dirty="0" smtClean="0"/>
              <a:t> in </a:t>
            </a:r>
            <a:r>
              <a:rPr lang="it-IT" dirty="0" err="1" smtClean="0"/>
              <a:t>function</a:t>
            </a:r>
            <a:r>
              <a:rPr lang="it-IT" dirty="0" smtClean="0"/>
              <a:t> of </a:t>
            </a:r>
            <a:r>
              <a:rPr lang="it-IT" dirty="0" err="1" smtClean="0"/>
              <a:t>exogenous</a:t>
            </a:r>
            <a:r>
              <a:rPr lang="it-IT" dirty="0" smtClean="0"/>
              <a:t> </a:t>
            </a:r>
            <a:r>
              <a:rPr lang="it-IT" dirty="0" err="1" smtClean="0"/>
              <a:t>variables</a:t>
            </a:r>
            <a:endParaRPr lang="it-IT" dirty="0" smtClean="0"/>
          </a:p>
          <a:p>
            <a:endParaRPr lang="it-IT" dirty="0"/>
          </a:p>
          <a:p>
            <a:endParaRPr lang="it-IT" dirty="0" smtClean="0"/>
          </a:p>
          <a:p>
            <a:endParaRPr lang="it-IT" dirty="0"/>
          </a:p>
          <a:p>
            <a:endParaRPr lang="it-IT" dirty="0" smtClean="0"/>
          </a:p>
          <a:p>
            <a:r>
              <a:rPr lang="en-US" dirty="0" smtClean="0"/>
              <a:t>By assigning predefined values to the income level and to the balance of payments – in this way they both become exogenous variables - it is possible to compute the values of the instrumental variables consistent with the desired values of Y and </a:t>
            </a:r>
            <a:r>
              <a:rPr lang="en-US" dirty="0" err="1" smtClean="0"/>
              <a:t>i</a:t>
            </a:r>
            <a:endParaRPr lang="it-IT" dirty="0"/>
          </a:p>
        </p:txBody>
      </p:sp>
      <p:pic>
        <p:nvPicPr>
          <p:cNvPr id="8" name="Immagine 7"/>
          <p:cNvPicPr>
            <a:picLocks noChangeAspect="1"/>
          </p:cNvPicPr>
          <p:nvPr/>
        </p:nvPicPr>
        <p:blipFill>
          <a:blip r:embed="rId2"/>
          <a:stretch>
            <a:fillRect/>
          </a:stretch>
        </p:blipFill>
        <p:spPr>
          <a:xfrm>
            <a:off x="379185" y="1336964"/>
            <a:ext cx="11812815" cy="1241939"/>
          </a:xfrm>
          <a:prstGeom prst="rect">
            <a:avLst/>
          </a:prstGeom>
        </p:spPr>
      </p:pic>
      <p:pic>
        <p:nvPicPr>
          <p:cNvPr id="9" name="Immagine 8"/>
          <p:cNvPicPr>
            <a:picLocks noChangeAspect="1"/>
          </p:cNvPicPr>
          <p:nvPr/>
        </p:nvPicPr>
        <p:blipFill>
          <a:blip r:embed="rId3"/>
          <a:stretch>
            <a:fillRect/>
          </a:stretch>
        </p:blipFill>
        <p:spPr>
          <a:xfrm>
            <a:off x="623888" y="4833174"/>
            <a:ext cx="10729911" cy="1200913"/>
          </a:xfrm>
          <a:prstGeom prst="rect">
            <a:avLst/>
          </a:prstGeom>
        </p:spPr>
      </p:pic>
    </p:spTree>
    <p:extLst>
      <p:ext uri="{BB962C8B-B14F-4D97-AF65-F5344CB8AC3E}">
        <p14:creationId xmlns:p14="http://schemas.microsoft.com/office/powerpoint/2010/main" val="27339064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The </a:t>
            </a:r>
            <a:r>
              <a:rPr lang="it-IT" dirty="0" err="1" smtClean="0"/>
              <a:t>principle</a:t>
            </a:r>
            <a:r>
              <a:rPr lang="it-IT" dirty="0" smtClean="0"/>
              <a:t> of </a:t>
            </a:r>
            <a:r>
              <a:rPr lang="it-IT" dirty="0" err="1" smtClean="0"/>
              <a:t>effective</a:t>
            </a:r>
            <a:r>
              <a:rPr lang="it-IT" dirty="0" smtClean="0"/>
              <a:t> market </a:t>
            </a:r>
            <a:r>
              <a:rPr lang="it-IT" dirty="0" err="1" smtClean="0"/>
              <a:t>classification</a:t>
            </a:r>
            <a:endParaRPr lang="it-IT" dirty="0"/>
          </a:p>
        </p:txBody>
      </p:sp>
      <p:pic>
        <p:nvPicPr>
          <p:cNvPr id="4" name="Segnaposto contenuto 3"/>
          <p:cNvPicPr>
            <a:picLocks noGrp="1" noChangeAspect="1"/>
          </p:cNvPicPr>
          <p:nvPr>
            <p:ph idx="1"/>
          </p:nvPr>
        </p:nvPicPr>
        <p:blipFill>
          <a:blip r:embed="rId2"/>
          <a:stretch>
            <a:fillRect/>
          </a:stretch>
        </p:blipFill>
        <p:spPr>
          <a:xfrm>
            <a:off x="838200" y="1476367"/>
            <a:ext cx="10661073" cy="1428290"/>
          </a:xfrm>
          <a:prstGeom prst="rect">
            <a:avLst/>
          </a:prstGeom>
        </p:spPr>
      </p:pic>
      <p:sp>
        <p:nvSpPr>
          <p:cNvPr id="6" name="Rettangolo 5"/>
          <p:cNvSpPr/>
          <p:nvPr/>
        </p:nvSpPr>
        <p:spPr>
          <a:xfrm>
            <a:off x="838199" y="3131126"/>
            <a:ext cx="10661073" cy="2308324"/>
          </a:xfrm>
          <a:prstGeom prst="rect">
            <a:avLst/>
          </a:prstGeom>
        </p:spPr>
        <p:txBody>
          <a:bodyPr wrap="square">
            <a:spAutoFit/>
          </a:bodyPr>
          <a:lstStyle/>
          <a:p>
            <a:pPr algn="just"/>
            <a:r>
              <a:rPr lang="en-US" dirty="0" smtClean="0"/>
              <a:t>Assignment of an instrument to a goal will depend on a "relative effectiveness" principle, the so-called effective market classification, originally theorized by the Dutch economist Jan Tinbergen (Tinbergen 1962) and subsequently by Robert Mundell (Mundell 1968).</a:t>
            </a:r>
          </a:p>
          <a:p>
            <a:endParaRPr lang="en-US" dirty="0"/>
          </a:p>
          <a:p>
            <a:endParaRPr lang="en-US" dirty="0" smtClean="0"/>
          </a:p>
          <a:p>
            <a:r>
              <a:rPr lang="en-US" dirty="0"/>
              <a:t>T</a:t>
            </a:r>
            <a:r>
              <a:rPr lang="en-US" dirty="0" smtClean="0"/>
              <a:t>he allocation of fiscal policy to the objective of aggregate demand rather than to the external balance will be efficient if its relative effectiveness is greater than that of the interest rate and monetary policy on the external balance</a:t>
            </a:r>
            <a:endParaRPr lang="it-IT" dirty="0"/>
          </a:p>
        </p:txBody>
      </p:sp>
    </p:spTree>
    <p:extLst>
      <p:ext uri="{BB962C8B-B14F-4D97-AF65-F5344CB8AC3E}">
        <p14:creationId xmlns:p14="http://schemas.microsoft.com/office/powerpoint/2010/main" val="39125061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A </a:t>
            </a:r>
            <a:r>
              <a:rPr lang="it-IT" dirty="0" err="1" smtClean="0"/>
              <a:t>grafical</a:t>
            </a:r>
            <a:r>
              <a:rPr lang="it-IT" dirty="0" smtClean="0"/>
              <a:t> </a:t>
            </a:r>
            <a:r>
              <a:rPr lang="it-IT" dirty="0" err="1" smtClean="0"/>
              <a:t>representation</a:t>
            </a:r>
            <a:endParaRPr lang="it-IT" dirty="0"/>
          </a:p>
        </p:txBody>
      </p:sp>
      <p:pic>
        <p:nvPicPr>
          <p:cNvPr id="4" name="Segnaposto contenuto 3"/>
          <p:cNvPicPr>
            <a:picLocks noGrp="1" noChangeAspect="1"/>
          </p:cNvPicPr>
          <p:nvPr>
            <p:ph idx="1"/>
          </p:nvPr>
        </p:nvPicPr>
        <p:blipFill>
          <a:blip r:embed="rId2"/>
          <a:stretch>
            <a:fillRect/>
          </a:stretch>
        </p:blipFill>
        <p:spPr>
          <a:xfrm>
            <a:off x="1309254" y="1690688"/>
            <a:ext cx="10044546" cy="4982335"/>
          </a:xfrm>
          <a:prstGeom prst="rect">
            <a:avLst/>
          </a:prstGeom>
        </p:spPr>
      </p:pic>
    </p:spTree>
    <p:extLst>
      <p:ext uri="{BB962C8B-B14F-4D97-AF65-F5344CB8AC3E}">
        <p14:creationId xmlns:p14="http://schemas.microsoft.com/office/powerpoint/2010/main" val="40468768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In </a:t>
            </a:r>
            <a:r>
              <a:rPr lang="it-IT" dirty="0" err="1" smtClean="0"/>
              <a:t>conclusion</a:t>
            </a:r>
            <a:endParaRPr lang="it-IT" dirty="0"/>
          </a:p>
        </p:txBody>
      </p:sp>
      <p:sp>
        <p:nvSpPr>
          <p:cNvPr id="3" name="Segnaposto contenuto 2"/>
          <p:cNvSpPr>
            <a:spLocks noGrp="1"/>
          </p:cNvSpPr>
          <p:nvPr>
            <p:ph idx="1"/>
          </p:nvPr>
        </p:nvSpPr>
        <p:spPr/>
        <p:txBody>
          <a:bodyPr/>
          <a:lstStyle/>
          <a:p>
            <a:pPr algn="just"/>
            <a:r>
              <a:rPr lang="en-US" dirty="0" smtClean="0"/>
              <a:t>Moving on to consider the concrete experience of national economic policies in Europe during that period, it is generally possible to find destinations of the instruments by similar lines: fiscal policy was long considered the most effective measure to pursue the objective of full employment while monetary policy progressively assumed the role of a short-term external balance control instrument; price stability was pursued through policies aimed at increasing wages in line with productivity growth.</a:t>
            </a:r>
            <a:endParaRPr lang="it-IT" dirty="0"/>
          </a:p>
        </p:txBody>
      </p:sp>
    </p:spTree>
    <p:extLst>
      <p:ext uri="{BB962C8B-B14F-4D97-AF65-F5344CB8AC3E}">
        <p14:creationId xmlns:p14="http://schemas.microsoft.com/office/powerpoint/2010/main" val="21633040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en-US" dirty="0" smtClean="0"/>
              <a:t>The guiding principles of policy theory under fixed exchange rates</a:t>
            </a:r>
            <a:endParaRPr lang="it-IT" dirty="0"/>
          </a:p>
        </p:txBody>
      </p:sp>
      <p:sp>
        <p:nvSpPr>
          <p:cNvPr id="3" name="Segnaposto contenuto 2"/>
          <p:cNvSpPr>
            <a:spLocks noGrp="1"/>
          </p:cNvSpPr>
          <p:nvPr>
            <p:ph idx="1"/>
          </p:nvPr>
        </p:nvSpPr>
        <p:spPr/>
        <p:txBody>
          <a:bodyPr>
            <a:normAutofit/>
          </a:bodyPr>
          <a:lstStyle/>
          <a:p>
            <a:pPr marL="514350" indent="-514350">
              <a:buFont typeface="+mj-lt"/>
              <a:buAutoNum type="arabicPeriod"/>
            </a:pPr>
            <a:r>
              <a:rPr lang="en-US" sz="4000" dirty="0" smtClean="0"/>
              <a:t>The role of public spending in sustaining aggregate demand</a:t>
            </a:r>
          </a:p>
          <a:p>
            <a:pPr marL="514350" indent="-514350">
              <a:buFont typeface="+mj-lt"/>
              <a:buAutoNum type="arabicPeriod"/>
            </a:pPr>
            <a:endParaRPr lang="en-US" sz="4000" dirty="0" smtClean="0"/>
          </a:p>
          <a:p>
            <a:pPr marL="514350" indent="-514350">
              <a:buFont typeface="+mj-lt"/>
              <a:buAutoNum type="arabicPeriod"/>
            </a:pPr>
            <a:r>
              <a:rPr lang="en-US" sz="4000" dirty="0" smtClean="0"/>
              <a:t>Accommodating role of the central bank</a:t>
            </a:r>
          </a:p>
          <a:p>
            <a:pPr marL="514350" indent="-514350">
              <a:buFont typeface="+mj-lt"/>
              <a:buAutoNum type="arabicPeriod"/>
            </a:pPr>
            <a:endParaRPr lang="en-US" sz="4000" dirty="0" smtClean="0"/>
          </a:p>
          <a:p>
            <a:pPr marL="514350" indent="-514350">
              <a:buFont typeface="+mj-lt"/>
              <a:buAutoNum type="arabicPeriod"/>
            </a:pPr>
            <a:r>
              <a:rPr lang="en-US" sz="4000" dirty="0" smtClean="0"/>
              <a:t>The income policy</a:t>
            </a:r>
            <a:endParaRPr lang="it-IT" sz="4000" dirty="0"/>
          </a:p>
        </p:txBody>
      </p:sp>
    </p:spTree>
    <p:extLst>
      <p:ext uri="{BB962C8B-B14F-4D97-AF65-F5344CB8AC3E}">
        <p14:creationId xmlns:p14="http://schemas.microsoft.com/office/powerpoint/2010/main" val="905892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The general </a:t>
            </a:r>
            <a:r>
              <a:rPr lang="it-IT" dirty="0" err="1" smtClean="0"/>
              <a:t>framework</a:t>
            </a:r>
            <a:r>
              <a:rPr lang="it-IT" dirty="0" smtClean="0"/>
              <a:t> I</a:t>
            </a:r>
            <a:endParaRPr lang="it-IT" dirty="0"/>
          </a:p>
        </p:txBody>
      </p:sp>
      <p:pic>
        <p:nvPicPr>
          <p:cNvPr id="17" name="Segnaposto contenuto 16"/>
          <p:cNvPicPr>
            <a:picLocks noGrp="1" noChangeAspect="1"/>
          </p:cNvPicPr>
          <p:nvPr>
            <p:ph idx="1"/>
          </p:nvPr>
        </p:nvPicPr>
        <p:blipFill>
          <a:blip r:embed="rId2"/>
          <a:stretch>
            <a:fillRect/>
          </a:stretch>
        </p:blipFill>
        <p:spPr>
          <a:xfrm>
            <a:off x="1037821" y="1967345"/>
            <a:ext cx="10116358" cy="4045528"/>
          </a:xfrm>
          <a:prstGeom prst="rect">
            <a:avLst/>
          </a:prstGeom>
        </p:spPr>
      </p:pic>
    </p:spTree>
    <p:extLst>
      <p:ext uri="{BB962C8B-B14F-4D97-AF65-F5344CB8AC3E}">
        <p14:creationId xmlns:p14="http://schemas.microsoft.com/office/powerpoint/2010/main" val="37256821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38200" y="817418"/>
            <a:ext cx="10515600" cy="5359545"/>
          </a:xfrm>
        </p:spPr>
        <p:txBody>
          <a:bodyPr/>
          <a:lstStyle/>
          <a:p>
            <a:pPr algn="just"/>
            <a:r>
              <a:rPr lang="en-US" dirty="0" smtClean="0"/>
              <a:t>The model examines an open economy in which equation (1.1) describes the equilibrium condition between aggregate supply and demand on the goods market. The </a:t>
            </a:r>
            <a:r>
              <a:rPr lang="en-US" dirty="0" err="1" smtClean="0"/>
              <a:t>behavioural</a:t>
            </a:r>
            <a:r>
              <a:rPr lang="en-US" dirty="0" smtClean="0"/>
              <a:t> functions of aggregate demand components expressed by private operators are </a:t>
            </a:r>
            <a:r>
              <a:rPr lang="en-US" dirty="0" err="1" smtClean="0"/>
              <a:t>summarised</a:t>
            </a:r>
            <a:r>
              <a:rPr lang="en-US" dirty="0" smtClean="0"/>
              <a:t> in the equations from (1.2) to (1.6). They describe the dependence of consumption on disposable income (equation 1.2); the relationship between the amount of investment and the interest rate in (1.3); the determinants of the current account balance, consisting of international income, domestic income and the exchange rate (equation 1.4), public expenditure assumed as exogenous (1.5) and revenues proportional to internal income.</a:t>
            </a:r>
            <a:endParaRPr lang="it-IT" dirty="0"/>
          </a:p>
        </p:txBody>
      </p:sp>
    </p:spTree>
    <p:extLst>
      <p:ext uri="{BB962C8B-B14F-4D97-AF65-F5344CB8AC3E}">
        <p14:creationId xmlns:p14="http://schemas.microsoft.com/office/powerpoint/2010/main" val="14613928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The general </a:t>
            </a:r>
            <a:r>
              <a:rPr lang="it-IT" dirty="0" err="1" smtClean="0"/>
              <a:t>framework</a:t>
            </a:r>
            <a:r>
              <a:rPr lang="it-IT" dirty="0" smtClean="0"/>
              <a:t> II</a:t>
            </a:r>
            <a:endParaRPr lang="it-IT" dirty="0"/>
          </a:p>
        </p:txBody>
      </p:sp>
      <p:pic>
        <p:nvPicPr>
          <p:cNvPr id="4" name="Segnaposto contenuto 3"/>
          <p:cNvPicPr>
            <a:picLocks noGrp="1" noChangeAspect="1"/>
          </p:cNvPicPr>
          <p:nvPr>
            <p:ph idx="1"/>
          </p:nvPr>
        </p:nvPicPr>
        <p:blipFill>
          <a:blip r:embed="rId2"/>
          <a:stretch>
            <a:fillRect/>
          </a:stretch>
        </p:blipFill>
        <p:spPr>
          <a:xfrm>
            <a:off x="554226" y="1801091"/>
            <a:ext cx="10799574" cy="4017818"/>
          </a:xfrm>
          <a:prstGeom prst="rect">
            <a:avLst/>
          </a:prstGeom>
        </p:spPr>
      </p:pic>
    </p:spTree>
    <p:extLst>
      <p:ext uri="{BB962C8B-B14F-4D97-AF65-F5344CB8AC3E}">
        <p14:creationId xmlns:p14="http://schemas.microsoft.com/office/powerpoint/2010/main" val="4634641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38200" y="914400"/>
            <a:ext cx="10515600" cy="5262563"/>
          </a:xfrm>
        </p:spPr>
        <p:txBody>
          <a:bodyPr/>
          <a:lstStyle/>
          <a:p>
            <a:pPr algn="just"/>
            <a:r>
              <a:rPr lang="en-US" dirty="0" smtClean="0"/>
              <a:t>Equation (1.7) indicates, according to a technological relationship expressed in the production function, the quantity of workers employed for a given amount of production. Equation (1.8) defines the equilibrium in the money market, while equation (1.9) is the way of setting prices according to income policies; external relations are represented by the balance of payments equilibrium (equation 1.10), which is the sum of net exports (equation 1.4) and net capital flows (equation 1.11). Parameter </a:t>
            </a:r>
            <a:r>
              <a:rPr lang="en-US" dirty="0" smtClean="0">
                <a:latin typeface="Symbol" panose="05050102010706020507" pitchFamily="18" charset="2"/>
              </a:rPr>
              <a:t></a:t>
            </a:r>
            <a:r>
              <a:rPr lang="en-US" dirty="0" smtClean="0"/>
              <a:t>represents the degree of capital mobility, which, following the international conditions of that time, reflected the imperfect substitutability between domestic and foreign activities. </a:t>
            </a:r>
            <a:endParaRPr lang="it-IT" dirty="0"/>
          </a:p>
        </p:txBody>
      </p:sp>
    </p:spTree>
    <p:extLst>
      <p:ext uri="{BB962C8B-B14F-4D97-AF65-F5344CB8AC3E}">
        <p14:creationId xmlns:p14="http://schemas.microsoft.com/office/powerpoint/2010/main" val="20710554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General </a:t>
            </a:r>
            <a:r>
              <a:rPr lang="it-IT" dirty="0" err="1" smtClean="0"/>
              <a:t>remarks</a:t>
            </a:r>
            <a:r>
              <a:rPr lang="it-IT" dirty="0" smtClean="0"/>
              <a:t> I</a:t>
            </a:r>
            <a:endParaRPr lang="it-IT" dirty="0"/>
          </a:p>
        </p:txBody>
      </p:sp>
      <p:sp>
        <p:nvSpPr>
          <p:cNvPr id="3" name="Segnaposto contenuto 2"/>
          <p:cNvSpPr>
            <a:spLocks noGrp="1"/>
          </p:cNvSpPr>
          <p:nvPr>
            <p:ph idx="1"/>
          </p:nvPr>
        </p:nvSpPr>
        <p:spPr/>
        <p:txBody>
          <a:bodyPr>
            <a:normAutofit/>
          </a:bodyPr>
          <a:lstStyle/>
          <a:p>
            <a:pPr algn="just"/>
            <a:r>
              <a:rPr lang="en-US" sz="2400" dirty="0" smtClean="0"/>
              <a:t>The model presented in equations from (1.1) to (1.11) is the well-known Keynesian macroeconomic model in an open economy with the presence of the public sector. The sole additional element is equation 1.8 which entered the model in subsequent years with the introduction of the so-called neoclassical synthesis (the IS-LM model).</a:t>
            </a:r>
          </a:p>
          <a:p>
            <a:pPr algn="just"/>
            <a:r>
              <a:rPr lang="en-US" sz="2400" dirty="0" smtClean="0"/>
              <a:t>The model consists of nine equations and a corresponding number of unknowns: Y, C, I, NX, L, M, MC, P, BP or E. The latter two variables need to be clarified: if the system is under a fixed exchange rate regime, the unknown foreign variable is the balance of payments, while in the presence of a flexible exchange rate regime the unknown variable is the value of currency E, being by definition BP=0. The policy instruments are the exogenous variables: t, G, </a:t>
            </a:r>
            <a:r>
              <a:rPr lang="en-US" sz="2400" dirty="0" err="1" smtClean="0"/>
              <a:t>i</a:t>
            </a:r>
            <a:r>
              <a:rPr lang="en-US" sz="2400" dirty="0" smtClean="0"/>
              <a:t>.</a:t>
            </a:r>
            <a:endParaRPr lang="it-IT" sz="2400" dirty="0"/>
          </a:p>
        </p:txBody>
      </p:sp>
    </p:spTree>
    <p:extLst>
      <p:ext uri="{BB962C8B-B14F-4D97-AF65-F5344CB8AC3E}">
        <p14:creationId xmlns:p14="http://schemas.microsoft.com/office/powerpoint/2010/main" val="19579239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General </a:t>
            </a:r>
            <a:r>
              <a:rPr lang="it-IT" dirty="0" err="1" smtClean="0"/>
              <a:t>remarks</a:t>
            </a:r>
            <a:r>
              <a:rPr lang="it-IT" dirty="0" smtClean="0"/>
              <a:t> II</a:t>
            </a:r>
            <a:endParaRPr lang="it-IT" dirty="0"/>
          </a:p>
        </p:txBody>
      </p:sp>
      <p:sp>
        <p:nvSpPr>
          <p:cNvPr id="3" name="Segnaposto contenuto 2"/>
          <p:cNvSpPr>
            <a:spLocks noGrp="1"/>
          </p:cNvSpPr>
          <p:nvPr>
            <p:ph idx="1"/>
          </p:nvPr>
        </p:nvSpPr>
        <p:spPr/>
        <p:txBody>
          <a:bodyPr>
            <a:normAutofit fontScale="85000" lnSpcReduction="20000"/>
          </a:bodyPr>
          <a:lstStyle/>
          <a:p>
            <a:pPr algn="just">
              <a:lnSpc>
                <a:spcPct val="115000"/>
              </a:lnSpc>
              <a:spcAft>
                <a:spcPts val="0"/>
              </a:spcAft>
            </a:pPr>
            <a:r>
              <a:rPr lang="en-GB" dirty="0">
                <a:solidFill>
                  <a:srgbClr val="000000"/>
                </a:solidFill>
                <a:ea typeface="Times New Roman" panose="02020603050405020304" pitchFamily="18" charset="0"/>
                <a:cs typeface="Times New Roman" panose="02020603050405020304" pitchFamily="18" charset="0"/>
              </a:rPr>
              <a:t>While t, G and </a:t>
            </a:r>
            <a:r>
              <a:rPr lang="en-GB" dirty="0" err="1">
                <a:solidFill>
                  <a:srgbClr val="000000"/>
                </a:solidFill>
                <a:ea typeface="Times New Roman" panose="02020603050405020304" pitchFamily="18" charset="0"/>
                <a:cs typeface="Times New Roman" panose="02020603050405020304" pitchFamily="18" charset="0"/>
              </a:rPr>
              <a:t>i</a:t>
            </a:r>
            <a:r>
              <a:rPr lang="en-GB" dirty="0">
                <a:solidFill>
                  <a:srgbClr val="000000"/>
                </a:solidFill>
                <a:ea typeface="Times New Roman" panose="02020603050405020304" pitchFamily="18" charset="0"/>
                <a:cs typeface="Times New Roman" panose="02020603050405020304" pitchFamily="18" charset="0"/>
              </a:rPr>
              <a:t> are exogenous instrumental variables, there are further exogenous variables out of control of the national policy authorities: they have a national nature – w and </a:t>
            </a:r>
            <a:r>
              <a:rPr lang="en-GB" dirty="0">
                <a:solidFill>
                  <a:srgbClr val="000000"/>
                </a:solidFill>
                <a:latin typeface="Symbol" panose="05050102010706020507" pitchFamily="18" charset="2"/>
                <a:ea typeface="Times New Roman" panose="02020603050405020304" pitchFamily="18" charset="0"/>
                <a:cs typeface="Calibri" panose="020F0502020204030204" pitchFamily="34" charset="0"/>
              </a:rPr>
              <a:t>m</a:t>
            </a:r>
            <a:r>
              <a:rPr lang="en-GB" dirty="0">
                <a:solidFill>
                  <a:srgbClr val="000000"/>
                </a:solidFill>
                <a:ea typeface="Times New Roman" panose="02020603050405020304" pitchFamily="18" charset="0"/>
                <a:cs typeface="Times New Roman" panose="02020603050405020304" pitchFamily="18" charset="0"/>
              </a:rPr>
              <a:t> - or depend on foreign equilibria Y*, </a:t>
            </a:r>
            <a:r>
              <a:rPr lang="en-GB" dirty="0" err="1">
                <a:solidFill>
                  <a:srgbClr val="000000"/>
                </a:solidFill>
                <a:ea typeface="Times New Roman" panose="02020603050405020304" pitchFamily="18" charset="0"/>
                <a:cs typeface="Times New Roman" panose="02020603050405020304" pitchFamily="18" charset="0"/>
              </a:rPr>
              <a:t>i</a:t>
            </a:r>
            <a:r>
              <a:rPr lang="en-GB" dirty="0">
                <a:solidFill>
                  <a:srgbClr val="000000"/>
                </a:solidFill>
                <a:ea typeface="Times New Roman" panose="02020603050405020304" pitchFamily="18" charset="0"/>
                <a:cs typeface="Times New Roman" panose="02020603050405020304" pitchFamily="18" charset="0"/>
              </a:rPr>
              <a:t>* and E or depend on exchange rate expectations</a:t>
            </a:r>
            <a:r>
              <a:rPr lang="en-GB" dirty="0">
                <a:solidFill>
                  <a:srgbClr val="000000"/>
                </a:solidFill>
                <a:ea typeface="Times New Roman" panose="02020603050405020304" pitchFamily="18" charset="0"/>
                <a:cs typeface="Calibri" panose="020F0502020204030204" pitchFamily="34" charset="0"/>
              </a:rPr>
              <a:t> </a:t>
            </a:r>
            <a:r>
              <a:rPr lang="en-GB" dirty="0" err="1">
                <a:solidFill>
                  <a:srgbClr val="000000"/>
                </a:solidFill>
                <a:latin typeface="Symbol" panose="05050102010706020507" pitchFamily="18" charset="2"/>
                <a:ea typeface="Times New Roman" panose="02020603050405020304" pitchFamily="18" charset="0"/>
                <a:cs typeface="Calibri" panose="020F0502020204030204" pitchFamily="34" charset="0"/>
              </a:rPr>
              <a:t>D</a:t>
            </a:r>
            <a:r>
              <a:rPr lang="en-GB" dirty="0" err="1">
                <a:solidFill>
                  <a:srgbClr val="000000"/>
                </a:solidFill>
                <a:ea typeface="Times New Roman" panose="02020603050405020304" pitchFamily="18" charset="0"/>
                <a:cs typeface="Calibri" panose="020F0502020204030204" pitchFamily="34" charset="0"/>
              </a:rPr>
              <a:t>E</a:t>
            </a:r>
            <a:r>
              <a:rPr lang="en-GB" baseline="30000" dirty="0" err="1">
                <a:solidFill>
                  <a:srgbClr val="000000"/>
                </a:solidFill>
                <a:ea typeface="Times New Roman" panose="02020603050405020304" pitchFamily="18" charset="0"/>
                <a:cs typeface="Times New Roman" panose="02020603050405020304" pitchFamily="18" charset="0"/>
              </a:rPr>
              <a:t>e</a:t>
            </a:r>
            <a:r>
              <a:rPr lang="en-GB" dirty="0">
                <a:solidFill>
                  <a:srgbClr val="000000"/>
                </a:solidFill>
                <a:ea typeface="Times New Roman" panose="02020603050405020304" pitchFamily="18" charset="0"/>
                <a:cs typeface="Times New Roman" panose="02020603050405020304" pitchFamily="18" charset="0"/>
              </a:rPr>
              <a:t>.</a:t>
            </a:r>
            <a:endParaRPr lang="it-IT" sz="3200" dirty="0" smtClean="0">
              <a:effectLst/>
              <a:ea typeface="Cambria" panose="02040503050406030204" pitchFamily="18" charset="0"/>
              <a:cs typeface="Times New Roman" panose="02020603050405020304" pitchFamily="18" charset="0"/>
            </a:endParaRPr>
          </a:p>
          <a:p>
            <a:pPr algn="just">
              <a:lnSpc>
                <a:spcPct val="115000"/>
              </a:lnSpc>
              <a:spcAft>
                <a:spcPts val="0"/>
              </a:spcAft>
            </a:pPr>
            <a:r>
              <a:rPr lang="en-GB" dirty="0">
                <a:solidFill>
                  <a:srgbClr val="000000"/>
                </a:solidFill>
                <a:ea typeface="Times New Roman" panose="02020603050405020304" pitchFamily="18" charset="0"/>
                <a:cs typeface="Times New Roman" panose="02020603050405020304" pitchFamily="18" charset="0"/>
              </a:rPr>
              <a:t>In Keynesian models, economic policy goals were full employment, the balance of payments equilibrium and the price level. These objectives correspond in the model to the unknowns L, BP and p, whose values have to be found according to the exogenous variables either under the control of the policy authority or set by foreign equilibria. Given the close relationship of proportionality between Y and L, as can be seen from equation (1.7), the goal of full employment will be approximated with Y.</a:t>
            </a:r>
            <a:endParaRPr lang="it-IT" sz="3200" dirty="0" smtClean="0">
              <a:effectLst/>
              <a:ea typeface="Cambria" panose="02040503050406030204" pitchFamily="18" charset="0"/>
              <a:cs typeface="Times New Roman" panose="02020603050405020304" pitchFamily="18" charset="0"/>
            </a:endParaRPr>
          </a:p>
          <a:p>
            <a:endParaRPr lang="it-IT" dirty="0"/>
          </a:p>
        </p:txBody>
      </p:sp>
    </p:spTree>
    <p:extLst>
      <p:ext uri="{BB962C8B-B14F-4D97-AF65-F5344CB8AC3E}">
        <p14:creationId xmlns:p14="http://schemas.microsoft.com/office/powerpoint/2010/main" val="22978711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Policy targets</a:t>
            </a:r>
            <a:r>
              <a:rPr lang="it-IT" dirty="0"/>
              <a:t/>
            </a:r>
            <a:br>
              <a:rPr lang="it-IT" dirty="0"/>
            </a:br>
            <a:r>
              <a:rPr lang="it-IT" sz="2800" dirty="0" smtClean="0"/>
              <a:t>in </a:t>
            </a:r>
            <a:r>
              <a:rPr lang="it-IT" sz="2800" dirty="0" err="1" smtClean="0"/>
              <a:t>function</a:t>
            </a:r>
            <a:r>
              <a:rPr lang="it-IT" sz="2800" dirty="0" smtClean="0"/>
              <a:t> of </a:t>
            </a:r>
            <a:r>
              <a:rPr lang="it-IT" sz="2800" dirty="0" err="1" smtClean="0"/>
              <a:t>exogenous</a:t>
            </a:r>
            <a:r>
              <a:rPr lang="it-IT" sz="2800" dirty="0" smtClean="0"/>
              <a:t> </a:t>
            </a:r>
            <a:r>
              <a:rPr lang="it-IT" sz="2800" dirty="0" err="1" smtClean="0"/>
              <a:t>variables</a:t>
            </a:r>
            <a:endParaRPr lang="it-IT" sz="2800" dirty="0"/>
          </a:p>
        </p:txBody>
      </p:sp>
      <p:pic>
        <p:nvPicPr>
          <p:cNvPr id="4" name="Segnaposto contenuto 3"/>
          <p:cNvPicPr>
            <a:picLocks noGrp="1" noChangeAspect="1"/>
          </p:cNvPicPr>
          <p:nvPr>
            <p:ph idx="1"/>
          </p:nvPr>
        </p:nvPicPr>
        <p:blipFill>
          <a:blip r:embed="rId2"/>
          <a:stretch>
            <a:fillRect/>
          </a:stretch>
        </p:blipFill>
        <p:spPr>
          <a:xfrm>
            <a:off x="1227360" y="1690688"/>
            <a:ext cx="9293934" cy="1551708"/>
          </a:xfrm>
          <a:prstGeom prst="rect">
            <a:avLst/>
          </a:prstGeom>
        </p:spPr>
      </p:pic>
      <p:sp>
        <p:nvSpPr>
          <p:cNvPr id="5" name="CasellaDiTesto 4"/>
          <p:cNvSpPr txBox="1"/>
          <p:nvPr/>
        </p:nvSpPr>
        <p:spPr>
          <a:xfrm>
            <a:off x="4052455" y="3685309"/>
            <a:ext cx="4530436" cy="369332"/>
          </a:xfrm>
          <a:prstGeom prst="rect">
            <a:avLst/>
          </a:prstGeom>
          <a:noFill/>
        </p:spPr>
        <p:txBody>
          <a:bodyPr wrap="square" rtlCol="0">
            <a:spAutoFit/>
          </a:bodyPr>
          <a:lstStyle/>
          <a:p>
            <a:pPr algn="ctr"/>
            <a:r>
              <a:rPr lang="it-IT" dirty="0" err="1" smtClean="0"/>
              <a:t>Effects</a:t>
            </a:r>
            <a:r>
              <a:rPr lang="it-IT" dirty="0" smtClean="0"/>
              <a:t> of </a:t>
            </a:r>
            <a:r>
              <a:rPr lang="it-IT" dirty="0" err="1" smtClean="0"/>
              <a:t>instruments</a:t>
            </a:r>
            <a:r>
              <a:rPr lang="it-IT" dirty="0" smtClean="0"/>
              <a:t> on policy targets</a:t>
            </a:r>
            <a:endParaRPr lang="it-IT" dirty="0"/>
          </a:p>
        </p:txBody>
      </p:sp>
      <p:pic>
        <p:nvPicPr>
          <p:cNvPr id="7" name="Immagine 6"/>
          <p:cNvPicPr>
            <a:picLocks noChangeAspect="1"/>
          </p:cNvPicPr>
          <p:nvPr/>
        </p:nvPicPr>
        <p:blipFill>
          <a:blip r:embed="rId3"/>
          <a:stretch>
            <a:fillRect/>
          </a:stretch>
        </p:blipFill>
        <p:spPr>
          <a:xfrm>
            <a:off x="1108364" y="4468687"/>
            <a:ext cx="4114800" cy="804673"/>
          </a:xfrm>
          <a:prstGeom prst="rect">
            <a:avLst/>
          </a:prstGeom>
        </p:spPr>
      </p:pic>
      <p:pic>
        <p:nvPicPr>
          <p:cNvPr id="10" name="Immagine 9"/>
          <p:cNvPicPr>
            <a:picLocks noChangeAspect="1"/>
          </p:cNvPicPr>
          <p:nvPr/>
        </p:nvPicPr>
        <p:blipFill>
          <a:blip r:embed="rId4"/>
          <a:stretch>
            <a:fillRect/>
          </a:stretch>
        </p:blipFill>
        <p:spPr>
          <a:xfrm>
            <a:off x="1108364" y="5601347"/>
            <a:ext cx="4135152" cy="716326"/>
          </a:xfrm>
          <a:prstGeom prst="rect">
            <a:avLst/>
          </a:prstGeom>
        </p:spPr>
      </p:pic>
    </p:spTree>
    <p:extLst>
      <p:ext uri="{BB962C8B-B14F-4D97-AF65-F5344CB8AC3E}">
        <p14:creationId xmlns:p14="http://schemas.microsoft.com/office/powerpoint/2010/main" val="91202793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TotalTime>
  <Words>827</Words>
  <Application>Microsoft Office PowerPoint</Application>
  <PresentationFormat>Widescreen</PresentationFormat>
  <Paragraphs>35</Paragraphs>
  <Slides>13</Slides>
  <Notes>1</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13</vt:i4>
      </vt:variant>
    </vt:vector>
  </HeadingPairs>
  <TitlesOfParts>
    <vt:vector size="20" baseType="lpstr">
      <vt:lpstr>Arial</vt:lpstr>
      <vt:lpstr>Calibri</vt:lpstr>
      <vt:lpstr>Calibri Light</vt:lpstr>
      <vt:lpstr>Cambria</vt:lpstr>
      <vt:lpstr>Symbol</vt:lpstr>
      <vt:lpstr>Times New Roman</vt:lpstr>
      <vt:lpstr>Tema di Office</vt:lpstr>
      <vt:lpstr>Lesson 4</vt:lpstr>
      <vt:lpstr>The guiding principles of policy theory under fixed exchange rates</vt:lpstr>
      <vt:lpstr>The general framework I</vt:lpstr>
      <vt:lpstr>Presentazione standard di PowerPoint</vt:lpstr>
      <vt:lpstr>The general framework II</vt:lpstr>
      <vt:lpstr>Presentazione standard di PowerPoint</vt:lpstr>
      <vt:lpstr>General remarks I</vt:lpstr>
      <vt:lpstr>General remarks II</vt:lpstr>
      <vt:lpstr>Policy targets in function of exogenous variables</vt:lpstr>
      <vt:lpstr>Presentazione standard di PowerPoint</vt:lpstr>
      <vt:lpstr>The principle of effective market classification</vt:lpstr>
      <vt:lpstr>A grafical representation</vt:lpstr>
      <vt:lpstr>In 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4</dc:title>
  <dc:creator>Rorita Canale</dc:creator>
  <cp:lastModifiedBy>Rorita Canale</cp:lastModifiedBy>
  <cp:revision>23</cp:revision>
  <dcterms:created xsi:type="dcterms:W3CDTF">2018-12-28T11:29:31Z</dcterms:created>
  <dcterms:modified xsi:type="dcterms:W3CDTF">2019-09-14T10:49:33Z</dcterms:modified>
</cp:coreProperties>
</file>